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71" r:id="rId63"/>
    <p:sldId id="372" r:id="rId64"/>
    <p:sldId id="368" r:id="rId65"/>
    <p:sldId id="369" r:id="rId6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4CE94-9739-494B-8E2A-7EF001011C11}" type="datetimeFigureOut">
              <a:rPr lang="ru-RU" smtClean="0"/>
              <a:t>09.06.2023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9C4CC-F842-41EF-9D58-56EC072C3B92}" type="slidenum">
              <a:rPr lang="ru-RU" smtClean="0"/>
              <a:t>‹#›</a:t>
            </a:fld>
            <a:endParaRPr lang="ru-RU"/>
          </a:p>
        </p:txBody>
      </p:sp>
    </p:spTree>
    <p:extLst>
      <p:ext uri="{BB962C8B-B14F-4D97-AF65-F5344CB8AC3E}">
        <p14:creationId xmlns:p14="http://schemas.microsoft.com/office/powerpoint/2010/main" val="170222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758F4-1D35-4793-9DC9-E85803601B6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E663945-465A-4C6D-9A96-34E3DCEAE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BD6A22B-19F8-4DF2-B42F-D4F9C360E78A}"/>
              </a:ext>
            </a:extLst>
          </p:cNvPr>
          <p:cNvSpPr>
            <a:spLocks noGrp="1"/>
          </p:cNvSpPr>
          <p:nvPr>
            <p:ph type="dt" sz="half" idx="10"/>
          </p:nvPr>
        </p:nvSpPr>
        <p:spPr/>
        <p:txBody>
          <a:bodyPr/>
          <a:lstStyle/>
          <a:p>
            <a:fld id="{6FE77A5A-018B-4FFD-915B-463D71B19F69}" type="datetime1">
              <a:rPr lang="ru-RU" smtClean="0"/>
              <a:t>09.06.2023</a:t>
            </a:fld>
            <a:endParaRPr lang="ru-RU"/>
          </a:p>
        </p:txBody>
      </p:sp>
      <p:sp>
        <p:nvSpPr>
          <p:cNvPr id="5" name="Нижний колонтитул 4">
            <a:extLst>
              <a:ext uri="{FF2B5EF4-FFF2-40B4-BE49-F238E27FC236}">
                <a16:creationId xmlns:a16="http://schemas.microsoft.com/office/drawing/2014/main" id="{3BAFFC1B-D894-4DC9-9D81-519F8AAE97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A79D59-BE66-4F0E-915C-3232F4FC339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39611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13B560-9ABE-4EBB-B457-7AFEB46C866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C2D927F-5ABF-4EB9-B08D-063F8AA6374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ADD60B-4552-44A8-9323-E6358D7FAE92}"/>
              </a:ext>
            </a:extLst>
          </p:cNvPr>
          <p:cNvSpPr>
            <a:spLocks noGrp="1"/>
          </p:cNvSpPr>
          <p:nvPr>
            <p:ph type="dt" sz="half" idx="10"/>
          </p:nvPr>
        </p:nvSpPr>
        <p:spPr/>
        <p:txBody>
          <a:bodyPr/>
          <a:lstStyle/>
          <a:p>
            <a:fld id="{B1C235C3-D911-4052-B225-796EABED82FD}" type="datetime1">
              <a:rPr lang="ru-RU" smtClean="0"/>
              <a:t>09.06.2023</a:t>
            </a:fld>
            <a:endParaRPr lang="ru-RU"/>
          </a:p>
        </p:txBody>
      </p:sp>
      <p:sp>
        <p:nvSpPr>
          <p:cNvPr id="5" name="Нижний колонтитул 4">
            <a:extLst>
              <a:ext uri="{FF2B5EF4-FFF2-40B4-BE49-F238E27FC236}">
                <a16:creationId xmlns:a16="http://schemas.microsoft.com/office/drawing/2014/main" id="{C3A9F694-6425-4950-8F4C-8A1E9356A3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F0FA81C-847D-44F4-AED5-F7D69E0CA337}"/>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21865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82900D3-C3F3-46F9-B9D0-800E0C40757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250838C-D404-4CE9-BCFA-8EA12EA5ADE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44679C0-5994-49D9-8605-85283AB3C74C}"/>
              </a:ext>
            </a:extLst>
          </p:cNvPr>
          <p:cNvSpPr>
            <a:spLocks noGrp="1"/>
          </p:cNvSpPr>
          <p:nvPr>
            <p:ph type="dt" sz="half" idx="10"/>
          </p:nvPr>
        </p:nvSpPr>
        <p:spPr/>
        <p:txBody>
          <a:bodyPr/>
          <a:lstStyle/>
          <a:p>
            <a:fld id="{038F1642-C80F-45A1-BC8A-512D0F3EDFCD}" type="datetime1">
              <a:rPr lang="ru-RU" smtClean="0"/>
              <a:t>09.06.2023</a:t>
            </a:fld>
            <a:endParaRPr lang="ru-RU"/>
          </a:p>
        </p:txBody>
      </p:sp>
      <p:sp>
        <p:nvSpPr>
          <p:cNvPr id="5" name="Нижний колонтитул 4">
            <a:extLst>
              <a:ext uri="{FF2B5EF4-FFF2-40B4-BE49-F238E27FC236}">
                <a16:creationId xmlns:a16="http://schemas.microsoft.com/office/drawing/2014/main" id="{4DA411C8-3ABF-4E70-8DF4-B7C98122CC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23EFBC-096A-4A51-9C79-907CCDC345B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84121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C154A4-E27C-4190-8CB1-7CEA99EFAA0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E0FA150-7E4C-4325-A896-9338CE3AC11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B1BB89E-7BAE-472A-AB9E-8D37587487BF}"/>
              </a:ext>
            </a:extLst>
          </p:cNvPr>
          <p:cNvSpPr>
            <a:spLocks noGrp="1"/>
          </p:cNvSpPr>
          <p:nvPr>
            <p:ph type="dt" sz="half" idx="10"/>
          </p:nvPr>
        </p:nvSpPr>
        <p:spPr/>
        <p:txBody>
          <a:bodyPr/>
          <a:lstStyle/>
          <a:p>
            <a:fld id="{6413E79F-A7CB-44C8-92AC-60744991DA97}" type="datetime1">
              <a:rPr lang="ru-RU" smtClean="0"/>
              <a:t>09.06.2023</a:t>
            </a:fld>
            <a:endParaRPr lang="ru-RU"/>
          </a:p>
        </p:txBody>
      </p:sp>
      <p:sp>
        <p:nvSpPr>
          <p:cNvPr id="5" name="Нижний колонтитул 4">
            <a:extLst>
              <a:ext uri="{FF2B5EF4-FFF2-40B4-BE49-F238E27FC236}">
                <a16:creationId xmlns:a16="http://schemas.microsoft.com/office/drawing/2014/main" id="{FDEA1A21-1148-4403-993E-D0B2AC31BF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B30AAC-AC24-450C-BE9D-8A1BB0F12916}"/>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58132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085D69-65EF-43AF-9E16-10306294A32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02DD273-9183-4BD8-A43F-093236B10C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08C74DE-C8AF-4B91-AE78-6D5E8370DB72}"/>
              </a:ext>
            </a:extLst>
          </p:cNvPr>
          <p:cNvSpPr>
            <a:spLocks noGrp="1"/>
          </p:cNvSpPr>
          <p:nvPr>
            <p:ph type="dt" sz="half" idx="10"/>
          </p:nvPr>
        </p:nvSpPr>
        <p:spPr/>
        <p:txBody>
          <a:bodyPr/>
          <a:lstStyle/>
          <a:p>
            <a:fld id="{221F1026-4D51-4C35-ACC2-847A8B274831}" type="datetime1">
              <a:rPr lang="ru-RU" smtClean="0"/>
              <a:t>09.06.2023</a:t>
            </a:fld>
            <a:endParaRPr lang="ru-RU"/>
          </a:p>
        </p:txBody>
      </p:sp>
      <p:sp>
        <p:nvSpPr>
          <p:cNvPr id="5" name="Нижний колонтитул 4">
            <a:extLst>
              <a:ext uri="{FF2B5EF4-FFF2-40B4-BE49-F238E27FC236}">
                <a16:creationId xmlns:a16="http://schemas.microsoft.com/office/drawing/2014/main" id="{CE3654EF-8827-4FC2-9199-A281E3A100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DD36F30-49F6-4478-BFE1-58D7CF7BCFD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31783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603837-629B-482A-B9A3-F0F7773022A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D358FE4-C26E-44F5-AF84-2331F84A5D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46051BA-A7ED-432B-8631-6A49DCE507A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AF22FA1-CD60-436D-8BC3-750A85DF4EEA}"/>
              </a:ext>
            </a:extLst>
          </p:cNvPr>
          <p:cNvSpPr>
            <a:spLocks noGrp="1"/>
          </p:cNvSpPr>
          <p:nvPr>
            <p:ph type="dt" sz="half" idx="10"/>
          </p:nvPr>
        </p:nvSpPr>
        <p:spPr/>
        <p:txBody>
          <a:bodyPr/>
          <a:lstStyle/>
          <a:p>
            <a:fld id="{CF0E6574-388A-4A81-8A28-3EBBD6CA870E}" type="datetime1">
              <a:rPr lang="ru-RU" smtClean="0"/>
              <a:t>09.06.2023</a:t>
            </a:fld>
            <a:endParaRPr lang="ru-RU"/>
          </a:p>
        </p:txBody>
      </p:sp>
      <p:sp>
        <p:nvSpPr>
          <p:cNvPr id="6" name="Нижний колонтитул 5">
            <a:extLst>
              <a:ext uri="{FF2B5EF4-FFF2-40B4-BE49-F238E27FC236}">
                <a16:creationId xmlns:a16="http://schemas.microsoft.com/office/drawing/2014/main" id="{4352659F-61B1-41AC-B0F2-224455F1B25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B5CB7B-ED78-4711-A9CD-986C2904068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66576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611A03-6108-4EE9-933D-E2405E70D7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DD919B2-2B11-4D2A-89C9-B2CE036DD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D09238E-5B9B-4434-B12E-6C89E0B899B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72E3394-C0D3-4314-99D0-2AA8B22060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7BFB9E8-1A0C-43BE-BBFD-75E013853E9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B979FEB-7B5A-4618-9B43-3B2551BF7243}"/>
              </a:ext>
            </a:extLst>
          </p:cNvPr>
          <p:cNvSpPr>
            <a:spLocks noGrp="1"/>
          </p:cNvSpPr>
          <p:nvPr>
            <p:ph type="dt" sz="half" idx="10"/>
          </p:nvPr>
        </p:nvSpPr>
        <p:spPr/>
        <p:txBody>
          <a:bodyPr/>
          <a:lstStyle/>
          <a:p>
            <a:fld id="{B6C3B44C-628D-407C-ADDA-EBF1A5EF4F58}" type="datetime1">
              <a:rPr lang="ru-RU" smtClean="0"/>
              <a:t>09.06.2023</a:t>
            </a:fld>
            <a:endParaRPr lang="ru-RU"/>
          </a:p>
        </p:txBody>
      </p:sp>
      <p:sp>
        <p:nvSpPr>
          <p:cNvPr id="8" name="Нижний колонтитул 7">
            <a:extLst>
              <a:ext uri="{FF2B5EF4-FFF2-40B4-BE49-F238E27FC236}">
                <a16:creationId xmlns:a16="http://schemas.microsoft.com/office/drawing/2014/main" id="{00446BFB-E809-4019-BFE6-A9A8BC1D86E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193FB15-1C88-4201-BF60-13E333012DB0}"/>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57961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0B2FC1-7F3E-41E0-BF08-938D9BD9CF3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B862CD9-C7AC-4A3E-AEAE-2AFEDBA9F11A}"/>
              </a:ext>
            </a:extLst>
          </p:cNvPr>
          <p:cNvSpPr>
            <a:spLocks noGrp="1"/>
          </p:cNvSpPr>
          <p:nvPr>
            <p:ph type="dt" sz="half" idx="10"/>
          </p:nvPr>
        </p:nvSpPr>
        <p:spPr/>
        <p:txBody>
          <a:bodyPr/>
          <a:lstStyle/>
          <a:p>
            <a:fld id="{9DB7BA57-7FB8-46EA-AFDC-E01587D3A7E2}" type="datetime1">
              <a:rPr lang="ru-RU" smtClean="0"/>
              <a:t>09.06.2023</a:t>
            </a:fld>
            <a:endParaRPr lang="ru-RU"/>
          </a:p>
        </p:txBody>
      </p:sp>
      <p:sp>
        <p:nvSpPr>
          <p:cNvPr id="4" name="Нижний колонтитул 3">
            <a:extLst>
              <a:ext uri="{FF2B5EF4-FFF2-40B4-BE49-F238E27FC236}">
                <a16:creationId xmlns:a16="http://schemas.microsoft.com/office/drawing/2014/main" id="{3C214D46-ADBD-40F3-8BFE-BCC34738D2D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A35397A-4173-4402-AFEB-6D38209C7B22}"/>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13678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3E8581-BA13-4090-894A-D972B1AA2B27}"/>
              </a:ext>
            </a:extLst>
          </p:cNvPr>
          <p:cNvSpPr>
            <a:spLocks noGrp="1"/>
          </p:cNvSpPr>
          <p:nvPr>
            <p:ph type="dt" sz="half" idx="10"/>
          </p:nvPr>
        </p:nvSpPr>
        <p:spPr/>
        <p:txBody>
          <a:bodyPr/>
          <a:lstStyle/>
          <a:p>
            <a:fld id="{166B64A7-325B-445A-A76B-E5FC76C1F815}" type="datetime1">
              <a:rPr lang="ru-RU" smtClean="0"/>
              <a:t>09.06.2023</a:t>
            </a:fld>
            <a:endParaRPr lang="ru-RU"/>
          </a:p>
        </p:txBody>
      </p:sp>
      <p:sp>
        <p:nvSpPr>
          <p:cNvPr id="3" name="Нижний колонтитул 2">
            <a:extLst>
              <a:ext uri="{FF2B5EF4-FFF2-40B4-BE49-F238E27FC236}">
                <a16:creationId xmlns:a16="http://schemas.microsoft.com/office/drawing/2014/main" id="{2A1B4F58-1D1A-4710-8A91-15AD0CC2FF8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E511B9C-4259-4239-999F-7E7BB0BF9CDC}"/>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41014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2BF3CC-1073-4F50-A913-44CAEBB49E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9611FE2-838C-4E53-9B26-CA5BD24B4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C91C99B-0E0E-44BD-A339-B79134974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96B81F6-B761-43AB-BBD4-B0458C9ADFF7}"/>
              </a:ext>
            </a:extLst>
          </p:cNvPr>
          <p:cNvSpPr>
            <a:spLocks noGrp="1"/>
          </p:cNvSpPr>
          <p:nvPr>
            <p:ph type="dt" sz="half" idx="10"/>
          </p:nvPr>
        </p:nvSpPr>
        <p:spPr/>
        <p:txBody>
          <a:bodyPr/>
          <a:lstStyle/>
          <a:p>
            <a:fld id="{079A9DAA-08B7-4CB1-8B5E-E13D538E0370}" type="datetime1">
              <a:rPr lang="ru-RU" smtClean="0"/>
              <a:t>09.06.2023</a:t>
            </a:fld>
            <a:endParaRPr lang="ru-RU"/>
          </a:p>
        </p:txBody>
      </p:sp>
      <p:sp>
        <p:nvSpPr>
          <p:cNvPr id="6" name="Нижний колонтитул 5">
            <a:extLst>
              <a:ext uri="{FF2B5EF4-FFF2-40B4-BE49-F238E27FC236}">
                <a16:creationId xmlns:a16="http://schemas.microsoft.com/office/drawing/2014/main" id="{38C29492-C1A7-4586-8E80-165A861FC1B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264771-F42E-497C-8A08-C1794D3D31E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19568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281DA-7967-4850-BF04-32FFA60D8F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877BC0E-BADB-449E-880E-97D3BC136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A2D172C-D9EC-49D5-AC76-70D60354E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692E9-60B2-4D21-8B28-2CFCDFF9E8A2}"/>
              </a:ext>
            </a:extLst>
          </p:cNvPr>
          <p:cNvSpPr>
            <a:spLocks noGrp="1"/>
          </p:cNvSpPr>
          <p:nvPr>
            <p:ph type="dt" sz="half" idx="10"/>
          </p:nvPr>
        </p:nvSpPr>
        <p:spPr/>
        <p:txBody>
          <a:bodyPr/>
          <a:lstStyle/>
          <a:p>
            <a:fld id="{62A78F0A-95CC-46C8-AB1B-ABADB373FEC5}" type="datetime1">
              <a:rPr lang="ru-RU" smtClean="0"/>
              <a:t>09.06.2023</a:t>
            </a:fld>
            <a:endParaRPr lang="ru-RU"/>
          </a:p>
        </p:txBody>
      </p:sp>
      <p:sp>
        <p:nvSpPr>
          <p:cNvPr id="6" name="Нижний колонтитул 5">
            <a:extLst>
              <a:ext uri="{FF2B5EF4-FFF2-40B4-BE49-F238E27FC236}">
                <a16:creationId xmlns:a16="http://schemas.microsoft.com/office/drawing/2014/main" id="{87E8BC70-31A6-44FC-B3FC-B28327A2A6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9C2D767-E956-4F1A-AA64-CB3184DE4E3E}"/>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2313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0A29F-E997-4F07-9870-34C418C72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98FC90E-9475-4697-A898-FD0F39184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6511B4-7C2D-4D34-A556-24F677C84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6BC02-A00E-4039-913E-080E595AEC06}" type="datetime1">
              <a:rPr lang="ru-RU" smtClean="0"/>
              <a:t>09.06.2023</a:t>
            </a:fld>
            <a:endParaRPr lang="ru-RU"/>
          </a:p>
        </p:txBody>
      </p:sp>
      <p:sp>
        <p:nvSpPr>
          <p:cNvPr id="5" name="Нижний колонтитул 4">
            <a:extLst>
              <a:ext uri="{FF2B5EF4-FFF2-40B4-BE49-F238E27FC236}">
                <a16:creationId xmlns:a16="http://schemas.microsoft.com/office/drawing/2014/main" id="{14E70E13-57FA-46AA-897E-99B6C31F5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E1CA09F-DE25-49FA-9613-030B4F11A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0123B-6A9C-4DDD-9F8B-20BFE9922AFD}" type="slidenum">
              <a:rPr lang="ru-RU" smtClean="0"/>
              <a:t>‹#›</a:t>
            </a:fld>
            <a:endParaRPr lang="ru-RU"/>
          </a:p>
        </p:txBody>
      </p:sp>
    </p:spTree>
    <p:extLst>
      <p:ext uri="{BB962C8B-B14F-4D97-AF65-F5344CB8AC3E}">
        <p14:creationId xmlns:p14="http://schemas.microsoft.com/office/powerpoint/2010/main" val="314054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d_0tR6s96Tg?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AD5f1wmpPLo?feature=oembed" TargetMode="External"/><Relationship Id="rId1" Type="http://schemas.openxmlformats.org/officeDocument/2006/relationships/video" Target="https://www.youtube.com/embed/kCTcAdjHBrA?feature=oembed"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XvUqJIUndJQ?feature=oembe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ideo" Target="https://www.youtube.com/embed/6jf31e-v6CE?feature=oembed"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video" Target="https://www.youtube.com/embed/UKe_hibkC-E?feature=oembed"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RpZH8aPpNgk?feature=oembed" TargetMode="Externa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ideo" Target="https://www.youtube.com/embed/S7aqq9L1A8s?feature=oembed"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video" Target="https://www.youtube.com/embed/oIPtwQcnB-4?feature=oembed"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E86E86-05B4-4A74-A448-DD8CB5387BB9}"/>
              </a:ext>
            </a:extLst>
          </p:cNvPr>
          <p:cNvSpPr txBox="1"/>
          <p:nvPr/>
        </p:nvSpPr>
        <p:spPr>
          <a:xfrm>
            <a:off x="567386" y="462542"/>
            <a:ext cx="11057223" cy="923330"/>
          </a:xfrm>
          <a:prstGeom prst="rect">
            <a:avLst/>
          </a:prstGeom>
          <a:noFill/>
        </p:spPr>
        <p:txBody>
          <a:bodyPr wrap="square">
            <a:spAutoFit/>
          </a:bodyPr>
          <a:lstStyle/>
          <a:p>
            <a:pPr algn="ctr"/>
            <a:r>
              <a:rPr lang="uk-UA" sz="5400" b="1" dirty="0">
                <a:latin typeface="Arial" panose="020B0604020202020204" pitchFamily="34" charset="0"/>
                <a:cs typeface="Arial" panose="020B0604020202020204" pitchFamily="34" charset="0"/>
              </a:rPr>
              <a:t>5. </a:t>
            </a:r>
            <a:r>
              <a:rPr lang="ru-RU" sz="5400" b="1" dirty="0" err="1">
                <a:latin typeface="Arial" panose="020B0604020202020204" pitchFamily="34" charset="0"/>
                <a:cs typeface="Arial" panose="020B0604020202020204" pitchFamily="34" charset="0"/>
              </a:rPr>
              <a:t>Хімічний</a:t>
            </a:r>
            <a:r>
              <a:rPr lang="ru-RU" sz="5400" b="1" dirty="0">
                <a:latin typeface="Arial" panose="020B0604020202020204" pitchFamily="34" charset="0"/>
                <a:cs typeface="Arial" panose="020B0604020202020204" pitchFamily="34" charset="0"/>
              </a:rPr>
              <a:t> </a:t>
            </a:r>
            <a:r>
              <a:rPr lang="ru-RU" sz="5400" b="1" dirty="0" err="1">
                <a:latin typeface="Arial" panose="020B0604020202020204" pitchFamily="34" charset="0"/>
                <a:cs typeface="Arial" panose="020B0604020202020204" pitchFamily="34" charset="0"/>
              </a:rPr>
              <a:t>зв’язок</a:t>
            </a:r>
            <a:endParaRPr lang="uk-UA" sz="5400" b="1"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E5671387-DCC0-24CC-26DF-72780CEAFE49}"/>
              </a:ext>
            </a:extLst>
          </p:cNvPr>
          <p:cNvPicPr>
            <a:picLocks noChangeAspect="1"/>
          </p:cNvPicPr>
          <p:nvPr/>
        </p:nvPicPr>
        <p:blipFill>
          <a:blip r:embed="rId2"/>
          <a:stretch>
            <a:fillRect/>
          </a:stretch>
        </p:blipFill>
        <p:spPr>
          <a:xfrm>
            <a:off x="2082984" y="1446257"/>
            <a:ext cx="8026029" cy="5077072"/>
          </a:xfrm>
          <a:prstGeom prst="rect">
            <a:avLst/>
          </a:prstGeom>
        </p:spPr>
      </p:pic>
    </p:spTree>
    <p:extLst>
      <p:ext uri="{BB962C8B-B14F-4D97-AF65-F5344CB8AC3E}">
        <p14:creationId xmlns:p14="http://schemas.microsoft.com/office/powerpoint/2010/main" val="37897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731333-995F-CA16-1FEC-AF6BBD9C6C17}"/>
              </a:ext>
            </a:extLst>
          </p:cNvPr>
          <p:cNvSpPr txBox="1"/>
          <p:nvPr/>
        </p:nvSpPr>
        <p:spPr>
          <a:xfrm>
            <a:off x="433477" y="139866"/>
            <a:ext cx="8554319" cy="6463308"/>
          </a:xfrm>
          <a:prstGeom prst="rect">
            <a:avLst/>
          </a:prstGeom>
          <a:noFill/>
        </p:spPr>
        <p:txBody>
          <a:bodyPr wrap="square">
            <a:spAutoFit/>
          </a:bodyPr>
          <a:lstStyle/>
          <a:p>
            <a:pPr indent="190500" algn="just"/>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Отже, при утворенні хімічного зв’язку загальна енергія системи, що складається з двох атомів, зменшується (тобто енергія виділяється). Очевидно, що на розрив зв’язку необхідно витратити таку ж енергію, тобто </a:t>
            </a:r>
            <a:r>
              <a:rPr lang="uk-UA"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при розриві зв’язку енергія поглинається.</a:t>
            </a:r>
          </a:p>
          <a:p>
            <a:pPr indent="190500" algn="just"/>
            <a:r>
              <a:rPr lang="uk-UA" b="1"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Енергія зв’язку</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b="1" i="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E</a:t>
            </a:r>
            <a:r>
              <a:rPr lang="uk-UA" b="1" i="1" baseline="-25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зв</a:t>
            </a:r>
            <a:r>
              <a:rPr lang="uk-UA"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uk-UA"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це міра міцності зв’язку, що визначається кількістю енергії, яка виділяється внаслідок утворення зв’язку.</a:t>
            </a:r>
            <a:endParaRPr lang="uk-UA" dirty="0">
              <a:effectLst/>
              <a:latin typeface="Arial" panose="020B0604020202020204" pitchFamily="34" charset="0"/>
              <a:ea typeface="Times New Roman" panose="02020603050405020304" pitchFamily="18" charset="0"/>
              <a:cs typeface="Arial" panose="020B0604020202020204" pitchFamily="34" charset="0"/>
            </a:endParaRPr>
          </a:p>
          <a:p>
            <a:pPr indent="190500" algn="just"/>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Одиниці вимірювання енергії зв’язку: [кДж/моль] або – рідше –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еВ</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Енергія зв’язку характеризує його міцність: чим більше енергія зв’язку, тим він міцніший. Міцність зв‘язку послаблюється у міру збільшення довжини зв‘язку.</a:t>
            </a:r>
            <a:endParaRPr lang="uk-UA" dirty="0">
              <a:effectLst/>
              <a:latin typeface="Arial" panose="020B0604020202020204" pitchFamily="34" charset="0"/>
              <a:ea typeface="Times New Roman" panose="02020603050405020304" pitchFamily="18" charset="0"/>
              <a:cs typeface="Arial" panose="020B0604020202020204" pitchFamily="34" charset="0"/>
            </a:endParaRPr>
          </a:p>
          <a:p>
            <a:pPr indent="190500" algn="just"/>
            <a:r>
              <a:rPr lang="uk-UA" b="1"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Довжина зв’язку</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b="1" i="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a:t>
            </a:r>
            <a:r>
              <a:rPr lang="uk-UA" b="1" i="1" baseline="-25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зв</a:t>
            </a:r>
            <a:r>
              <a:rPr lang="uk-UA"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uk-UA"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це відстань між ядрами хімічно сполучених атомів.</a:t>
            </a:r>
            <a:endParaRPr lang="uk-UA" dirty="0">
              <a:effectLst/>
              <a:latin typeface="Arial" panose="020B0604020202020204" pitchFamily="34" charset="0"/>
              <a:ea typeface="Times New Roman" panose="02020603050405020304" pitchFamily="18" charset="0"/>
              <a:cs typeface="Arial" panose="020B0604020202020204" pitchFamily="34" charset="0"/>
            </a:endParaRPr>
          </a:p>
          <a:p>
            <a:pPr indent="190500" algn="just"/>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Довжину зв’язку вимірюють частіше у нанометрах [нм],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пікометрах</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пм</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але інколи – в ангстремах [Å] (1нм=10</a:t>
            </a:r>
            <a:r>
              <a:rPr lang="uk-UA"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м, 1пм=10</a:t>
            </a:r>
            <a:r>
              <a:rPr lang="uk-UA"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–12</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м, 1Å=10</a:t>
            </a:r>
            <a:r>
              <a:rPr lang="uk-UA"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м). Зі збільшенням радіусів атомів, між якими виникає зв’язок, зростає його довжина.</a:t>
            </a:r>
            <a:endParaRPr lang="uk-UA" dirty="0">
              <a:effectLst/>
              <a:latin typeface="Arial" panose="020B0604020202020204" pitchFamily="34" charset="0"/>
              <a:ea typeface="Times New Roman" panose="02020603050405020304" pitchFamily="18" charset="0"/>
              <a:cs typeface="Arial" panose="020B0604020202020204" pitchFamily="34" charset="0"/>
            </a:endParaRPr>
          </a:p>
          <a:p>
            <a:pPr indent="190500" algn="just"/>
            <a:r>
              <a:rPr lang="uk-UA"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Довжина зв’язку завжди менше суми радіусів двох сполучених атомів, оскільки утворення молекули супроводжується, крім зміни енергії, й зміною густини електронних хмар. </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Наприклад, якщо при утворенні зв’язку між двома атомами гідрогену, радіуси яких дорівнюють 0,053 нм, електронні хмари взаємно не проникали б одна в одну, то довжина зв’язку повинна була дорівнювати подвоєному радіусу: 0,053×2=0,106 нм. Насправді ж довжина зв’язку в молекулі Н</a:t>
            </a:r>
            <a:r>
              <a:rPr lang="uk-UA" baseline="-25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2</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становить 0,074 нм (рис. 5.4). Це свідчить про перекривання електронних хмар ізольованих атомів, що відбувається при утворенні зв’язку, тобто в молекулі змінюється густина і форма електронних хмар порівняно з ізольованими атомами.</a:t>
            </a:r>
            <a:endParaRPr lang="uk-UA"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146" name="Picture 2">
            <a:extLst>
              <a:ext uri="{FF2B5EF4-FFF2-40B4-BE49-F238E27FC236}">
                <a16:creationId xmlns:a16="http://schemas.microsoft.com/office/drawing/2014/main" id="{E2F766FF-A6E0-70AA-5B95-B4DE69C52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842" y="737655"/>
            <a:ext cx="2992137" cy="25027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D5467E-DF3B-12CD-BFCF-F243DD3961E2}"/>
              </a:ext>
            </a:extLst>
          </p:cNvPr>
          <p:cNvSpPr txBox="1"/>
          <p:nvPr/>
        </p:nvSpPr>
        <p:spPr>
          <a:xfrm>
            <a:off x="9264035" y="3617576"/>
            <a:ext cx="2633752" cy="959943"/>
          </a:xfrm>
          <a:prstGeom prst="rect">
            <a:avLst/>
          </a:prstGeom>
          <a:noFill/>
        </p:spPr>
        <p:txBody>
          <a:bodyPr wrap="square">
            <a:spAutoFit/>
          </a:bodyPr>
          <a:lstStyle/>
          <a:p>
            <a:pPr indent="450215" algn="ctr">
              <a:lnSpc>
                <a:spcPct val="107000"/>
              </a:lnSpc>
              <a:spcAft>
                <a:spcPts val="800"/>
              </a:spcAft>
            </a:pP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5</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.4 –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Довжина</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зв’язку</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в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молекулі</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Н</a:t>
            </a:r>
            <a:r>
              <a:rPr lang="ru-RU" sz="1100" b="1" baseline="-25000"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2</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053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ультимедиа в Интернете 3" title="🟡8_13. Природа хімічного зв'язку">
            <a:hlinkClick r:id="" action="ppaction://media"/>
            <a:extLst>
              <a:ext uri="{FF2B5EF4-FFF2-40B4-BE49-F238E27FC236}">
                <a16:creationId xmlns:a16="http://schemas.microsoft.com/office/drawing/2014/main" id="{BD1F9C5F-E98E-070A-A96D-3ACF45901315}"/>
              </a:ext>
            </a:extLst>
          </p:cNvPr>
          <p:cNvPicPr>
            <a:picLocks noRot="1" noChangeAspect="1"/>
          </p:cNvPicPr>
          <p:nvPr>
            <a:videoFile r:link="rId1"/>
          </p:nvPr>
        </p:nvPicPr>
        <p:blipFill>
          <a:blip r:embed="rId3"/>
          <a:stretch>
            <a:fillRect/>
          </a:stretch>
        </p:blipFill>
        <p:spPr>
          <a:xfrm>
            <a:off x="1005115" y="468594"/>
            <a:ext cx="10479314" cy="5920812"/>
          </a:xfrm>
          <a:prstGeom prst="rect">
            <a:avLst/>
          </a:prstGeom>
        </p:spPr>
      </p:pic>
    </p:spTree>
    <p:extLst>
      <p:ext uri="{BB962C8B-B14F-4D97-AF65-F5344CB8AC3E}">
        <p14:creationId xmlns:p14="http://schemas.microsoft.com/office/powerpoint/2010/main" val="383206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68F5B8-A65F-797E-1FE5-A7F731383A72}"/>
              </a:ext>
            </a:extLst>
          </p:cNvPr>
          <p:cNvSpPr txBox="1"/>
          <p:nvPr/>
        </p:nvSpPr>
        <p:spPr>
          <a:xfrm>
            <a:off x="195943" y="250371"/>
            <a:ext cx="11620500" cy="2554545"/>
          </a:xfrm>
          <a:prstGeom prst="rect">
            <a:avLst/>
          </a:prstGeom>
          <a:noFill/>
        </p:spPr>
        <p:txBody>
          <a:bodyPr wrap="square">
            <a:spAutoFit/>
          </a:bodyPr>
          <a:lstStyle/>
          <a:p>
            <a:pPr indent="190500" algn="just"/>
            <a:r>
              <a:rPr lang="uk-UA" sz="1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Ковалентний зв’язок – найпоширеніший тип хімічного зв’язку, що здійснюється при взаємодії атомів елементів з однаковими або близькими значеннями </a:t>
            </a:r>
            <a:r>
              <a:rPr lang="uk-UA" sz="16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електронегативності</a:t>
            </a:r>
            <a:r>
              <a:rPr lang="uk-UA" sz="1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t>
            </a:r>
          </a:p>
          <a:p>
            <a:pPr indent="190500" algn="just"/>
            <a:endParaRPr lang="uk-UA" sz="1600" dirty="0">
              <a:effectLst/>
              <a:latin typeface="Arial" panose="020B0604020202020204" pitchFamily="34" charset="0"/>
              <a:ea typeface="Times New Roman" panose="02020603050405020304" pitchFamily="18" charset="0"/>
              <a:cs typeface="Arial" panose="020B0604020202020204" pitchFamily="34" charset="0"/>
            </a:endParaRPr>
          </a:p>
          <a:p>
            <a:pPr indent="190500" algn="just"/>
            <a:r>
              <a:rPr lang="uk-UA" sz="16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Ковалентний зв’язок</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це зв’язок атомів за допомогою спільних електронних пар.</a:t>
            </a:r>
            <a:endParaRPr lang="uk-UA" sz="1600" dirty="0">
              <a:effectLst/>
              <a:latin typeface="Arial" panose="020B0604020202020204" pitchFamily="34" charset="0"/>
              <a:ea typeface="Times New Roman" panose="02020603050405020304" pitchFamily="18" charset="0"/>
              <a:cs typeface="Arial" panose="020B0604020202020204" pitchFamily="34" charset="0"/>
            </a:endParaRPr>
          </a:p>
          <a:p>
            <a:pPr indent="190500" algn="just"/>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Після відкриття електрона проводилося багато спроб розробити електронну теорію хімічного зв’язку. Найбільш вдалими стали роботи Льюїса (1916 р.), який запропонував розглядати утворення зв’язку як наслідок виникнення спільних для двох атомів електронних пар (рис. 5.5). Для цього кожний атом надає однакову кількість електронів і намагається оточити себе октетом або дублетом електронів, характерним для зовнішньої електронної конфігурації інертних газів. Графічно за методом Льюїса утворення ковалентних </a:t>
            </a:r>
            <a:r>
              <a:rPr lang="uk-UA" sz="16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зв’язків</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за рахунок неспарених електронів подають за допомогою точок, які позначають зовнішні електрони атома (рис. 5.6).</a:t>
            </a:r>
            <a:endParaRPr lang="uk-UA"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Рисунок 3">
            <a:extLst>
              <a:ext uri="{FF2B5EF4-FFF2-40B4-BE49-F238E27FC236}">
                <a16:creationId xmlns:a16="http://schemas.microsoft.com/office/drawing/2014/main" id="{EB34525A-1D40-829D-A063-C53D42D9A2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1523" y="2937102"/>
            <a:ext cx="3788062" cy="2372454"/>
          </a:xfrm>
          <a:prstGeom prst="rect">
            <a:avLst/>
          </a:prstGeom>
          <a:noFill/>
          <a:ln>
            <a:noFill/>
          </a:ln>
        </p:spPr>
      </p:pic>
      <p:sp>
        <p:nvSpPr>
          <p:cNvPr id="6" name="TextBox 5">
            <a:extLst>
              <a:ext uri="{FF2B5EF4-FFF2-40B4-BE49-F238E27FC236}">
                <a16:creationId xmlns:a16="http://schemas.microsoft.com/office/drawing/2014/main" id="{D95DDF36-2060-0425-67A0-5532B275109A}"/>
              </a:ext>
            </a:extLst>
          </p:cNvPr>
          <p:cNvSpPr txBox="1"/>
          <p:nvPr/>
        </p:nvSpPr>
        <p:spPr>
          <a:xfrm>
            <a:off x="460075" y="5550014"/>
            <a:ext cx="4629510" cy="869405"/>
          </a:xfrm>
          <a:prstGeom prst="rect">
            <a:avLst/>
          </a:prstGeom>
          <a:noFill/>
        </p:spPr>
        <p:txBody>
          <a:bodyPr wrap="square">
            <a:spAutoFit/>
          </a:bodyPr>
          <a:lstStyle/>
          <a:p>
            <a:pPr indent="450215" algn="just">
              <a:lnSpc>
                <a:spcPct val="107000"/>
              </a:lnSpc>
              <a:spcAft>
                <a:spcPts val="800"/>
              </a:spcAft>
            </a:pPr>
            <a:r>
              <a:rPr lang="ru-RU" sz="16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a:t>
            </a:r>
            <a:r>
              <a:rPr lang="uk-UA" sz="16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5</a:t>
            </a:r>
            <a:r>
              <a:rPr lang="ru-RU" sz="16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.5 – </a:t>
            </a:r>
            <a:r>
              <a:rPr lang="ru-RU" sz="16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Спрощена</a:t>
            </a:r>
            <a:r>
              <a:rPr lang="ru-RU" sz="16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модель </a:t>
            </a:r>
            <a:r>
              <a:rPr lang="ru-RU" sz="16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виникнення</a:t>
            </a:r>
            <a:r>
              <a:rPr lang="ru-RU" sz="16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6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спільної</a:t>
            </a:r>
            <a:r>
              <a:rPr lang="ru-RU" sz="16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6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електронної</a:t>
            </a:r>
            <a:r>
              <a:rPr lang="ru-RU" sz="16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пари при </a:t>
            </a:r>
            <a:r>
              <a:rPr lang="ru-RU" sz="16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утворенн</a:t>
            </a:r>
            <a:r>
              <a:rPr lang="uk-UA" sz="16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і</a:t>
            </a:r>
            <a:r>
              <a:rPr lang="ru-RU" sz="16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ковалентного </a:t>
            </a:r>
            <a:r>
              <a:rPr lang="ru-RU" sz="16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зв’язку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DB8715AD-EB44-B681-9CF9-20FE1F5CD1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0003" y="3039599"/>
            <a:ext cx="5003938" cy="2269957"/>
          </a:xfrm>
          <a:prstGeom prst="rect">
            <a:avLst/>
          </a:prstGeom>
          <a:noFill/>
          <a:ln>
            <a:noFill/>
          </a:ln>
        </p:spPr>
      </p:pic>
      <p:sp>
        <p:nvSpPr>
          <p:cNvPr id="9" name="TextBox 8">
            <a:extLst>
              <a:ext uri="{FF2B5EF4-FFF2-40B4-BE49-F238E27FC236}">
                <a16:creationId xmlns:a16="http://schemas.microsoft.com/office/drawing/2014/main" id="{CD7CB895-47D7-9188-5256-CE18A047AA92}"/>
              </a:ext>
            </a:extLst>
          </p:cNvPr>
          <p:cNvSpPr txBox="1"/>
          <p:nvPr/>
        </p:nvSpPr>
        <p:spPr>
          <a:xfrm>
            <a:off x="6722134" y="5581974"/>
            <a:ext cx="4880394" cy="646331"/>
          </a:xfrm>
          <a:prstGeom prst="rect">
            <a:avLst/>
          </a:prstGeom>
          <a:noFill/>
        </p:spPr>
        <p:txBody>
          <a:bodyPr wrap="square">
            <a:spAutoFit/>
          </a:bodyPr>
          <a:lstStyle/>
          <a:p>
            <a:r>
              <a:rPr lang="ru-RU" sz="1800" b="1" dirty="0">
                <a:solidFill>
                  <a:srgbClr val="020F5F"/>
                </a:solidFill>
                <a:effectLst/>
                <a:latin typeface="Arial" panose="020B0604020202020204" pitchFamily="34" charset="0"/>
                <a:ea typeface="Calibri" panose="020F0502020204030204" pitchFamily="34" charset="0"/>
              </a:rPr>
              <a:t>Рисунок </a:t>
            </a:r>
            <a:r>
              <a:rPr lang="uk-UA" sz="1800" b="1" dirty="0">
                <a:solidFill>
                  <a:srgbClr val="020F5F"/>
                </a:solidFill>
                <a:effectLst/>
                <a:latin typeface="Arial" panose="020B0604020202020204" pitchFamily="34" charset="0"/>
                <a:ea typeface="Calibri" panose="020F0502020204030204" pitchFamily="34" charset="0"/>
              </a:rPr>
              <a:t>5</a:t>
            </a:r>
            <a:r>
              <a:rPr lang="ru-RU" sz="1800" b="1" dirty="0">
                <a:solidFill>
                  <a:srgbClr val="020F5F"/>
                </a:solidFill>
                <a:effectLst/>
                <a:latin typeface="Arial" panose="020B0604020202020204" pitchFamily="34" charset="0"/>
                <a:ea typeface="Calibri" panose="020F0502020204030204" pitchFamily="34" charset="0"/>
              </a:rPr>
              <a:t>.6 – </a:t>
            </a:r>
            <a:r>
              <a:rPr lang="ru-RU" sz="1800" b="1" dirty="0" err="1">
                <a:solidFill>
                  <a:srgbClr val="020F5F"/>
                </a:solidFill>
                <a:effectLst/>
                <a:latin typeface="Arial" panose="020B0604020202020204" pitchFamily="34" charset="0"/>
                <a:ea typeface="Calibri" panose="020F0502020204030204" pitchFamily="34" charset="0"/>
              </a:rPr>
              <a:t>Утворення</a:t>
            </a:r>
            <a:r>
              <a:rPr lang="ru-RU" sz="1800" b="1" dirty="0">
                <a:solidFill>
                  <a:srgbClr val="020F5F"/>
                </a:solidFill>
                <a:effectLst/>
                <a:latin typeface="Arial" panose="020B0604020202020204" pitchFamily="34" charset="0"/>
                <a:ea typeface="Calibri" panose="020F0502020204030204" pitchFamily="34" charset="0"/>
              </a:rPr>
              <a:t> ковалентного </a:t>
            </a:r>
            <a:r>
              <a:rPr lang="ru-RU" sz="1800" b="1" dirty="0" err="1">
                <a:solidFill>
                  <a:srgbClr val="020F5F"/>
                </a:solidFill>
                <a:effectLst/>
                <a:latin typeface="Arial" panose="020B0604020202020204" pitchFamily="34" charset="0"/>
                <a:ea typeface="Calibri" panose="020F0502020204030204" pitchFamily="34" charset="0"/>
              </a:rPr>
              <a:t>зв’язку</a:t>
            </a:r>
            <a:r>
              <a:rPr lang="ru-RU" sz="1800" b="1" dirty="0">
                <a:solidFill>
                  <a:srgbClr val="020F5F"/>
                </a:solidFill>
                <a:effectLst/>
                <a:latin typeface="Arial" panose="020B0604020202020204" pitchFamily="34" charset="0"/>
                <a:ea typeface="Calibri" panose="020F0502020204030204" pitchFamily="34" charset="0"/>
              </a:rPr>
              <a:t> </a:t>
            </a:r>
            <a:r>
              <a:rPr lang="ru-RU" sz="1800" b="1" dirty="0" err="1">
                <a:solidFill>
                  <a:srgbClr val="020F5F"/>
                </a:solidFill>
                <a:effectLst/>
                <a:latin typeface="Arial" panose="020B0604020202020204" pitchFamily="34" charset="0"/>
                <a:ea typeface="Calibri" panose="020F0502020204030204" pitchFamily="34" charset="0"/>
              </a:rPr>
              <a:t>відповідно</a:t>
            </a:r>
            <a:r>
              <a:rPr lang="ru-RU" sz="1800" b="1" dirty="0">
                <a:solidFill>
                  <a:srgbClr val="020F5F"/>
                </a:solidFill>
                <a:effectLst/>
                <a:latin typeface="Arial" panose="020B0604020202020204" pitchFamily="34" charset="0"/>
                <a:ea typeface="Calibri" panose="020F0502020204030204" pitchFamily="34" charset="0"/>
              </a:rPr>
              <a:t> до </a:t>
            </a:r>
            <a:r>
              <a:rPr lang="ru-RU" sz="1800" b="1" dirty="0" err="1">
                <a:solidFill>
                  <a:srgbClr val="020F5F"/>
                </a:solidFill>
                <a:effectLst/>
                <a:latin typeface="Arial" panose="020B0604020202020204" pitchFamily="34" charset="0"/>
                <a:ea typeface="Calibri" panose="020F0502020204030204" pitchFamily="34" charset="0"/>
              </a:rPr>
              <a:t>теорії</a:t>
            </a:r>
            <a:r>
              <a:rPr lang="ru-RU" sz="1800" b="1" dirty="0">
                <a:solidFill>
                  <a:srgbClr val="020F5F"/>
                </a:solidFill>
                <a:effectLst/>
                <a:latin typeface="Arial" panose="020B0604020202020204" pitchFamily="34" charset="0"/>
                <a:ea typeface="Calibri" panose="020F0502020204030204" pitchFamily="34" charset="0"/>
              </a:rPr>
              <a:t> </a:t>
            </a:r>
            <a:r>
              <a:rPr lang="ru-RU" sz="1800" b="1" dirty="0" err="1">
                <a:solidFill>
                  <a:srgbClr val="020F5F"/>
                </a:solidFill>
                <a:effectLst/>
                <a:latin typeface="Arial" panose="020B0604020202020204" pitchFamily="34" charset="0"/>
                <a:ea typeface="Calibri" panose="020F0502020204030204" pitchFamily="34" charset="0"/>
              </a:rPr>
              <a:t>Льюїса</a:t>
            </a:r>
            <a:endParaRPr lang="uk-UA" dirty="0"/>
          </a:p>
        </p:txBody>
      </p:sp>
    </p:spTree>
    <p:extLst>
      <p:ext uri="{BB962C8B-B14F-4D97-AF65-F5344CB8AC3E}">
        <p14:creationId xmlns:p14="http://schemas.microsoft.com/office/powerpoint/2010/main" val="331703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9B6B66-0AA4-3647-D1AE-913AB6ED3DE1}"/>
              </a:ext>
            </a:extLst>
          </p:cNvPr>
          <p:cNvSpPr txBox="1"/>
          <p:nvPr/>
        </p:nvSpPr>
        <p:spPr>
          <a:xfrm>
            <a:off x="398972" y="252818"/>
            <a:ext cx="11522734" cy="2327688"/>
          </a:xfrm>
          <a:prstGeom prst="rect">
            <a:avLst/>
          </a:prstGeom>
          <a:noFill/>
        </p:spPr>
        <p:txBody>
          <a:bodyPr wrap="square">
            <a:spAutoFit/>
          </a:bodyPr>
          <a:lstStyle/>
          <a:p>
            <a:pPr algn="just">
              <a:lnSpc>
                <a:spcPct val="107000"/>
              </a:lnSpc>
              <a:spcBef>
                <a:spcPts val="200"/>
              </a:spcBef>
            </a:pPr>
            <a:r>
              <a:rPr lang="uk-UA"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5.3.1. Механізм утворення ковалентного зв’язку</a:t>
            </a:r>
            <a:endParaRPr lang="uk-UA"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uk-UA" sz="1800" dirty="0">
                <a:solidFill>
                  <a:srgbClr val="333333"/>
                </a:solidFill>
                <a:effectLst/>
                <a:latin typeface="Arial" panose="020B0604020202020204" pitchFamily="34" charset="0"/>
                <a:ea typeface="Times New Roman" panose="02020603050405020304" pitchFamily="18" charset="0"/>
              </a:rPr>
              <a:t>Основною ознакою ковалентного зв’язку є наявність спільної електронної пари, яка належить обом хімічно сполученим атомам, оскільки перебування двох електронів у полі дії двох </a:t>
            </a:r>
            <a:r>
              <a:rPr lang="uk-UA" sz="1800" dirty="0" err="1">
                <a:solidFill>
                  <a:srgbClr val="333333"/>
                </a:solidFill>
                <a:effectLst/>
                <a:latin typeface="Arial" panose="020B0604020202020204" pitchFamily="34" charset="0"/>
                <a:ea typeface="Times New Roman" panose="02020603050405020304" pitchFamily="18" charset="0"/>
              </a:rPr>
              <a:t>ядер</a:t>
            </a:r>
            <a:r>
              <a:rPr lang="uk-UA" sz="1800" dirty="0">
                <a:solidFill>
                  <a:srgbClr val="333333"/>
                </a:solidFill>
                <a:effectLst/>
                <a:latin typeface="Arial" panose="020B0604020202020204" pitchFamily="34" charset="0"/>
                <a:ea typeface="Times New Roman" panose="02020603050405020304" pitchFamily="18" charset="0"/>
              </a:rPr>
              <a:t> енергетично вигідніше, ніж знаходження кожного електрона у полі свого ядра. Виникнення спільної електронної пари зв’язку може проходити за різними механізмами: частіше – за обмінним, а інколи – за </a:t>
            </a:r>
            <a:r>
              <a:rPr lang="uk-UA" sz="1800" dirty="0" err="1">
                <a:solidFill>
                  <a:srgbClr val="333333"/>
                </a:solidFill>
                <a:effectLst/>
                <a:latin typeface="Arial" panose="020B0604020202020204" pitchFamily="34" charset="0"/>
                <a:ea typeface="Times New Roman" panose="02020603050405020304" pitchFamily="18" charset="0"/>
              </a:rPr>
              <a:t>донорно</a:t>
            </a:r>
            <a:r>
              <a:rPr lang="uk-UA" sz="1800" dirty="0">
                <a:solidFill>
                  <a:srgbClr val="333333"/>
                </a:solidFill>
                <a:effectLst/>
                <a:latin typeface="Arial" panose="020B0604020202020204" pitchFamily="34" charset="0"/>
                <a:ea typeface="Times New Roman" panose="02020603050405020304" pitchFamily="18" charset="0"/>
              </a:rPr>
              <a:t>-акцепторним.</a:t>
            </a:r>
            <a:endParaRPr lang="uk-UA" sz="1800" dirty="0">
              <a:effectLst/>
              <a:latin typeface="Times New Roman" panose="02020603050405020304" pitchFamily="18" charset="0"/>
              <a:ea typeface="Times New Roman" panose="02020603050405020304" pitchFamily="18" charset="0"/>
            </a:endParaRPr>
          </a:p>
          <a:p>
            <a:pPr algn="just"/>
            <a:r>
              <a:rPr lang="uk-UA" sz="1800" dirty="0">
                <a:solidFill>
                  <a:srgbClr val="333333"/>
                </a:solidFill>
                <a:effectLst/>
                <a:latin typeface="Arial" panose="020B0604020202020204" pitchFamily="34" charset="0"/>
                <a:ea typeface="Times New Roman" panose="02020603050405020304" pitchFamily="18" charset="0"/>
              </a:rPr>
              <a:t>За </a:t>
            </a:r>
            <a:r>
              <a:rPr lang="uk-UA" sz="1800" b="1" i="1" dirty="0">
                <a:solidFill>
                  <a:srgbClr val="333333"/>
                </a:solidFill>
                <a:effectLst/>
                <a:latin typeface="Arial" panose="020B0604020202020204" pitchFamily="34" charset="0"/>
                <a:ea typeface="Times New Roman" panose="02020603050405020304" pitchFamily="18" charset="0"/>
              </a:rPr>
              <a:t>обмінний механізм</a:t>
            </a:r>
            <a:r>
              <a:rPr lang="uk-UA" sz="1800" i="1" dirty="0">
                <a:solidFill>
                  <a:srgbClr val="333333"/>
                </a:solidFill>
                <a:effectLst/>
                <a:latin typeface="Arial" panose="020B0604020202020204" pitchFamily="34" charset="0"/>
                <a:ea typeface="Times New Roman" panose="02020603050405020304" pitchFamily="18" charset="0"/>
              </a:rPr>
              <a:t> утворення ковалентного зв’язку</a:t>
            </a:r>
            <a:r>
              <a:rPr lang="uk-UA" sz="1800" dirty="0">
                <a:solidFill>
                  <a:srgbClr val="333333"/>
                </a:solidFill>
                <a:effectLst/>
                <a:latin typeface="Arial" panose="020B0604020202020204" pitchFamily="34" charset="0"/>
                <a:ea typeface="Times New Roman" panose="02020603050405020304" pitchFamily="18" charset="0"/>
              </a:rPr>
              <a:t> кожний із взаємодіючих атомів постачає на утворення зв’язку однакову кількість електронів з антипаралельними </a:t>
            </a:r>
            <a:r>
              <a:rPr lang="uk-UA" sz="1800" dirty="0" err="1">
                <a:solidFill>
                  <a:srgbClr val="333333"/>
                </a:solidFill>
                <a:effectLst/>
                <a:latin typeface="Arial" panose="020B0604020202020204" pitchFamily="34" charset="0"/>
                <a:ea typeface="Times New Roman" panose="02020603050405020304" pitchFamily="18" charset="0"/>
              </a:rPr>
              <a:t>спінами</a:t>
            </a:r>
            <a:r>
              <a:rPr lang="uk-UA" sz="1800" dirty="0">
                <a:solidFill>
                  <a:srgbClr val="333333"/>
                </a:solidFill>
                <a:effectLst/>
                <a:latin typeface="Arial" panose="020B0604020202020204" pitchFamily="34" charset="0"/>
                <a:ea typeface="Times New Roman" panose="02020603050405020304" pitchFamily="18" charset="0"/>
              </a:rPr>
              <a:t> (рис. 5.7а). Наприклад:</a:t>
            </a:r>
            <a:endParaRPr lang="uk-UA" sz="1800" dirty="0">
              <a:effectLst/>
              <a:latin typeface="Times New Roman" panose="02020603050405020304" pitchFamily="18" charset="0"/>
              <a:ea typeface="Times New Roman" panose="02020603050405020304" pitchFamily="18" charset="0"/>
            </a:endParaRPr>
          </a:p>
        </p:txBody>
      </p:sp>
      <p:pic>
        <p:nvPicPr>
          <p:cNvPr id="5" name="Рисунок 4">
            <a:extLst>
              <a:ext uri="{FF2B5EF4-FFF2-40B4-BE49-F238E27FC236}">
                <a16:creationId xmlns:a16="http://schemas.microsoft.com/office/drawing/2014/main" id="{A38FB8AA-2641-62D4-8607-71D85B6DA01C}"/>
              </a:ext>
            </a:extLst>
          </p:cNvPr>
          <p:cNvPicPr>
            <a:picLocks noChangeAspect="1"/>
          </p:cNvPicPr>
          <p:nvPr/>
        </p:nvPicPr>
        <p:blipFill>
          <a:blip r:embed="rId2"/>
          <a:stretch>
            <a:fillRect/>
          </a:stretch>
        </p:blipFill>
        <p:spPr>
          <a:xfrm>
            <a:off x="2286000" y="2476768"/>
            <a:ext cx="7211683" cy="2287165"/>
          </a:xfrm>
          <a:prstGeom prst="rect">
            <a:avLst/>
          </a:prstGeom>
        </p:spPr>
      </p:pic>
      <p:sp>
        <p:nvSpPr>
          <p:cNvPr id="9" name="TextBox 8">
            <a:extLst>
              <a:ext uri="{FF2B5EF4-FFF2-40B4-BE49-F238E27FC236}">
                <a16:creationId xmlns:a16="http://schemas.microsoft.com/office/drawing/2014/main" id="{2F4BEDEA-B555-A40D-8636-7AB3A8B37318}"/>
              </a:ext>
            </a:extLst>
          </p:cNvPr>
          <p:cNvSpPr txBox="1"/>
          <p:nvPr/>
        </p:nvSpPr>
        <p:spPr>
          <a:xfrm>
            <a:off x="144852" y="4651040"/>
            <a:ext cx="11522734" cy="772712"/>
          </a:xfrm>
          <a:prstGeom prst="rect">
            <a:avLst/>
          </a:prstGeom>
          <a:noFill/>
        </p:spPr>
        <p:txBody>
          <a:bodyPr wrap="square">
            <a:spAutoFit/>
          </a:bodyPr>
          <a:lstStyle/>
          <a:p>
            <a:pPr indent="450215" algn="ctr">
              <a:lnSpc>
                <a:spcPct val="107000"/>
              </a:lnSpc>
              <a:spcAft>
                <a:spcPts val="800"/>
              </a:spcAft>
            </a:pP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5.7 –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Загальна</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схема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утворення</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ковалентного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зв’язку</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p>
          <a:p>
            <a:pPr indent="450215" algn="ctr">
              <a:lnSpc>
                <a:spcPct val="107000"/>
              </a:lnSpc>
              <a:spcAft>
                <a:spcPts val="800"/>
              </a:spcAft>
            </a:pP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а) за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обмінним</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механізмом</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б) за донорно-</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акцепторним</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механізмом</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15CA3AA-ECB4-4B4D-7DFA-99BBC6CC0216}"/>
              </a:ext>
            </a:extLst>
          </p:cNvPr>
          <p:cNvSpPr txBox="1"/>
          <p:nvPr/>
        </p:nvSpPr>
        <p:spPr>
          <a:xfrm>
            <a:off x="177560" y="5481874"/>
            <a:ext cx="11965557" cy="968278"/>
          </a:xfrm>
          <a:prstGeom prst="rect">
            <a:avLst/>
          </a:prstGeom>
          <a:noFill/>
        </p:spPr>
        <p:txBody>
          <a:bodyPr wrap="square">
            <a:spAutoFit/>
          </a:bodyPr>
          <a:lstStyle/>
          <a:p>
            <a:pPr indent="450215" algn="just">
              <a:lnSpc>
                <a:spcPct val="107000"/>
              </a:lnSpc>
              <a:spcAft>
                <a:spcPts val="800"/>
              </a:spcAft>
            </a:pP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За </a:t>
            </a:r>
            <a:r>
              <a:rPr lang="uk-UA" sz="1800" b="1" i="1" dirty="0" err="1">
                <a:effectLst/>
                <a:latin typeface="Calibri" panose="020F0502020204030204" pitchFamily="34" charset="0"/>
                <a:ea typeface="Calibri" panose="020F0502020204030204" pitchFamily="34" charset="0"/>
                <a:cs typeface="Times New Roman" panose="02020603050405020304" pitchFamily="18" charset="0"/>
              </a:rPr>
              <a:t>донорно</a:t>
            </a:r>
            <a:r>
              <a:rPr lang="uk-UA" sz="1800" b="1" i="1" dirty="0">
                <a:effectLst/>
                <a:latin typeface="Calibri" panose="020F0502020204030204" pitchFamily="34" charset="0"/>
                <a:ea typeface="Calibri" panose="020F0502020204030204" pitchFamily="34" charset="0"/>
                <a:cs typeface="Times New Roman" panose="02020603050405020304" pitchFamily="18" charset="0"/>
              </a:rPr>
              <a:t>-акцепторний механізмом</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двохцентровий</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двохелектронний</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зв’язок виникає при взаємодії різних частинок. Одна з них – </a:t>
            </a:r>
            <a:r>
              <a:rPr lang="uk-UA" sz="1800" b="1" i="1" dirty="0">
                <a:effectLst/>
                <a:latin typeface="Calibri" panose="020F0502020204030204" pitchFamily="34" charset="0"/>
                <a:ea typeface="Calibri" panose="020F0502020204030204" pitchFamily="34" charset="0"/>
                <a:cs typeface="Times New Roman" panose="02020603050405020304" pitchFamily="18" charset="0"/>
              </a:rPr>
              <a:t>донор</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А:</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має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незв’язувальну, неподілену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пару електронів А</a:t>
            </a:r>
            <a:r>
              <a:rPr lang="uk-UA" sz="1800" b="1"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(тобто таку, що належить тільки одному атому), а інша </a:t>
            </a:r>
            <a:r>
              <a:rPr lang="uk-UA" sz="1800" b="1" i="1" dirty="0">
                <a:effectLst/>
                <a:latin typeface="Calibri" panose="020F0502020204030204" pitchFamily="34" charset="0"/>
                <a:ea typeface="Calibri" panose="020F0502020204030204" pitchFamily="34" charset="0"/>
                <a:cs typeface="Times New Roman" panose="02020603050405020304" pitchFamily="18" charset="0"/>
              </a:rPr>
              <a:t>акцептор</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В□</a:t>
            </a:r>
            <a:r>
              <a:rPr lang="uk-UA" sz="1800" dirty="0">
                <a:effectLst/>
                <a:latin typeface="Calibri" panose="020F0502020204030204" pitchFamily="34" charset="0"/>
                <a:ea typeface="Calibri" panose="020F0502020204030204" pitchFamily="34" charset="0"/>
                <a:cs typeface="Times New Roman" panose="02020603050405020304" pitchFamily="18" charset="0"/>
              </a:rPr>
              <a:t> – має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вакантну орбіталь</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(рис. 5.7б).</a:t>
            </a:r>
          </a:p>
        </p:txBody>
      </p:sp>
    </p:spTree>
    <p:extLst>
      <p:ext uri="{BB962C8B-B14F-4D97-AF65-F5344CB8AC3E}">
        <p14:creationId xmlns:p14="http://schemas.microsoft.com/office/powerpoint/2010/main" val="81882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58468F-5E1E-D2BA-387C-78859F22A3AA}"/>
              </a:ext>
            </a:extLst>
          </p:cNvPr>
          <p:cNvSpPr txBox="1"/>
          <p:nvPr/>
        </p:nvSpPr>
        <p:spPr>
          <a:xfrm>
            <a:off x="459356" y="216724"/>
            <a:ext cx="11298447" cy="2635850"/>
          </a:xfrm>
          <a:prstGeom prst="rect">
            <a:avLst/>
          </a:prstGeom>
          <a:noFill/>
        </p:spPr>
        <p:txBody>
          <a:bodyPr wrap="square">
            <a:spAutoFit/>
          </a:bodyPr>
          <a:lstStyle/>
          <a:p>
            <a:pPr indent="190500" algn="just">
              <a:lnSpc>
                <a:spcPct val="107000"/>
              </a:lnSpc>
              <a:spcAft>
                <a:spcPts val="800"/>
              </a:spcAft>
            </a:pP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Донорно</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-акцепторний зв’язок інакше називається </a:t>
            </a:r>
            <a:r>
              <a:rPr lang="uk-UA" sz="1800"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семиполярним</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(тобто </a:t>
            </a:r>
            <a:r>
              <a:rPr lang="uk-UA" sz="1800"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напівполярним</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оскільки на атомі-донорі виникає частковий ефективний позитивний заряд δ+ (за рахунок того, що його неподілена пара електронів відхилилася від нього), а на атомі-акцепторі – частковий ефективний негативний заряд δ– (завдяки тому, що відбувається зміщення у його бік неподіленої електронної пари донора).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Як приклад найпростішого донора електронної пари можна навести гідрид-іон Н</a:t>
            </a:r>
            <a:r>
              <a:rPr lang="uk-UA" sz="1100" b="1" baseline="30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що має неподілену електронну пару. Внаслідок приєднання негативного гідрид-іона до молекули, центральний атом якої має вільну орбіталь (на схемі позначена як порожня квантова комірка □), наприклад ВН</a:t>
            </a:r>
            <a:r>
              <a:rPr lang="uk-UA" sz="11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3</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утворюється складний комплексний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йон</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ВН</a:t>
            </a:r>
            <a:r>
              <a:rPr lang="uk-UA" sz="11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4</a:t>
            </a:r>
            <a:r>
              <a:rPr lang="uk-UA" sz="1100" b="1" baseline="30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з негативним зарядом (Н</a:t>
            </a:r>
            <a:r>
              <a:rPr lang="uk-UA" sz="1100" b="1" baseline="30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 ВН</a:t>
            </a:r>
            <a:r>
              <a:rPr lang="uk-UA" sz="11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3</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2400" dirty="0">
                <a:solidFill>
                  <a:srgbClr val="000000"/>
                </a:solidFill>
                <a:effectLst/>
                <a:latin typeface="MathJax_Main"/>
                <a:ea typeface="Times New Roman" panose="02020603050405020304" pitchFamily="18" charset="0"/>
                <a:cs typeface="Times New Roman" panose="02020603050405020304" pitchFamily="18" charset="0"/>
              </a:rPr>
              <a:t>⟶</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[ВН</a:t>
            </a:r>
            <a:r>
              <a:rPr lang="uk-UA" sz="11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E2366055-F87B-2F65-6C22-80B5E3727950}"/>
              </a:ext>
            </a:extLst>
          </p:cNvPr>
          <p:cNvPicPr>
            <a:picLocks noChangeAspect="1"/>
          </p:cNvPicPr>
          <p:nvPr/>
        </p:nvPicPr>
        <p:blipFill>
          <a:blip r:embed="rId2"/>
          <a:stretch>
            <a:fillRect/>
          </a:stretch>
        </p:blipFill>
        <p:spPr>
          <a:xfrm>
            <a:off x="4891087" y="2905125"/>
            <a:ext cx="2409825" cy="1047750"/>
          </a:xfrm>
          <a:prstGeom prst="rect">
            <a:avLst/>
          </a:prstGeom>
        </p:spPr>
      </p:pic>
      <p:sp>
        <p:nvSpPr>
          <p:cNvPr id="7" name="TextBox 6">
            <a:extLst>
              <a:ext uri="{FF2B5EF4-FFF2-40B4-BE49-F238E27FC236}">
                <a16:creationId xmlns:a16="http://schemas.microsoft.com/office/drawing/2014/main" id="{B343CA9F-64FB-3306-5FCE-EE2F2921458B}"/>
              </a:ext>
            </a:extLst>
          </p:cNvPr>
          <p:cNvSpPr txBox="1"/>
          <p:nvPr/>
        </p:nvSpPr>
        <p:spPr>
          <a:xfrm>
            <a:off x="459355" y="3931546"/>
            <a:ext cx="11298447" cy="966483"/>
          </a:xfrm>
          <a:prstGeom prst="rect">
            <a:avLst/>
          </a:prstGeom>
          <a:noFill/>
        </p:spPr>
        <p:txBody>
          <a:bodyPr wrap="square">
            <a:spAutoFit/>
          </a:bodyPr>
          <a:lstStyle/>
          <a:p>
            <a:pPr indent="450215" algn="just">
              <a:lnSpc>
                <a:spcPct val="107000"/>
              </a:lnSpc>
              <a:spcAft>
                <a:spcPts val="800"/>
              </a:spcAft>
            </a:pP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Найпростіший</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акцептор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електронної</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пари – йон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гідрогену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або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просто протон Н□</a:t>
            </a:r>
            <a:r>
              <a:rPr lang="ru-RU"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Його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приєднання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до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молекули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центральний</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атом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якої</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має</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неподілену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пару,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наприклад</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до NH</a:t>
            </a:r>
            <a:r>
              <a:rPr lang="ru-RU" sz="1200"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теж</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приводить до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утворення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комплексного йона NH</a:t>
            </a:r>
            <a:r>
              <a:rPr lang="ru-RU" sz="1200"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4</a:t>
            </a:r>
            <a:r>
              <a:rPr lang="ru-RU"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але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вже</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з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позитивним</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зарядом:</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a16="http://schemas.microsoft.com/office/drawing/2014/main" id="{B62B8A94-FE49-8048-0AC7-D2D0396C4C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2190" y="5405501"/>
            <a:ext cx="3152775" cy="1143000"/>
          </a:xfrm>
          <a:prstGeom prst="rect">
            <a:avLst/>
          </a:prstGeom>
          <a:noFill/>
          <a:ln>
            <a:noFill/>
          </a:ln>
        </p:spPr>
      </p:pic>
    </p:spTree>
    <p:extLst>
      <p:ext uri="{BB962C8B-B14F-4D97-AF65-F5344CB8AC3E}">
        <p14:creationId xmlns:p14="http://schemas.microsoft.com/office/powerpoint/2010/main" val="272869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ультимедиа в Интернете 1" title="Обмінний механізм утворення ковалентного зв'язку.">
            <a:hlinkClick r:id="" action="ppaction://media"/>
            <a:extLst>
              <a:ext uri="{FF2B5EF4-FFF2-40B4-BE49-F238E27FC236}">
                <a16:creationId xmlns:a16="http://schemas.microsoft.com/office/drawing/2014/main" id="{E0EB7AFA-93FB-3848-B0EB-DA44AC9520A4}"/>
              </a:ext>
            </a:extLst>
          </p:cNvPr>
          <p:cNvPicPr>
            <a:picLocks noRot="1" noChangeAspect="1"/>
          </p:cNvPicPr>
          <p:nvPr>
            <a:videoFile r:link="rId1"/>
          </p:nvPr>
        </p:nvPicPr>
        <p:blipFill>
          <a:blip r:embed="rId4"/>
          <a:stretch>
            <a:fillRect/>
          </a:stretch>
        </p:blipFill>
        <p:spPr>
          <a:xfrm>
            <a:off x="392023" y="1905659"/>
            <a:ext cx="5392358" cy="3046682"/>
          </a:xfrm>
          <a:prstGeom prst="rect">
            <a:avLst/>
          </a:prstGeom>
        </p:spPr>
      </p:pic>
      <p:pic>
        <p:nvPicPr>
          <p:cNvPr id="3" name="Мультимедиа в Интернете 2" title="Донорно-акцепторний механізм утворення ковалентного зв'язку.">
            <a:hlinkClick r:id="" action="ppaction://media"/>
            <a:extLst>
              <a:ext uri="{FF2B5EF4-FFF2-40B4-BE49-F238E27FC236}">
                <a16:creationId xmlns:a16="http://schemas.microsoft.com/office/drawing/2014/main" id="{9FB3C1D6-2924-D86C-F9DC-E33E52FB2904}"/>
              </a:ext>
            </a:extLst>
          </p:cNvPr>
          <p:cNvPicPr>
            <a:picLocks noRot="1" noChangeAspect="1"/>
          </p:cNvPicPr>
          <p:nvPr>
            <a:videoFile r:link="rId2"/>
          </p:nvPr>
        </p:nvPicPr>
        <p:blipFill>
          <a:blip r:embed="rId5"/>
          <a:stretch>
            <a:fillRect/>
          </a:stretch>
        </p:blipFill>
        <p:spPr>
          <a:xfrm>
            <a:off x="6326997" y="1905659"/>
            <a:ext cx="5392358" cy="3046682"/>
          </a:xfrm>
          <a:prstGeom prst="rect">
            <a:avLst/>
          </a:prstGeom>
        </p:spPr>
      </p:pic>
    </p:spTree>
    <p:extLst>
      <p:ext uri="{BB962C8B-B14F-4D97-AF65-F5344CB8AC3E}">
        <p14:creationId xmlns:p14="http://schemas.microsoft.com/office/powerpoint/2010/main" val="31941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9A0EB6-F69E-A353-D37E-61F287900359}"/>
              </a:ext>
            </a:extLst>
          </p:cNvPr>
          <p:cNvSpPr txBox="1"/>
          <p:nvPr/>
        </p:nvSpPr>
        <p:spPr>
          <a:xfrm>
            <a:off x="439947" y="238944"/>
            <a:ext cx="6280030" cy="6619056"/>
          </a:xfrm>
          <a:prstGeom prst="rect">
            <a:avLst/>
          </a:prstGeom>
          <a:noFill/>
        </p:spPr>
        <p:txBody>
          <a:bodyPr wrap="square">
            <a:spAutoFit/>
          </a:bodyPr>
          <a:lstStyle/>
          <a:p>
            <a:pPr algn="just">
              <a:lnSpc>
                <a:spcPct val="107000"/>
              </a:lnSpc>
              <a:spcBef>
                <a:spcPts val="200"/>
              </a:spcBef>
            </a:pPr>
            <a:r>
              <a:rPr lang="ru-RU" sz="2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5.3.2. Метод </a:t>
            </a:r>
            <a:r>
              <a:rPr lang="ru-RU" sz="20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валентних</a:t>
            </a:r>
            <a:r>
              <a:rPr lang="ru-RU" sz="2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20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зв’язків</a:t>
            </a:r>
            <a:endParaRPr lang="uk-UA"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indent="190500" algn="just"/>
            <a:r>
              <a:rPr lang="uk-UA" sz="2000" dirty="0">
                <a:solidFill>
                  <a:srgbClr val="333333"/>
                </a:solidFill>
                <a:effectLst/>
                <a:latin typeface="Arial" panose="020B0604020202020204" pitchFamily="34" charset="0"/>
                <a:ea typeface="Times New Roman" panose="02020603050405020304" pitchFamily="18" charset="0"/>
              </a:rPr>
              <a:t>Перша </a:t>
            </a:r>
            <a:r>
              <a:rPr lang="uk-UA" sz="2000" i="1" dirty="0">
                <a:solidFill>
                  <a:srgbClr val="333333"/>
                </a:solidFill>
                <a:effectLst/>
                <a:latin typeface="Arial" panose="020B0604020202020204" pitchFamily="34" charset="0"/>
                <a:ea typeface="Times New Roman" panose="02020603050405020304" pitchFamily="18" charset="0"/>
              </a:rPr>
              <a:t>квантово-механічна теорія ковалентного зв’язку</a:t>
            </a:r>
            <a:r>
              <a:rPr lang="uk-UA" sz="2000" dirty="0">
                <a:solidFill>
                  <a:srgbClr val="333333"/>
                </a:solidFill>
                <a:effectLst/>
                <a:latin typeface="Arial" panose="020B0604020202020204" pitchFamily="34" charset="0"/>
                <a:ea typeface="Times New Roman" panose="02020603050405020304" pitchFamily="18" charset="0"/>
              </a:rPr>
              <a:t> була створена </a:t>
            </a:r>
            <a:r>
              <a:rPr lang="uk-UA" sz="2000" dirty="0" err="1">
                <a:solidFill>
                  <a:srgbClr val="333333"/>
                </a:solidFill>
                <a:effectLst/>
                <a:latin typeface="Arial" panose="020B0604020202020204" pitchFamily="34" charset="0"/>
                <a:ea typeface="Times New Roman" panose="02020603050405020304" pitchFamily="18" charset="0"/>
              </a:rPr>
              <a:t>Гейтлером</a:t>
            </a:r>
            <a:r>
              <a:rPr lang="uk-UA" sz="2000" dirty="0">
                <a:solidFill>
                  <a:srgbClr val="333333"/>
                </a:solidFill>
                <a:effectLst/>
                <a:latin typeface="Arial" panose="020B0604020202020204" pitchFamily="34" charset="0"/>
                <a:ea typeface="Times New Roman" panose="02020603050405020304" pitchFamily="18" charset="0"/>
              </a:rPr>
              <a:t> і Лондоном (1927 р.) для опису молекули водню, а потім застосована </a:t>
            </a:r>
            <a:r>
              <a:rPr lang="uk-UA" sz="2000" dirty="0" err="1">
                <a:solidFill>
                  <a:srgbClr val="333333"/>
                </a:solidFill>
                <a:effectLst/>
                <a:latin typeface="Arial" panose="020B0604020202020204" pitchFamily="34" charset="0"/>
                <a:ea typeface="Times New Roman" panose="02020603050405020304" pitchFamily="18" charset="0"/>
              </a:rPr>
              <a:t>Полінгом</a:t>
            </a:r>
            <a:r>
              <a:rPr lang="uk-UA" sz="2000" dirty="0">
                <a:solidFill>
                  <a:srgbClr val="333333"/>
                </a:solidFill>
                <a:effectLst/>
                <a:latin typeface="Arial" panose="020B0604020202020204" pitchFamily="34" charset="0"/>
                <a:ea typeface="Times New Roman" panose="02020603050405020304" pitchFamily="18" charset="0"/>
              </a:rPr>
              <a:t> до багатоатомних молекул. Ця теорія називається </a:t>
            </a:r>
            <a:r>
              <a:rPr lang="uk-UA" sz="2000" i="1" dirty="0">
                <a:solidFill>
                  <a:srgbClr val="333333"/>
                </a:solidFill>
                <a:effectLst/>
                <a:latin typeface="Arial" panose="020B0604020202020204" pitchFamily="34" charset="0"/>
                <a:ea typeface="Times New Roman" panose="02020603050405020304" pitchFamily="18" charset="0"/>
              </a:rPr>
              <a:t>методом валентних </a:t>
            </a:r>
            <a:r>
              <a:rPr lang="uk-UA" sz="2000" i="1" dirty="0" err="1">
                <a:solidFill>
                  <a:srgbClr val="333333"/>
                </a:solidFill>
                <a:effectLst/>
                <a:latin typeface="Arial" panose="020B0604020202020204" pitchFamily="34" charset="0"/>
                <a:ea typeface="Times New Roman" panose="02020603050405020304" pitchFamily="18" charset="0"/>
              </a:rPr>
              <a:t>зв’язків</a:t>
            </a:r>
            <a:r>
              <a:rPr lang="uk-UA" sz="2000" dirty="0">
                <a:solidFill>
                  <a:srgbClr val="333333"/>
                </a:solidFill>
                <a:effectLst/>
                <a:latin typeface="Arial" panose="020B0604020202020204" pitchFamily="34" charset="0"/>
                <a:ea typeface="Times New Roman" panose="02020603050405020304" pitchFamily="18" charset="0"/>
              </a:rPr>
              <a:t> (ВЗ), основні положення якого</a:t>
            </a:r>
            <a:r>
              <a:rPr lang="uk-UA" sz="2000" b="1" dirty="0">
                <a:solidFill>
                  <a:srgbClr val="333333"/>
                </a:solidFill>
                <a:effectLst/>
                <a:latin typeface="Arial" panose="020B0604020202020204" pitchFamily="34" charset="0"/>
                <a:ea typeface="Times New Roman" panose="02020603050405020304" pitchFamily="18" charset="0"/>
              </a:rPr>
              <a:t> </a:t>
            </a:r>
            <a:r>
              <a:rPr lang="uk-UA" sz="2000" dirty="0">
                <a:solidFill>
                  <a:srgbClr val="333333"/>
                </a:solidFill>
                <a:effectLst/>
                <a:latin typeface="Arial" panose="020B0604020202020204" pitchFamily="34" charset="0"/>
                <a:ea typeface="Times New Roman" panose="02020603050405020304" pitchFamily="18" charset="0"/>
              </a:rPr>
              <a:t>стисло можна викласти так:</a:t>
            </a:r>
            <a:endParaRPr lang="uk-UA" sz="20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кожна</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пара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атомів</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молекулі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утримується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разом за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допомогою</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однієї</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або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декількох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спільних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пар, при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цьому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орбіталі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взаємодіючих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атомів</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перекриваються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endParaRPr lang="uk-U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міцність</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зв’язку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залежить</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від</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ступеня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перекривання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орбіталей</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endParaRPr lang="uk-U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умовою</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утворення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ковалентного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зв’язку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є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антинапрямленість</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спінів</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електронів</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завдяки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цьому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виникає</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узагальнена</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електронна</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орбіталь</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з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найбільшою</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електронною</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густиною</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між’ядерному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просторі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що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забезпечує</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притягання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позитивно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заряджених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ядер один до одного і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супроводжується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зменшенням</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загальної</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енергії</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системи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endParaRPr lang="uk-U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 ">
            <a:extLst>
              <a:ext uri="{FF2B5EF4-FFF2-40B4-BE49-F238E27FC236}">
                <a16:creationId xmlns:a16="http://schemas.microsoft.com/office/drawing/2014/main" id="{27FF5211-3EE1-2FDA-6BB0-42E3A774F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03" y="1986372"/>
            <a:ext cx="485775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5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A81978-BAF0-84D8-2F51-E9B87C43357C}"/>
              </a:ext>
            </a:extLst>
          </p:cNvPr>
          <p:cNvSpPr txBox="1"/>
          <p:nvPr/>
        </p:nvSpPr>
        <p:spPr>
          <a:xfrm>
            <a:off x="372373" y="415531"/>
            <a:ext cx="11609718" cy="6123921"/>
          </a:xfrm>
          <a:prstGeom prst="rect">
            <a:avLst/>
          </a:prstGeom>
          <a:noFill/>
        </p:spPr>
        <p:txBody>
          <a:bodyPr wrap="square">
            <a:spAutoFit/>
          </a:bodyPr>
          <a:lstStyle/>
          <a:p>
            <a:pPr algn="ctr">
              <a:lnSpc>
                <a:spcPct val="107000"/>
              </a:lnSpc>
              <a:spcBef>
                <a:spcPts val="200"/>
              </a:spcBef>
            </a:pPr>
            <a:r>
              <a:rPr lang="uk-UA" sz="1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5</a:t>
            </a:r>
            <a:r>
              <a:rPr lang="ru-RU" sz="1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.3.3. </a:t>
            </a:r>
            <a:r>
              <a:rPr lang="ru-RU" sz="1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Гібридизація</a:t>
            </a:r>
            <a:r>
              <a:rPr lang="ru-RU" sz="1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1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атомних</a:t>
            </a:r>
            <a:r>
              <a:rPr lang="ru-RU" sz="1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1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орбіталей</a:t>
            </a:r>
            <a:endParaRPr lang="uk-UA" sz="16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indent="190500" algn="just"/>
            <a:r>
              <a:rPr lang="uk-UA" sz="1600" dirty="0">
                <a:solidFill>
                  <a:srgbClr val="333333"/>
                </a:solidFill>
                <a:effectLst/>
                <a:latin typeface="Arial" panose="020B0604020202020204" pitchFamily="34" charset="0"/>
                <a:ea typeface="Times New Roman" panose="02020603050405020304" pitchFamily="18" charset="0"/>
              </a:rPr>
              <a:t>Незважаючи на те, що в утворенні ковалентних </a:t>
            </a:r>
            <a:r>
              <a:rPr lang="uk-UA" sz="1600" dirty="0" err="1">
                <a:solidFill>
                  <a:srgbClr val="333333"/>
                </a:solidFill>
                <a:effectLst/>
                <a:latin typeface="Arial" panose="020B0604020202020204" pitchFamily="34" charset="0"/>
                <a:ea typeface="Times New Roman" panose="02020603050405020304" pitchFamily="18" charset="0"/>
              </a:rPr>
              <a:t>зв’язків</a:t>
            </a:r>
            <a:r>
              <a:rPr lang="uk-UA" sz="1600" dirty="0">
                <a:solidFill>
                  <a:srgbClr val="333333"/>
                </a:solidFill>
                <a:effectLst/>
                <a:latin typeface="Arial" panose="020B0604020202020204" pitchFamily="34" charset="0"/>
                <a:ea typeface="Times New Roman" panose="02020603050405020304" pitchFamily="18" charset="0"/>
              </a:rPr>
              <a:t> беруть участь електрони s-, p- чи d-орбіталей, які мають різні форму та різну орієнтацію у просторі, в багатьох сполуках ці зв’язки виявляються рівноцінними. Для пояснення цього явища було введено поняття «гібридизація».</a:t>
            </a:r>
            <a:endParaRPr lang="uk-UA" sz="1600" dirty="0">
              <a:effectLst/>
              <a:latin typeface="Times New Roman" panose="02020603050405020304" pitchFamily="18" charset="0"/>
              <a:ea typeface="Times New Roman" panose="02020603050405020304" pitchFamily="18" charset="0"/>
            </a:endParaRPr>
          </a:p>
          <a:p>
            <a:pPr indent="190500" algn="just"/>
            <a:r>
              <a:rPr lang="uk-UA" sz="1600" b="1" i="1" dirty="0">
                <a:solidFill>
                  <a:srgbClr val="00B050"/>
                </a:solidFill>
                <a:effectLst/>
                <a:latin typeface="Arial" panose="020B0604020202020204" pitchFamily="34" charset="0"/>
                <a:ea typeface="Times New Roman" panose="02020603050405020304" pitchFamily="18" charset="0"/>
              </a:rPr>
              <a:t>Гібридизація</a:t>
            </a:r>
            <a:r>
              <a:rPr lang="uk-UA" sz="1600" dirty="0">
                <a:solidFill>
                  <a:srgbClr val="00B050"/>
                </a:solidFill>
                <a:effectLst/>
                <a:latin typeface="Arial" panose="020B0604020202020204" pitchFamily="34" charset="0"/>
                <a:ea typeface="Times New Roman" panose="02020603050405020304" pitchFamily="18" charset="0"/>
              </a:rPr>
              <a:t> – </a:t>
            </a:r>
            <a:r>
              <a:rPr lang="uk-UA" sz="1600" i="1" dirty="0">
                <a:solidFill>
                  <a:srgbClr val="00B050"/>
                </a:solidFill>
                <a:effectLst/>
                <a:latin typeface="Arial" panose="020B0604020202020204" pitchFamily="34" charset="0"/>
                <a:ea typeface="Times New Roman" panose="02020603050405020304" pitchFamily="18" charset="0"/>
              </a:rPr>
              <a:t>це процес змішування та вирівнювання орбіталей за формою і енергією, при якому відбувається перерозподіл електронних густин близьких за енергією орбіталей, внаслідок чого вони стають рівноцінними.</a:t>
            </a:r>
            <a:endParaRPr lang="uk-UA" sz="1600" dirty="0">
              <a:solidFill>
                <a:srgbClr val="00B050"/>
              </a:solidFill>
              <a:effectLst/>
              <a:latin typeface="Times New Roman" panose="02020603050405020304" pitchFamily="18" charset="0"/>
              <a:ea typeface="Times New Roman" panose="02020603050405020304" pitchFamily="18" charset="0"/>
            </a:endParaRPr>
          </a:p>
          <a:p>
            <a:pPr indent="190500" algn="l"/>
            <a:r>
              <a:rPr lang="uk-UA" sz="1600" i="1" dirty="0">
                <a:solidFill>
                  <a:srgbClr val="333333"/>
                </a:solidFill>
                <a:effectLst/>
                <a:latin typeface="Arial" panose="020B0604020202020204" pitchFamily="34" charset="0"/>
                <a:ea typeface="Times New Roman" panose="02020603050405020304" pitchFamily="18" charset="0"/>
              </a:rPr>
              <a:t>Основні положення теорії гібридизації</a:t>
            </a:r>
            <a:r>
              <a:rPr lang="uk-UA" sz="1600" dirty="0">
                <a:solidFill>
                  <a:srgbClr val="333333"/>
                </a:solidFill>
                <a:effectLst/>
                <a:latin typeface="Arial" panose="020B0604020202020204" pitchFamily="34" charset="0"/>
                <a:ea typeface="Times New Roman" panose="02020603050405020304" pitchFamily="18" charset="0"/>
              </a:rPr>
              <a:t>:</a:t>
            </a:r>
            <a:endParaRPr lang="uk-UA" sz="16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При гібридизації початкова форма і енергія орбіталей взаємно змінюються, при цьому утворюються нові, гібридизовані орбіталі, але вже з однаковою енергією і однакової форми, що нагадує неправильну вісімку (рис. 4.8).</a:t>
            </a:r>
            <a:endParaRPr lang="uk-UA"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Число гібридизованих орбіталей дорівнює числу вихідних орбіталей, які беруть участь у гібридизації.</a:t>
            </a:r>
            <a:endParaRPr lang="uk-UA"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 гібридизації можуть брати участь орбіталі з близькими за значеннями енергіями (s- i p-орбіталі зовнішнього енергетичного рівня і d-орбіталі зовнішнього або попереднього рівнів).</a:t>
            </a:r>
            <a:endParaRPr lang="uk-UA"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Гібридизовані орбіталі більш витягнуті в напрямку утворення хімічних </a:t>
            </a:r>
            <a:r>
              <a:rPr lang="uk-UA" sz="16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зв’язків</a:t>
            </a:r>
            <a:r>
              <a:rPr lang="uk-UA"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і тому забезпечують краще перекривання з орбіталями сусіднього атома, внаслідок цього хімічний зв’язок стає більш міцнішим, ніж утворений за рахунок електронів окремих негібридних орбіталей.</a:t>
            </a:r>
            <a:endParaRPr lang="uk-UA"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Завдяки утворенню більш міцніших </a:t>
            </a:r>
            <a:r>
              <a:rPr lang="uk-UA" sz="16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зв’язків</a:t>
            </a:r>
            <a:r>
              <a:rPr lang="uk-UA"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і більш симетричному розподілу електронної густини в молекулі отримується енергетичний виграш, який із запасом компенсує витрату енергії, необхідної для процесу гібридизації.</a:t>
            </a:r>
            <a:endParaRPr lang="uk-UA"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Гібридизовані орбіталі повинні орієнтуватися у просторі таким чином, щоб забезпечити взаємне максимальне віддалення одна від одної; у цьому випадку енергія відштовхування найменша.</a:t>
            </a:r>
            <a:endParaRPr lang="uk-UA"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Тип гібридизації визначається типом і кількістю вихідних орбіталей і змінює розмір валентного кута (рис. 5.8), а також просторову конфігурацію молекул.</a:t>
            </a:r>
            <a:endParaRPr lang="uk-UA"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777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DD6EC18-7BBB-2772-C9D8-7350A4ADD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08" y="1227017"/>
            <a:ext cx="10606384" cy="35433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3F43DFB-F4B9-91EF-7CC1-6096F992C561}"/>
              </a:ext>
            </a:extLst>
          </p:cNvPr>
          <p:cNvSpPr txBox="1"/>
          <p:nvPr/>
        </p:nvSpPr>
        <p:spPr>
          <a:xfrm>
            <a:off x="130834" y="5434097"/>
            <a:ext cx="11930332" cy="1069075"/>
          </a:xfrm>
          <a:prstGeom prst="rect">
            <a:avLst/>
          </a:prstGeom>
          <a:noFill/>
        </p:spPr>
        <p:txBody>
          <a:bodyPr wrap="square">
            <a:spAutoFit/>
          </a:bodyPr>
          <a:lstStyle/>
          <a:p>
            <a:pPr indent="450215" algn="ctr">
              <a:lnSpc>
                <a:spcPct val="107000"/>
              </a:lnSpc>
              <a:spcAft>
                <a:spcPts val="800"/>
              </a:spcAft>
            </a:pP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5</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.8 – Форма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гібридизованих</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орбіталей</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і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валентні</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кути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геометричні</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кути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між</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вісями</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симетрії</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орбіталей</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залежно</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від</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типу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гібридизації</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p>
          <a:p>
            <a:pPr indent="450215" algn="ctr">
              <a:lnSpc>
                <a:spcPct val="107000"/>
              </a:lnSpc>
              <a:spcAft>
                <a:spcPts val="800"/>
              </a:spcAft>
            </a:pP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sp-гібридизація</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б) sp</a:t>
            </a:r>
            <a:r>
              <a:rPr lang="ru-RU" sz="1100" b="1" baseline="30000"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2</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-гібридизація; в) sp</a:t>
            </a:r>
            <a:r>
              <a:rPr lang="ru-RU" sz="1100" b="1" baseline="30000"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3</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-гібридизація</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478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EB0676-6518-F784-81A2-D89EC85250FE}"/>
              </a:ext>
            </a:extLst>
          </p:cNvPr>
          <p:cNvSpPr txBox="1"/>
          <p:nvPr/>
        </p:nvSpPr>
        <p:spPr>
          <a:xfrm>
            <a:off x="269575" y="168053"/>
            <a:ext cx="11591746" cy="342466"/>
          </a:xfrm>
          <a:prstGeom prst="rect">
            <a:avLst/>
          </a:prstGeom>
          <a:noFill/>
        </p:spPr>
        <p:txBody>
          <a:bodyPr wrap="square">
            <a:spAutoFit/>
          </a:bodyPr>
          <a:lstStyle/>
          <a:p>
            <a:pPr indent="450215" algn="just">
              <a:lnSpc>
                <a:spcPct val="107000"/>
              </a:lnSpc>
              <a:spcAft>
                <a:spcPts val="800"/>
              </a:spcAft>
            </a:pPr>
            <a:r>
              <a:rPr lang="uk-UA"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При утворенні молекул (чи окремих фрагментів молекул) найчастіше зустрічаються такі</a:t>
            </a:r>
            <a:r>
              <a:rPr lang="ru-RU"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uk-UA" sz="1600"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типи гібридизації</a:t>
            </a:r>
            <a:r>
              <a:rPr lang="uk-UA"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a:extLst>
              <a:ext uri="{FF2B5EF4-FFF2-40B4-BE49-F238E27FC236}">
                <a16:creationId xmlns:a16="http://schemas.microsoft.com/office/drawing/2014/main" id="{78157C44-BCC2-0D6A-0942-42DE14BA8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28" y="793630"/>
            <a:ext cx="6658783" cy="41509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783494-0C14-C232-2165-6971D68274C8}"/>
              </a:ext>
            </a:extLst>
          </p:cNvPr>
          <p:cNvSpPr txBox="1"/>
          <p:nvPr/>
        </p:nvSpPr>
        <p:spPr>
          <a:xfrm>
            <a:off x="8041975" y="2295878"/>
            <a:ext cx="3672696" cy="664797"/>
          </a:xfrm>
          <a:prstGeom prst="rect">
            <a:avLst/>
          </a:prstGeom>
          <a:noFill/>
        </p:spPr>
        <p:txBody>
          <a:bodyPr wrap="square">
            <a:spAutoFit/>
          </a:bodyPr>
          <a:lstStyle/>
          <a:p>
            <a:pPr indent="450215" algn="ctr">
              <a:lnSpc>
                <a:spcPct val="107000"/>
              </a:lnSpc>
              <a:spcAft>
                <a:spcPts val="800"/>
              </a:spcAft>
            </a:pP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5.9 –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Загальна</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схема</a:t>
            </a:r>
            <a:r>
              <a:rPr lang="ru-RU" b="1" dirty="0">
                <a:solidFill>
                  <a:srgbClr val="020F5F"/>
                </a:solidFill>
                <a:latin typeface="Arial" panose="020B0604020202020204" pitchFamily="34" charset="0"/>
                <a:ea typeface="Calibri" panose="020F0502020204030204" pitchFamily="34" charset="0"/>
                <a:cs typeface="Times New Roman" panose="02020603050405020304" pitchFamily="18" charset="0"/>
              </a:rPr>
              <a:t> </a:t>
            </a:r>
            <a:r>
              <a:rPr lang="uk-UA" b="1" dirty="0" err="1">
                <a:solidFill>
                  <a:srgbClr val="020F5F"/>
                </a:solidFill>
                <a:latin typeface="Arial" panose="020B0604020202020204" pitchFamily="34" charset="0"/>
                <a:ea typeface="Calibri" panose="020F0502020204030204" pitchFamily="34" charset="0"/>
                <a:cs typeface="Times New Roman" panose="02020603050405020304" pitchFamily="18" charset="0"/>
              </a:rPr>
              <a:t>sp</a:t>
            </a:r>
            <a:r>
              <a:rPr lang="uk-UA" b="1" dirty="0">
                <a:solidFill>
                  <a:srgbClr val="020F5F"/>
                </a:solidFill>
                <a:latin typeface="Arial" panose="020B0604020202020204" pitchFamily="34" charset="0"/>
                <a:ea typeface="Calibri" panose="020F0502020204030204" pitchFamily="34" charset="0"/>
                <a:cs typeface="Times New Roman" panose="02020603050405020304" pitchFamily="18" charset="0"/>
              </a:rPr>
              <a:t>-гібридизації</a:t>
            </a:r>
          </a:p>
        </p:txBody>
      </p:sp>
      <p:sp>
        <p:nvSpPr>
          <p:cNvPr id="7" name="TextBox 6">
            <a:extLst>
              <a:ext uri="{FF2B5EF4-FFF2-40B4-BE49-F238E27FC236}">
                <a16:creationId xmlns:a16="http://schemas.microsoft.com/office/drawing/2014/main" id="{CD56A386-86BB-CD99-16CF-81DF8A38BB25}"/>
              </a:ext>
            </a:extLst>
          </p:cNvPr>
          <p:cNvSpPr txBox="1"/>
          <p:nvPr/>
        </p:nvSpPr>
        <p:spPr>
          <a:xfrm>
            <a:off x="304080" y="5038598"/>
            <a:ext cx="11522735" cy="1330749"/>
          </a:xfrm>
          <a:prstGeom prst="rect">
            <a:avLst/>
          </a:prstGeom>
          <a:noFill/>
        </p:spPr>
        <p:txBody>
          <a:bodyPr wrap="square">
            <a:spAutoFit/>
          </a:bodyPr>
          <a:lstStyle/>
          <a:p>
            <a:pPr indent="450215" algn="just">
              <a:lnSpc>
                <a:spcPct val="107000"/>
              </a:lnSpc>
              <a:spcAft>
                <a:spcPts val="800"/>
              </a:spcAft>
            </a:pPr>
            <a:r>
              <a:rPr lang="uk-UA" sz="14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uk-UA"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Зв’язки, які утворюються за участю електронів </a:t>
            </a:r>
            <a:r>
              <a:rPr lang="uk-UA" sz="1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sp</a:t>
            </a:r>
            <a:r>
              <a:rPr lang="uk-UA"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-гібридизованих орбіталей, також розміщуються під кутом 180</a:t>
            </a:r>
            <a:r>
              <a:rPr lang="uk-UA" sz="14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0</a:t>
            </a:r>
            <a:r>
              <a:rPr lang="uk-UA"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що зумовлює </a:t>
            </a:r>
            <a:r>
              <a:rPr lang="uk-UA" sz="14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лінійну форму молекули</a:t>
            </a:r>
            <a:r>
              <a:rPr lang="uk-UA"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Такий тип гібридизації спостерігається в </a:t>
            </a:r>
            <a:r>
              <a:rPr lang="uk-UA" sz="1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галогенідах</a:t>
            </a:r>
            <a:r>
              <a:rPr lang="uk-UA"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елементів другої групи (</a:t>
            </a:r>
            <a:r>
              <a:rPr lang="uk-UA" sz="1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Be</a:t>
            </a:r>
            <a:r>
              <a:rPr lang="uk-UA"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sz="1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Zn</a:t>
            </a:r>
            <a:r>
              <a:rPr lang="uk-UA"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sz="1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Cd</a:t>
            </a:r>
            <a:r>
              <a:rPr lang="uk-UA"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sz="1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Hg</a:t>
            </a:r>
            <a:r>
              <a:rPr lang="uk-UA"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атоми яких у валентному стані мають неспарені s- і р-електрони. Лінійна форма характерна й для молекул інших елементів  (0=C=0,HC≡CH)(0=C=0,HC≡CH), в яких зв’язки утворюються </a:t>
            </a:r>
            <a:r>
              <a:rPr lang="uk-UA" sz="1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sp</a:t>
            </a:r>
            <a:r>
              <a:rPr lang="uk-UA"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-гібридизованими атомами (табл. 5.1).</a:t>
            </a:r>
            <a:endParaRPr lang="uk-UA"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994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62DB63-91CB-1884-2683-00AD575627EB}"/>
              </a:ext>
            </a:extLst>
          </p:cNvPr>
          <p:cNvSpPr txBox="1"/>
          <p:nvPr/>
        </p:nvSpPr>
        <p:spPr>
          <a:xfrm>
            <a:off x="519022" y="332928"/>
            <a:ext cx="11153955" cy="6192144"/>
          </a:xfrm>
          <a:prstGeom prst="rect">
            <a:avLst/>
          </a:prstGeom>
          <a:noFill/>
        </p:spPr>
        <p:txBody>
          <a:bodyPr wrap="square">
            <a:spAutoFit/>
          </a:bodyPr>
          <a:lstStyle/>
          <a:p>
            <a:pPr algn="just">
              <a:lnSpc>
                <a:spcPct val="107000"/>
              </a:lnSpc>
              <a:spcAft>
                <a:spcPts val="800"/>
              </a:spcAft>
            </a:pPr>
            <a:r>
              <a:rPr lang="uk-UA"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5.1. Теорія хімічної будови. Валентність</a:t>
            </a:r>
            <a:endParaRPr lang="uk-UA"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Вчення про хімічний зв’язок посідає значне місце у сучасній хімії, оскільки властивості речовин зумовлюються безпосередньо особливостями хімічних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зв’язків</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у них.</a:t>
            </a:r>
            <a:endParaRPr lang="uk-UA"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uk-UA" b="1"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Хімічний зв’язок</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uk-UA"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це взаємодія двох або кількох атомів, у результаті якої утворюється хімічно стійка двох- або багатоатомна система (молекула, </a:t>
            </a:r>
            <a:r>
              <a:rPr lang="uk-UA" i="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йон</a:t>
            </a:r>
            <a:r>
              <a:rPr lang="uk-UA"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радикал, кристал).</a:t>
            </a:r>
            <a:endParaRPr lang="uk-UA"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Основні поняття про будову хімічних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сполук</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викладені в </a:t>
            </a:r>
            <a:r>
              <a:rPr lang="uk-UA"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теорії хімічної будови</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О.М.</a:t>
            </a: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Бутлерова (1861 р.), в основі якої лежить твердження: </a:t>
            </a:r>
            <a:r>
              <a:rPr lang="uk-UA"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Атоми в молекулах сполучені один із одним хімічними зв’язками відповідно до їх валентностей в певній послідовності. </a:t>
            </a:r>
            <a:r>
              <a:rPr lang="uk-UA"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Порядок і просторове розміщення атомів і атомних груп у молекулі та характер хімічних </a:t>
            </a:r>
            <a:r>
              <a:rPr lang="uk-UA" i="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зв’язків</a:t>
            </a:r>
            <a:r>
              <a:rPr lang="uk-UA"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між ними називається </a:t>
            </a:r>
            <a:r>
              <a:rPr lang="uk-UA" b="1"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хімічна будова</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uk-UA"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Розрізняють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стехіометричну</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валентність і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ковалентність</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(або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спінвалентність</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uk-UA"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uk-UA" b="1" i="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Стехіометрична</a:t>
            </a:r>
            <a:r>
              <a:rPr lang="uk-UA" b="1"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валентність</a:t>
            </a:r>
            <a:r>
              <a:rPr lang="uk-UA"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елемента – це кількісна характеристика здатності його атомів сполучатися з атомами інших елементів, яка визначає, скільки атомів гідрогену може приєднати один атом даного елемента або замістити його у сполуках.</a:t>
            </a:r>
            <a:endParaRPr lang="uk-UA"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Деякі елементи у свої сполуках виявляють </a:t>
            </a:r>
            <a:r>
              <a:rPr lang="uk-UA"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постійну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стехіометричну</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валентність. Так, </a:t>
            </a:r>
            <a:r>
              <a:rPr lang="uk-UA"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одновалентними</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елементами є H,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Li</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Na</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K,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Rb</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Ag</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Cs</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F, </a:t>
            </a:r>
            <a:r>
              <a:rPr lang="uk-UA" i="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двохвалентними</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O,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Ca</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Ba</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Mg</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Sr</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Zn</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Cd</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Hg</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тривалентними</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Al</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 Але для більшості елементів характерна </a:t>
            </a:r>
            <a:r>
              <a:rPr lang="uk-UA"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змінна</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стехіометрична</a:t>
            </a:r>
            <a:r>
              <a:rPr lang="uk-UA"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валентність, величина якої залежить від якісного і кількісного складу сполуки. Валентність зазвичай записують римськими цифрами над хімічним символом елемента:</a:t>
            </a:r>
            <a:endParaRPr lang="uk-UA"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E2255EB1-35CB-D449-C8FC-03DC245ECC4E}"/>
              </a:ext>
            </a:extLst>
          </p:cNvPr>
          <p:cNvPicPr>
            <a:picLocks noChangeAspect="1"/>
          </p:cNvPicPr>
          <p:nvPr/>
        </p:nvPicPr>
        <p:blipFill>
          <a:blip r:embed="rId2"/>
          <a:stretch>
            <a:fillRect/>
          </a:stretch>
        </p:blipFill>
        <p:spPr>
          <a:xfrm>
            <a:off x="4086224" y="6301234"/>
            <a:ext cx="4019550" cy="447675"/>
          </a:xfrm>
          <a:prstGeom prst="rect">
            <a:avLst/>
          </a:prstGeom>
        </p:spPr>
      </p:pic>
    </p:spTree>
    <p:extLst>
      <p:ext uri="{BB962C8B-B14F-4D97-AF65-F5344CB8AC3E}">
        <p14:creationId xmlns:p14="http://schemas.microsoft.com/office/powerpoint/2010/main" val="114632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A35C11A-F858-E0E8-98C3-05B721021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879" y="679600"/>
            <a:ext cx="8254784" cy="41425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9532FE-2089-4674-E8F9-FF2F0EC76344}"/>
              </a:ext>
            </a:extLst>
          </p:cNvPr>
          <p:cNvSpPr txBox="1"/>
          <p:nvPr/>
        </p:nvSpPr>
        <p:spPr>
          <a:xfrm>
            <a:off x="9415013" y="1405954"/>
            <a:ext cx="2429055" cy="2585323"/>
          </a:xfrm>
          <a:prstGeom prst="rect">
            <a:avLst/>
          </a:prstGeom>
          <a:noFill/>
        </p:spPr>
        <p:txBody>
          <a:bodyPr wrap="square">
            <a:spAutoFit/>
          </a:bodyPr>
          <a:lstStyle/>
          <a:p>
            <a:pPr algn="just"/>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5.10 </a:t>
            </a:r>
          </a:p>
          <a:p>
            <a:pPr algn="just"/>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Схема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sp</a:t>
            </a:r>
            <a:r>
              <a:rPr lang="uk-UA" sz="1100" b="1" baseline="30000"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2</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-гібридизації атомних орбіталей і плоска трикутна форма молекули, зумовлена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sp</a:t>
            </a:r>
            <a:r>
              <a:rPr lang="uk-UA" sz="1100" b="1" baseline="30000"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2</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-гібридизацією атомних орбіталей </a:t>
            </a:r>
            <a:endParaRPr lang="uk-UA" dirty="0"/>
          </a:p>
        </p:txBody>
      </p:sp>
      <p:sp>
        <p:nvSpPr>
          <p:cNvPr id="5" name="TextBox 4">
            <a:extLst>
              <a:ext uri="{FF2B5EF4-FFF2-40B4-BE49-F238E27FC236}">
                <a16:creationId xmlns:a16="http://schemas.microsoft.com/office/drawing/2014/main" id="{0813A454-14F5-8BF9-29DC-94451278548D}"/>
              </a:ext>
            </a:extLst>
          </p:cNvPr>
          <p:cNvSpPr txBox="1"/>
          <p:nvPr/>
        </p:nvSpPr>
        <p:spPr>
          <a:xfrm>
            <a:off x="485235" y="5227607"/>
            <a:ext cx="11358833" cy="1262846"/>
          </a:xfrm>
          <a:prstGeom prst="rect">
            <a:avLst/>
          </a:prstGeom>
          <a:noFill/>
        </p:spPr>
        <p:txBody>
          <a:bodyPr wrap="square">
            <a:spAutoFit/>
          </a:bodyPr>
          <a:lstStyle/>
          <a:p>
            <a:pPr indent="450215" algn="just">
              <a:lnSpc>
                <a:spcPct val="107000"/>
              </a:lnSpc>
              <a:spcAft>
                <a:spcPts val="800"/>
              </a:spcAft>
            </a:pP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Цей</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тип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гібридизації</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найбільш</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характерний</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для молекул р-</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елементів</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третьої</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групи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атоми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яких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збудженому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стані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мають</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зовнішню</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структуру ns</a:t>
            </a:r>
            <a:r>
              <a:rPr lang="ru-RU"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np</a:t>
            </a:r>
            <a:r>
              <a:rPr lang="ru-RU"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де n – номер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періода</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в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якому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знаходиться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елемент</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Так, в молекулах ВF</a:t>
            </a:r>
            <a:r>
              <a:rPr lang="ru-RU" sz="1200"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BCl</a:t>
            </a:r>
            <a:r>
              <a:rPr lang="ru-RU" sz="1200"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AlF</a:t>
            </a:r>
            <a:r>
              <a:rPr lang="ru-RU" sz="1200"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і в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інших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(табл. 5.1)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зв’язки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утворені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за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рахунок</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sp</a:t>
            </a:r>
            <a:r>
              <a:rPr lang="ru-RU"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-гібридизованих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орбіталей</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центрального атома.</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00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0587F41-7F8C-603C-6B27-36608B01D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76" y="342375"/>
            <a:ext cx="6652584" cy="6173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917A92-2DE0-DD4E-D0C7-2A9222BF67FB}"/>
              </a:ext>
            </a:extLst>
          </p:cNvPr>
          <p:cNvSpPr txBox="1"/>
          <p:nvPr/>
        </p:nvSpPr>
        <p:spPr>
          <a:xfrm>
            <a:off x="7489884" y="342375"/>
            <a:ext cx="4474954" cy="1200329"/>
          </a:xfrm>
          <a:prstGeom prst="rect">
            <a:avLst/>
          </a:prstGeom>
          <a:noFill/>
        </p:spPr>
        <p:txBody>
          <a:bodyPr wrap="square">
            <a:spAutoFit/>
          </a:bodyPr>
          <a:lstStyle/>
          <a:p>
            <a:pPr algn="just"/>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5.11 – Схема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sp</a:t>
            </a:r>
            <a:r>
              <a:rPr lang="uk-UA" sz="1100" b="1" baseline="30000"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3</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-гібридизації атомних орбіталей і тетраедрична форма молекули, що зумовлена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sp</a:t>
            </a:r>
            <a:r>
              <a:rPr lang="uk-UA" sz="1100" b="1" baseline="30000"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3</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-гібридизацією </a:t>
            </a:r>
            <a:endParaRPr lang="uk-UA" dirty="0"/>
          </a:p>
        </p:txBody>
      </p:sp>
      <p:sp>
        <p:nvSpPr>
          <p:cNvPr id="5" name="TextBox 4">
            <a:extLst>
              <a:ext uri="{FF2B5EF4-FFF2-40B4-BE49-F238E27FC236}">
                <a16:creationId xmlns:a16="http://schemas.microsoft.com/office/drawing/2014/main" id="{F6AE0FDA-D685-314C-7A50-C09C163CC4AA}"/>
              </a:ext>
            </a:extLst>
          </p:cNvPr>
          <p:cNvSpPr txBox="1"/>
          <p:nvPr/>
        </p:nvSpPr>
        <p:spPr>
          <a:xfrm>
            <a:off x="7489884" y="1702986"/>
            <a:ext cx="4405942" cy="4431662"/>
          </a:xfrm>
          <a:prstGeom prst="rect">
            <a:avLst/>
          </a:prstGeom>
          <a:noFill/>
        </p:spPr>
        <p:txBody>
          <a:bodyPr wrap="square">
            <a:spAutoFit/>
          </a:bodyPr>
          <a:lstStyle/>
          <a:p>
            <a:pPr indent="450215" algn="just">
              <a:lnSpc>
                <a:spcPct val="107000"/>
              </a:lnSpc>
              <a:spcAft>
                <a:spcPts val="800"/>
              </a:spcAft>
            </a:pP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Розміщення</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гібридизованих</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орбіталей</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центрального атома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під</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кутом 109</a:t>
            </a:r>
            <a:r>
              <a:rPr lang="ru-RU"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0</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28`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спричиняє</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тетраедричну</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форму молекул.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Це</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дуже</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характерно для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насичених</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сполук</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чотиривалентного</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карбону: СН</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4</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СCl</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4</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C</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H</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6</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та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інших</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алканів</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(табл. 5.1).</a:t>
            </a:r>
          </a:p>
          <a:p>
            <a:pPr indent="450215" algn="just">
              <a:lnSpc>
                <a:spcPct val="107000"/>
              </a:lnSpc>
              <a:spcAft>
                <a:spcPts val="800"/>
              </a:spcAft>
            </a:pPr>
            <a:endParaRPr lang="ru-RU"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Прикладами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сполук</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інших</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елементів</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з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тетраедричною</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будовою</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внаслідок</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sp</a:t>
            </a:r>
            <a:r>
              <a:rPr lang="ru-RU"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-гібридизації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валентних</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орбіталей</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центрального атома є йони: BН</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4</a:t>
            </a:r>
            <a:r>
              <a:rPr lang="ru-RU"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BF</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4</a:t>
            </a:r>
            <a:r>
              <a:rPr lang="ru-RU"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PO</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4</a:t>
            </a:r>
            <a:r>
              <a:rPr lang="ru-RU"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SO</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4</a:t>
            </a:r>
            <a:r>
              <a:rPr lang="ru-RU"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FeCl</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4</a:t>
            </a:r>
            <a:r>
              <a:rPr lang="ru-RU"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(табл. 5.1).</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824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снимок экрана, мультфильм, творческий подход&#10;&#10;Автоматически созданное описание">
            <a:extLst>
              <a:ext uri="{FF2B5EF4-FFF2-40B4-BE49-F238E27FC236}">
                <a16:creationId xmlns:a16="http://schemas.microsoft.com/office/drawing/2014/main" id="{6B1D938A-6507-5778-CC55-0C40FB982C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166" y="468432"/>
            <a:ext cx="6703967" cy="4396866"/>
          </a:xfrm>
          <a:prstGeom prst="rect">
            <a:avLst/>
          </a:prstGeom>
          <a:noFill/>
          <a:ln>
            <a:noFill/>
          </a:ln>
        </p:spPr>
      </p:pic>
      <p:sp>
        <p:nvSpPr>
          <p:cNvPr id="4" name="TextBox 3">
            <a:extLst>
              <a:ext uri="{FF2B5EF4-FFF2-40B4-BE49-F238E27FC236}">
                <a16:creationId xmlns:a16="http://schemas.microsoft.com/office/drawing/2014/main" id="{5D8C1575-7B8B-ECFD-553E-520E1D6B9FC9}"/>
              </a:ext>
            </a:extLst>
          </p:cNvPr>
          <p:cNvSpPr txBox="1"/>
          <p:nvPr/>
        </p:nvSpPr>
        <p:spPr>
          <a:xfrm>
            <a:off x="8249459" y="2299681"/>
            <a:ext cx="3241375" cy="1056379"/>
          </a:xfrm>
          <a:prstGeom prst="rect">
            <a:avLst/>
          </a:prstGeom>
          <a:noFill/>
        </p:spPr>
        <p:txBody>
          <a:bodyPr wrap="square">
            <a:spAutoFit/>
          </a:bodyPr>
          <a:lstStyle/>
          <a:p>
            <a:pPr indent="450215" algn="ctr">
              <a:lnSpc>
                <a:spcPct val="107000"/>
              </a:lnSpc>
              <a:spcAft>
                <a:spcPts val="800"/>
              </a:spcAft>
            </a:pPr>
            <a:r>
              <a:rPr lang="ru-RU" sz="2000" b="1" dirty="0">
                <a:solidFill>
                  <a:srgbClr val="020F5F"/>
                </a:solidFill>
                <a:latin typeface="Arial" panose="020B0604020202020204" pitchFamily="34" charset="0"/>
                <a:ea typeface="Calibri" panose="020F0502020204030204" pitchFamily="34" charset="0"/>
                <a:cs typeface="Times New Roman" panose="02020603050405020304" pitchFamily="18" charset="0"/>
              </a:rPr>
              <a:t>Р</a:t>
            </a:r>
            <a:r>
              <a:rPr lang="uk-UA" sz="2000" b="1" dirty="0" err="1">
                <a:solidFill>
                  <a:srgbClr val="020F5F"/>
                </a:solidFill>
                <a:latin typeface="Arial" panose="020B0604020202020204" pitchFamily="34" charset="0"/>
                <a:ea typeface="Calibri" panose="020F0502020204030204" pitchFamily="34" charset="0"/>
                <a:cs typeface="Times New Roman" panose="02020603050405020304" pitchFamily="18" charset="0"/>
              </a:rPr>
              <a:t>исунок</a:t>
            </a:r>
            <a:r>
              <a:rPr lang="uk-UA" sz="2000" b="1" dirty="0">
                <a:solidFill>
                  <a:srgbClr val="020F5F"/>
                </a:solidFill>
                <a:latin typeface="Arial" panose="020B0604020202020204" pitchFamily="34" charset="0"/>
                <a:ea typeface="Calibri" panose="020F0502020204030204" pitchFamily="34" charset="0"/>
                <a:cs typeface="Times New Roman" panose="02020603050405020304" pitchFamily="18" charset="0"/>
              </a:rPr>
              <a:t> 5.12 – Загальна схема </a:t>
            </a:r>
            <a:r>
              <a:rPr lang="uk-UA" sz="2000" b="1" dirty="0" err="1">
                <a:solidFill>
                  <a:srgbClr val="020F5F"/>
                </a:solidFill>
                <a:latin typeface="Arial" panose="020B0604020202020204" pitchFamily="34" charset="0"/>
                <a:ea typeface="Calibri" panose="020F0502020204030204" pitchFamily="34" charset="0"/>
                <a:cs typeface="Times New Roman" panose="02020603050405020304" pitchFamily="18" charset="0"/>
              </a:rPr>
              <a:t>sp</a:t>
            </a:r>
            <a:r>
              <a:rPr lang="ru-RU" sz="2000" b="1" dirty="0">
                <a:solidFill>
                  <a:srgbClr val="020F5F"/>
                </a:solidFill>
                <a:latin typeface="Arial" panose="020B0604020202020204" pitchFamily="34" charset="0"/>
                <a:ea typeface="Calibri" panose="020F0502020204030204" pitchFamily="34" charset="0"/>
                <a:cs typeface="Times New Roman" panose="02020603050405020304" pitchFamily="18" charset="0"/>
              </a:rPr>
              <a:t>3d-гібридизації</a:t>
            </a:r>
            <a:endParaRPr lang="uk-UA" sz="2000" b="1" dirty="0">
              <a:solidFill>
                <a:srgbClr val="020F5F"/>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28C67CD-35F7-691A-050F-7CFFABC4AF7B}"/>
              </a:ext>
            </a:extLst>
          </p:cNvPr>
          <p:cNvSpPr txBox="1"/>
          <p:nvPr/>
        </p:nvSpPr>
        <p:spPr>
          <a:xfrm>
            <a:off x="433478" y="4991959"/>
            <a:ext cx="11505480" cy="1754326"/>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Цей тип гібридизації найчастіше зустрічається в </a:t>
            </a:r>
            <a:r>
              <a:rPr lang="uk-UA" b="0" i="0" dirty="0" err="1">
                <a:solidFill>
                  <a:srgbClr val="333333"/>
                </a:solidFill>
                <a:effectLst/>
                <a:latin typeface="arial" panose="020B0604020202020204" pitchFamily="34" charset="0"/>
              </a:rPr>
              <a:t>галогенідах</a:t>
            </a:r>
            <a:r>
              <a:rPr lang="uk-UA" b="0" i="0" dirty="0">
                <a:solidFill>
                  <a:srgbClr val="333333"/>
                </a:solidFill>
                <a:effectLst/>
                <a:latin typeface="arial" panose="020B0604020202020204" pitchFamily="34" charset="0"/>
              </a:rPr>
              <a:t> неметалів (табл.5.1). Як приклад можна навести будову Фосфор (</a:t>
            </a:r>
            <a:r>
              <a:rPr lang="en-US" b="0" i="0" dirty="0">
                <a:solidFill>
                  <a:srgbClr val="333333"/>
                </a:solidFill>
                <a:effectLst/>
                <a:latin typeface="arial" panose="020B0604020202020204" pitchFamily="34" charset="0"/>
              </a:rPr>
              <a:t>V) </a:t>
            </a:r>
            <a:r>
              <a:rPr lang="uk-UA" b="0" i="0" dirty="0">
                <a:solidFill>
                  <a:srgbClr val="333333"/>
                </a:solidFill>
                <a:effectLst/>
                <a:latin typeface="arial" panose="020B0604020202020204" pitchFamily="34" charset="0"/>
              </a:rPr>
              <a:t>хлориду </a:t>
            </a:r>
            <a:r>
              <a:rPr lang="en-US" b="0" i="0" dirty="0">
                <a:solidFill>
                  <a:srgbClr val="333333"/>
                </a:solidFill>
                <a:effectLst/>
                <a:latin typeface="arial" panose="020B0604020202020204" pitchFamily="34" charset="0"/>
              </a:rPr>
              <a:t>PCl</a:t>
            </a:r>
            <a:r>
              <a:rPr lang="en-US" b="0" i="0" baseline="-25000" dirty="0">
                <a:solidFill>
                  <a:srgbClr val="333333"/>
                </a:solidFill>
                <a:effectLst/>
                <a:latin typeface="arial" panose="020B0604020202020204" pitchFamily="34" charset="0"/>
              </a:rPr>
              <a:t>5</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при утворенні якого атом фосфору (</a:t>
            </a:r>
            <a:r>
              <a:rPr lang="en-US" b="0" i="0" dirty="0">
                <a:solidFill>
                  <a:srgbClr val="333333"/>
                </a:solidFill>
                <a:effectLst/>
                <a:latin typeface="arial" panose="020B0604020202020204" pitchFamily="34" charset="0"/>
              </a:rPr>
              <a:t>P: …3s</a:t>
            </a:r>
            <a:r>
              <a:rPr lang="en-US" b="0" i="0" baseline="30000" dirty="0">
                <a:solidFill>
                  <a:srgbClr val="333333"/>
                </a:solidFill>
                <a:effectLst/>
                <a:latin typeface="arial" panose="020B0604020202020204" pitchFamily="34" charset="0"/>
              </a:rPr>
              <a:t>2</a:t>
            </a:r>
            <a:r>
              <a:rPr lang="en-US" b="0" i="0" dirty="0">
                <a:solidFill>
                  <a:srgbClr val="333333"/>
                </a:solidFill>
                <a:effectLst/>
                <a:latin typeface="arial" panose="020B0604020202020204" pitchFamily="34" charset="0"/>
              </a:rPr>
              <a:t>3p</a:t>
            </a:r>
            <a:r>
              <a:rPr lang="en-US" b="0" i="0" baseline="30000" dirty="0">
                <a:solidFill>
                  <a:srgbClr val="333333"/>
                </a:solidFill>
                <a:effectLst/>
                <a:latin typeface="arial" panose="020B0604020202020204" pitchFamily="34" charset="0"/>
              </a:rPr>
              <a:t>3</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спочатку переходить у збуджений стан (</a:t>
            </a:r>
            <a:r>
              <a:rPr lang="en-US" b="0" i="0" dirty="0">
                <a:solidFill>
                  <a:srgbClr val="333333"/>
                </a:solidFill>
                <a:effectLst/>
                <a:latin typeface="arial" panose="020B0604020202020204" pitchFamily="34" charset="0"/>
              </a:rPr>
              <a:t>P: …3s</a:t>
            </a:r>
            <a:r>
              <a:rPr lang="en-US" b="0" i="0" baseline="30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3p</a:t>
            </a:r>
            <a:r>
              <a:rPr lang="en-US" b="0" i="0" baseline="30000" dirty="0">
                <a:solidFill>
                  <a:srgbClr val="333333"/>
                </a:solidFill>
                <a:effectLst/>
                <a:latin typeface="arial" panose="020B0604020202020204" pitchFamily="34" charset="0"/>
              </a:rPr>
              <a:t>3</a:t>
            </a:r>
            <a:r>
              <a:rPr lang="en-US" b="0" i="0" dirty="0">
                <a:solidFill>
                  <a:srgbClr val="333333"/>
                </a:solidFill>
                <a:effectLst/>
                <a:latin typeface="arial" panose="020B0604020202020204" pitchFamily="34" charset="0"/>
              </a:rPr>
              <a:t>3d</a:t>
            </a:r>
            <a:r>
              <a:rPr lang="en-US" b="0" i="0" baseline="30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а потім піддається </a:t>
            </a:r>
            <a:r>
              <a:rPr lang="en-US" b="0" i="0" dirty="0">
                <a:solidFill>
                  <a:srgbClr val="333333"/>
                </a:solidFill>
                <a:effectLst/>
                <a:latin typeface="arial" panose="020B0604020202020204" pitchFamily="34" charset="0"/>
              </a:rPr>
              <a:t>s</a:t>
            </a:r>
            <a:r>
              <a:rPr lang="en-US" b="0" i="0" baseline="30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p</a:t>
            </a:r>
            <a:r>
              <a:rPr lang="en-US" b="0" i="0" baseline="30000" dirty="0">
                <a:solidFill>
                  <a:srgbClr val="333333"/>
                </a:solidFill>
                <a:effectLst/>
                <a:latin typeface="arial" panose="020B0604020202020204" pitchFamily="34" charset="0"/>
              </a:rPr>
              <a:t>3</a:t>
            </a:r>
            <a:r>
              <a:rPr lang="en-US" b="0" i="0" dirty="0">
                <a:solidFill>
                  <a:srgbClr val="333333"/>
                </a:solidFill>
                <a:effectLst/>
                <a:latin typeface="arial" panose="020B0604020202020204" pitchFamily="34" charset="0"/>
              </a:rPr>
              <a:t>d-</a:t>
            </a:r>
            <a:r>
              <a:rPr lang="uk-UA" b="0" i="0" dirty="0">
                <a:solidFill>
                  <a:srgbClr val="333333"/>
                </a:solidFill>
                <a:effectLst/>
                <a:latin typeface="arial" panose="020B0604020202020204" pitchFamily="34" charset="0"/>
              </a:rPr>
              <a:t>гібридизації – п’ять </a:t>
            </a:r>
            <a:r>
              <a:rPr lang="uk-UA" b="0" i="0" dirty="0" err="1">
                <a:solidFill>
                  <a:srgbClr val="333333"/>
                </a:solidFill>
                <a:effectLst/>
                <a:latin typeface="arial" panose="020B0604020202020204" pitchFamily="34" charset="0"/>
              </a:rPr>
              <a:t>одноелектронних</a:t>
            </a:r>
            <a:r>
              <a:rPr lang="uk-UA" b="0" i="0" dirty="0">
                <a:solidFill>
                  <a:srgbClr val="333333"/>
                </a:solidFill>
                <a:effectLst/>
                <a:latin typeface="arial" panose="020B0604020202020204" pitchFamily="34" charset="0"/>
              </a:rPr>
              <a:t> орбіталей стають рівноцінними і орієнтуються витягнутими кінцями до кутів уявної тригональної біпіраміди. Це й визначає форму молекули </a:t>
            </a:r>
            <a:r>
              <a:rPr lang="en-US" b="0" i="0" dirty="0">
                <a:solidFill>
                  <a:srgbClr val="333333"/>
                </a:solidFill>
                <a:effectLst/>
                <a:latin typeface="arial" panose="020B0604020202020204" pitchFamily="34" charset="0"/>
              </a:rPr>
              <a:t>PCl</a:t>
            </a:r>
            <a:r>
              <a:rPr lang="en-US" b="0" i="0" baseline="-25000" dirty="0">
                <a:solidFill>
                  <a:srgbClr val="333333"/>
                </a:solidFill>
                <a:effectLst/>
                <a:latin typeface="arial" panose="020B0604020202020204" pitchFamily="34" charset="0"/>
              </a:rPr>
              <a:t>5</a:t>
            </a:r>
            <a:r>
              <a:rPr lang="en-US" b="0" i="0" dirty="0">
                <a:solidFill>
                  <a:srgbClr val="333333"/>
                </a:solidFill>
                <a:effectLst/>
                <a:latin typeface="arial" panose="020B0604020202020204" pitchFamily="34" charset="0"/>
              </a:rPr>
              <a:t>, </a:t>
            </a:r>
            <a:r>
              <a:rPr lang="uk-UA" b="0" i="0" dirty="0">
                <a:solidFill>
                  <a:srgbClr val="333333"/>
                </a:solidFill>
                <a:effectLst/>
                <a:latin typeface="arial" panose="020B0604020202020204" pitchFamily="34" charset="0"/>
              </a:rPr>
              <a:t>яка утворюється при перекриванні п’яти </a:t>
            </a:r>
            <a:r>
              <a:rPr lang="en-US" b="0" i="0" dirty="0">
                <a:solidFill>
                  <a:srgbClr val="333333"/>
                </a:solidFill>
                <a:effectLst/>
                <a:latin typeface="arial" panose="020B0604020202020204" pitchFamily="34" charset="0"/>
              </a:rPr>
              <a:t>s</a:t>
            </a:r>
            <a:r>
              <a:rPr lang="en-US" b="0" i="0" baseline="30000" dirty="0">
                <a:solidFill>
                  <a:srgbClr val="333333"/>
                </a:solidFill>
                <a:effectLst/>
                <a:latin typeface="arial" panose="020B0604020202020204" pitchFamily="34" charset="0"/>
              </a:rPr>
              <a:t>1</a:t>
            </a:r>
            <a:r>
              <a:rPr lang="en-US" b="0" i="0" dirty="0">
                <a:solidFill>
                  <a:srgbClr val="333333"/>
                </a:solidFill>
                <a:effectLst/>
                <a:latin typeface="arial" panose="020B0604020202020204" pitchFamily="34" charset="0"/>
              </a:rPr>
              <a:t>p</a:t>
            </a:r>
            <a:r>
              <a:rPr lang="en-US" b="0" i="0" baseline="30000" dirty="0">
                <a:solidFill>
                  <a:srgbClr val="333333"/>
                </a:solidFill>
                <a:effectLst/>
                <a:latin typeface="arial" panose="020B0604020202020204" pitchFamily="34" charset="0"/>
              </a:rPr>
              <a:t>3</a:t>
            </a:r>
            <a:r>
              <a:rPr lang="en-US" b="0" i="0" dirty="0">
                <a:solidFill>
                  <a:srgbClr val="333333"/>
                </a:solidFill>
                <a:effectLst/>
                <a:latin typeface="arial" panose="020B0604020202020204" pitchFamily="34" charset="0"/>
              </a:rPr>
              <a:t>d-</a:t>
            </a:r>
            <a:r>
              <a:rPr lang="uk-UA" b="0" i="0" dirty="0">
                <a:solidFill>
                  <a:srgbClr val="333333"/>
                </a:solidFill>
                <a:effectLst/>
                <a:latin typeface="arial" panose="020B0604020202020204" pitchFamily="34" charset="0"/>
              </a:rPr>
              <a:t>гібридизованих орбіталей з 3р-орбіталями п’яти атомів хлору.</a:t>
            </a:r>
            <a:endParaRPr lang="uk-UA" dirty="0"/>
          </a:p>
        </p:txBody>
      </p:sp>
    </p:spTree>
    <p:extLst>
      <p:ext uri="{BB962C8B-B14F-4D97-AF65-F5344CB8AC3E}">
        <p14:creationId xmlns:p14="http://schemas.microsoft.com/office/powerpoint/2010/main" val="2733921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9A0901-0AA2-0FDE-AC1E-8C1EFC2B3CA5}"/>
              </a:ext>
            </a:extLst>
          </p:cNvPr>
          <p:cNvSpPr txBox="1"/>
          <p:nvPr/>
        </p:nvSpPr>
        <p:spPr>
          <a:xfrm>
            <a:off x="698740" y="160836"/>
            <a:ext cx="11386867" cy="399725"/>
          </a:xfrm>
          <a:prstGeom prst="rect">
            <a:avLst/>
          </a:prstGeom>
          <a:noFill/>
        </p:spPr>
        <p:txBody>
          <a:bodyPr wrap="square">
            <a:spAutoFit/>
          </a:bodyPr>
          <a:lstStyle/>
          <a:p>
            <a:pPr indent="450215" algn="just">
              <a:lnSpc>
                <a:spcPct val="107000"/>
              </a:lnSpc>
              <a:spcAft>
                <a:spcPts val="800"/>
              </a:spcAft>
            </a:pPr>
            <a:r>
              <a:rPr lang="ru-RU" sz="20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Т</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аблиця</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5.1 – Геометрична конфігурація молекул залежно від типу гібридизації центрального атома</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A9FE6406-1CF6-76A4-9C76-71ADF7C904A3}"/>
              </a:ext>
            </a:extLst>
          </p:cNvPr>
          <p:cNvPicPr>
            <a:picLocks noChangeAspect="1"/>
          </p:cNvPicPr>
          <p:nvPr/>
        </p:nvPicPr>
        <p:blipFill>
          <a:blip r:embed="rId2"/>
          <a:stretch>
            <a:fillRect/>
          </a:stretch>
        </p:blipFill>
        <p:spPr>
          <a:xfrm>
            <a:off x="966158" y="577874"/>
            <a:ext cx="10515600" cy="6044707"/>
          </a:xfrm>
          <a:prstGeom prst="rect">
            <a:avLst/>
          </a:prstGeom>
        </p:spPr>
      </p:pic>
    </p:spTree>
    <p:extLst>
      <p:ext uri="{BB962C8B-B14F-4D97-AF65-F5344CB8AC3E}">
        <p14:creationId xmlns:p14="http://schemas.microsoft.com/office/powerpoint/2010/main" val="1696175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DC84C17-16F6-27C8-72AF-7882FABA5F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3434" y="134861"/>
            <a:ext cx="9349365" cy="6723139"/>
          </a:xfrm>
          <a:prstGeom prst="rect">
            <a:avLst/>
          </a:prstGeom>
          <a:noFill/>
          <a:ln>
            <a:noFill/>
          </a:ln>
        </p:spPr>
      </p:pic>
    </p:spTree>
    <p:extLst>
      <p:ext uri="{BB962C8B-B14F-4D97-AF65-F5344CB8AC3E}">
        <p14:creationId xmlns:p14="http://schemas.microsoft.com/office/powerpoint/2010/main" val="2411889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452C85E-A3B2-19FC-C203-725BF8F391B1}"/>
              </a:ext>
            </a:extLst>
          </p:cNvPr>
          <p:cNvPicPr>
            <a:picLocks noChangeAspect="1"/>
          </p:cNvPicPr>
          <p:nvPr/>
        </p:nvPicPr>
        <p:blipFill>
          <a:blip r:embed="rId2"/>
          <a:stretch>
            <a:fillRect/>
          </a:stretch>
        </p:blipFill>
        <p:spPr>
          <a:xfrm>
            <a:off x="215661" y="1275022"/>
            <a:ext cx="11542143" cy="5582978"/>
          </a:xfrm>
          <a:prstGeom prst="rect">
            <a:avLst/>
          </a:prstGeom>
        </p:spPr>
      </p:pic>
      <p:pic>
        <p:nvPicPr>
          <p:cNvPr id="5" name="Рисунок 4">
            <a:extLst>
              <a:ext uri="{FF2B5EF4-FFF2-40B4-BE49-F238E27FC236}">
                <a16:creationId xmlns:a16="http://schemas.microsoft.com/office/drawing/2014/main" id="{CADEDCF2-1709-0131-B33E-8659B425EA26}"/>
              </a:ext>
            </a:extLst>
          </p:cNvPr>
          <p:cNvPicPr>
            <a:picLocks noChangeAspect="1"/>
          </p:cNvPicPr>
          <p:nvPr/>
        </p:nvPicPr>
        <p:blipFill>
          <a:blip r:embed="rId3"/>
          <a:stretch>
            <a:fillRect/>
          </a:stretch>
        </p:blipFill>
        <p:spPr>
          <a:xfrm>
            <a:off x="148087" y="103517"/>
            <a:ext cx="11695981" cy="1571257"/>
          </a:xfrm>
          <a:prstGeom prst="rect">
            <a:avLst/>
          </a:prstGeom>
        </p:spPr>
      </p:pic>
    </p:spTree>
    <p:extLst>
      <p:ext uri="{BB962C8B-B14F-4D97-AF65-F5344CB8AC3E}">
        <p14:creationId xmlns:p14="http://schemas.microsoft.com/office/powerpoint/2010/main" val="2769899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97DD274-0641-00EB-DC44-7FF2C2E1972F}"/>
              </a:ext>
            </a:extLst>
          </p:cNvPr>
          <p:cNvPicPr>
            <a:picLocks noChangeAspect="1"/>
          </p:cNvPicPr>
          <p:nvPr/>
        </p:nvPicPr>
        <p:blipFill>
          <a:blip r:embed="rId2"/>
          <a:stretch>
            <a:fillRect/>
          </a:stretch>
        </p:blipFill>
        <p:spPr>
          <a:xfrm>
            <a:off x="648060" y="234081"/>
            <a:ext cx="10706100" cy="1438275"/>
          </a:xfrm>
          <a:prstGeom prst="rect">
            <a:avLst/>
          </a:prstGeom>
        </p:spPr>
      </p:pic>
      <p:pic>
        <p:nvPicPr>
          <p:cNvPr id="6" name="Рисунок 5">
            <a:extLst>
              <a:ext uri="{FF2B5EF4-FFF2-40B4-BE49-F238E27FC236}">
                <a16:creationId xmlns:a16="http://schemas.microsoft.com/office/drawing/2014/main" id="{E7A85408-8A26-4CB3-CD32-91F7291F6B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135" y="1672356"/>
            <a:ext cx="10503949" cy="4545161"/>
          </a:xfrm>
          <a:prstGeom prst="rect">
            <a:avLst/>
          </a:prstGeom>
          <a:noFill/>
          <a:ln>
            <a:noFill/>
          </a:ln>
        </p:spPr>
      </p:pic>
    </p:spTree>
    <p:extLst>
      <p:ext uri="{BB962C8B-B14F-4D97-AF65-F5344CB8AC3E}">
        <p14:creationId xmlns:p14="http://schemas.microsoft.com/office/powerpoint/2010/main" val="1416034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ультимедиа в Интернете 3" title="Хімія 9 клас До уроку 37 Типи гібридизації">
            <a:hlinkClick r:id="" action="ppaction://media"/>
            <a:extLst>
              <a:ext uri="{FF2B5EF4-FFF2-40B4-BE49-F238E27FC236}">
                <a16:creationId xmlns:a16="http://schemas.microsoft.com/office/drawing/2014/main" id="{BDBE8F2A-EE33-DE90-0B1C-FE6CAA6402D7}"/>
              </a:ext>
            </a:extLst>
          </p:cNvPr>
          <p:cNvPicPr>
            <a:picLocks noRot="1" noChangeAspect="1"/>
          </p:cNvPicPr>
          <p:nvPr>
            <a:videoFile r:link="rId1"/>
          </p:nvPr>
        </p:nvPicPr>
        <p:blipFill>
          <a:blip r:embed="rId3"/>
          <a:stretch>
            <a:fillRect/>
          </a:stretch>
        </p:blipFill>
        <p:spPr>
          <a:xfrm>
            <a:off x="1055777" y="581274"/>
            <a:ext cx="10080445" cy="5695451"/>
          </a:xfrm>
          <a:prstGeom prst="rect">
            <a:avLst/>
          </a:prstGeom>
        </p:spPr>
      </p:pic>
    </p:spTree>
    <p:extLst>
      <p:ext uri="{BB962C8B-B14F-4D97-AF65-F5344CB8AC3E}">
        <p14:creationId xmlns:p14="http://schemas.microsoft.com/office/powerpoint/2010/main" val="33272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6A8C4F-832A-A573-CB64-D4F285A6533E}"/>
              </a:ext>
            </a:extLst>
          </p:cNvPr>
          <p:cNvSpPr txBox="1"/>
          <p:nvPr/>
        </p:nvSpPr>
        <p:spPr>
          <a:xfrm>
            <a:off x="726774" y="448574"/>
            <a:ext cx="11048283" cy="4933210"/>
          </a:xfrm>
          <a:prstGeom prst="rect">
            <a:avLst/>
          </a:prstGeom>
          <a:noFill/>
        </p:spPr>
        <p:txBody>
          <a:bodyPr wrap="square">
            <a:spAutoFit/>
          </a:bodyPr>
          <a:lstStyle/>
          <a:p>
            <a:pPr algn="just">
              <a:lnSpc>
                <a:spcPct val="107000"/>
              </a:lnSpc>
              <a:spcAft>
                <a:spcPts val="800"/>
              </a:spcAft>
            </a:pPr>
            <a:r>
              <a:rPr lang="ru-RU" i="1"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Вплив</a:t>
            </a:r>
            <a:r>
              <a:rPr lang="ru-RU"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i="1"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неподілених</a:t>
            </a:r>
            <a:r>
              <a:rPr lang="ru-RU"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i="1"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незв'язувальних</a:t>
            </a:r>
            <a:r>
              <a:rPr lang="ru-RU"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i="1"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електронних</a:t>
            </a:r>
            <a:r>
              <a:rPr lang="ru-RU"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пар на </a:t>
            </a:r>
            <a:r>
              <a:rPr lang="ru-RU" i="1"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будову</a:t>
            </a:r>
            <a:r>
              <a:rPr lang="ru-RU"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i="1"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молекули</a:t>
            </a:r>
            <a:r>
              <a:rPr lang="ru-RU"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Метод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гібридизації</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атомних</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орбіталей</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пояснює</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геометричну</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структуру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великої</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кількості</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молекул,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однак</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згідно</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з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дослідними</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даними</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частіше</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спостерігаються</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молекули</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з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дещо</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іншими</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значеннями</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валентних</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кутів</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Наприклад</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в молекулах СН</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4</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NH</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та Н</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центральні</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атоми</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перебувають</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у sp</a:t>
            </a:r>
            <a:r>
              <a:rPr lang="ru-RU"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-гібридизованому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стані</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тому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можна</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було</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б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очікувати</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що</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валентні</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кути у них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дорівнюватимуть</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тетраедричному</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(~109,5</a:t>
            </a:r>
            <a:r>
              <a:rPr lang="ru-RU"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0</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Експериментально</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встановлено</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що</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валентний</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кут у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молекулі</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СН</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4</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насправді</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складає</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109,5</a:t>
            </a:r>
            <a:r>
              <a:rPr lang="ru-RU"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0</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Однак</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в молекулах NH</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і Н</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значення</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валентного кута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відхиляється</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від</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тетраедричного</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він</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дорівнює</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107,3</a:t>
            </a:r>
            <a:r>
              <a:rPr lang="ru-RU"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0</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у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молекулі</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NH</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і 104,5</a:t>
            </a:r>
            <a:r>
              <a:rPr lang="ru-RU"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0</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у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молекулі</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Н</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Такі</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відхилення</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метод ВЗ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пояснює</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наявністю</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неподіленої</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незв'язувальної</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електронної</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пари у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атомів</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нітрогену</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і оксигену.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Двохелектронна</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орбіталь</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яка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містить</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неподілену</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пару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електронів</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завдяки</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підвищеній</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густині</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відштовхує</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одноелектронні</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валентні</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орбіталі</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що</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спричиняє</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зменшення</a:t>
            </a:r>
            <a:r>
              <a:rPr lang="ru-RU"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валентного кута. </a:t>
            </a:r>
          </a:p>
          <a:p>
            <a:pPr algn="just">
              <a:lnSpc>
                <a:spcPct val="107000"/>
              </a:lnSpc>
              <a:spcAft>
                <a:spcPts val="800"/>
              </a:spcAft>
            </a:pP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 атома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нітрогену</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в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молекулі</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NH</a:t>
            </a:r>
            <a:r>
              <a:rPr lang="ru-RU"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з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чотирьох</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sp</a:t>
            </a:r>
            <a:r>
              <a:rPr lang="ru-RU"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-гібридизованих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орбіталей</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три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одноелектронні</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орбіталі</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утворюють</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зв’язки</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з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трьома</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атомами Н, а на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четвертій</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незв’язувальній</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орбіталі</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міститься</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неподілена</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пара </a:t>
            </a:r>
            <a:r>
              <a:rPr lang="ru-RU"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електронів</a:t>
            </a:r>
            <a:r>
              <a:rPr lang="ru-RU"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a:extLst>
              <a:ext uri="{FF2B5EF4-FFF2-40B4-BE49-F238E27FC236}">
                <a16:creationId xmlns:a16="http://schemas.microsoft.com/office/drawing/2014/main" id="{425C645D-D60C-65DB-F632-F303AABA6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175" y="5381784"/>
            <a:ext cx="2353183" cy="78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49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8744911A-30B9-6949-2EA6-806BC90C2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349" y="459356"/>
            <a:ext cx="8317302" cy="36220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69C368-5BEA-E62E-DAF9-8A34528428AC}"/>
              </a:ext>
            </a:extLst>
          </p:cNvPr>
          <p:cNvSpPr txBox="1"/>
          <p:nvPr/>
        </p:nvSpPr>
        <p:spPr>
          <a:xfrm>
            <a:off x="396815" y="4408425"/>
            <a:ext cx="11352361" cy="367216"/>
          </a:xfrm>
          <a:prstGeom prst="rect">
            <a:avLst/>
          </a:prstGeom>
          <a:noFill/>
        </p:spPr>
        <p:txBody>
          <a:bodyPr wrap="square">
            <a:spAutoFit/>
          </a:bodyPr>
          <a:lstStyle/>
          <a:p>
            <a:pPr algn="just">
              <a:lnSpc>
                <a:spcPct val="107000"/>
              </a:lnSpc>
              <a:spcAft>
                <a:spcPts val="800"/>
              </a:spcAft>
            </a:pPr>
            <a:r>
              <a:rPr lang="ru-RU" b="1" dirty="0">
                <a:solidFill>
                  <a:srgbClr val="020F5F"/>
                </a:solidFill>
                <a:latin typeface="Arial" panose="020B0604020202020204" pitchFamily="34" charset="0"/>
                <a:ea typeface="Calibri" panose="020F0502020204030204" pitchFamily="34" charset="0"/>
                <a:cs typeface="Times New Roman" panose="02020603050405020304" pitchFamily="18" charset="0"/>
              </a:rPr>
              <a:t>Р</a:t>
            </a:r>
            <a:r>
              <a:rPr lang="uk-UA" b="1" dirty="0" err="1">
                <a:solidFill>
                  <a:srgbClr val="020F5F"/>
                </a:solidFill>
                <a:latin typeface="Arial" panose="020B0604020202020204" pitchFamily="34" charset="0"/>
                <a:ea typeface="Calibri" panose="020F0502020204030204" pitchFamily="34" charset="0"/>
                <a:cs typeface="Times New Roman" panose="02020603050405020304" pitchFamily="18" charset="0"/>
              </a:rPr>
              <a:t>исунок</a:t>
            </a:r>
            <a:r>
              <a:rPr lang="uk-UA" b="1" dirty="0">
                <a:solidFill>
                  <a:srgbClr val="020F5F"/>
                </a:solidFill>
                <a:latin typeface="Arial" panose="020B0604020202020204" pitchFamily="34" charset="0"/>
                <a:ea typeface="Calibri" panose="020F0502020204030204" pitchFamily="34" charset="0"/>
                <a:cs typeface="Times New Roman" panose="02020603050405020304" pitchFamily="18" charset="0"/>
              </a:rPr>
              <a:t> </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5</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.13 –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Відхилення</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валентного кута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від</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тетраедричного</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(109,5</a:t>
            </a:r>
            <a:r>
              <a:rPr lang="ru-RU" sz="1100" b="1" baseline="30000"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0</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в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молекулі</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а) NН</a:t>
            </a:r>
            <a:r>
              <a:rPr lang="ru-RU" sz="1100" b="1" baseline="-25000"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3</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б) NCl</a:t>
            </a:r>
            <a:r>
              <a:rPr lang="ru-RU" sz="1100" b="1" baseline="-25000"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3</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075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13642A5-3516-8C61-67BC-A0F653A39979}"/>
              </a:ext>
            </a:extLst>
          </p:cNvPr>
          <p:cNvPicPr>
            <a:picLocks noChangeAspect="1"/>
          </p:cNvPicPr>
          <p:nvPr/>
        </p:nvPicPr>
        <p:blipFill>
          <a:blip r:embed="rId2"/>
          <a:stretch>
            <a:fillRect/>
          </a:stretch>
        </p:blipFill>
        <p:spPr>
          <a:xfrm>
            <a:off x="5272715" y="1599480"/>
            <a:ext cx="1015941" cy="615722"/>
          </a:xfrm>
          <a:prstGeom prst="rect">
            <a:avLst/>
          </a:prstGeom>
        </p:spPr>
      </p:pic>
      <p:sp>
        <p:nvSpPr>
          <p:cNvPr id="5" name="TextBox 4">
            <a:extLst>
              <a:ext uri="{FF2B5EF4-FFF2-40B4-BE49-F238E27FC236}">
                <a16:creationId xmlns:a16="http://schemas.microsoft.com/office/drawing/2014/main" id="{B832B54E-95DC-22E9-3105-4C49F5B773A9}"/>
              </a:ext>
            </a:extLst>
          </p:cNvPr>
          <p:cNvSpPr txBox="1"/>
          <p:nvPr/>
        </p:nvSpPr>
        <p:spPr>
          <a:xfrm>
            <a:off x="450729" y="315992"/>
            <a:ext cx="11591745" cy="1200329"/>
          </a:xfrm>
          <a:prstGeom prst="rect">
            <a:avLst/>
          </a:prstGeom>
          <a:noFill/>
        </p:spPr>
        <p:txBody>
          <a:bodyPr wrap="square">
            <a:spAutoFit/>
          </a:bodyPr>
          <a:lstStyle/>
          <a:p>
            <a:pPr indent="190500" algn="just"/>
            <a:r>
              <a:rPr lang="uk-UA" dirty="0">
                <a:solidFill>
                  <a:srgbClr val="333333"/>
                </a:solidFill>
                <a:effectLst/>
                <a:latin typeface="Arial" panose="020B0604020202020204" pitchFamily="34" charset="0"/>
                <a:ea typeface="Times New Roman" panose="02020603050405020304" pitchFamily="18" charset="0"/>
              </a:rPr>
              <a:t>Для визначення </a:t>
            </a:r>
            <a:r>
              <a:rPr lang="uk-UA" dirty="0" err="1">
                <a:solidFill>
                  <a:srgbClr val="333333"/>
                </a:solidFill>
                <a:effectLst/>
                <a:latin typeface="Arial" panose="020B0604020202020204" pitchFamily="34" charset="0"/>
                <a:ea typeface="Times New Roman" panose="02020603050405020304" pitchFamily="18" charset="0"/>
              </a:rPr>
              <a:t>стехіометричної</a:t>
            </a:r>
            <a:r>
              <a:rPr lang="uk-UA" dirty="0">
                <a:solidFill>
                  <a:srgbClr val="333333"/>
                </a:solidFill>
                <a:effectLst/>
                <a:latin typeface="Arial" panose="020B0604020202020204" pitchFamily="34" charset="0"/>
                <a:ea typeface="Times New Roman" panose="02020603050405020304" pitchFamily="18" charset="0"/>
              </a:rPr>
              <a:t> валентності елемента в складних сполуках використовують певний алгоритм. У загальному випадку для бінарної сполуки </a:t>
            </a:r>
            <a:r>
              <a:rPr lang="uk-UA" b="1" dirty="0" err="1">
                <a:solidFill>
                  <a:srgbClr val="333333"/>
                </a:solidFill>
                <a:effectLst/>
                <a:latin typeface="Arial" panose="020B0604020202020204" pitchFamily="34" charset="0"/>
                <a:ea typeface="Times New Roman" panose="02020603050405020304" pitchFamily="18" charset="0"/>
              </a:rPr>
              <a:t>А</a:t>
            </a:r>
            <a:r>
              <a:rPr lang="uk-UA" b="1" baseline="-25000" dirty="0" err="1">
                <a:solidFill>
                  <a:srgbClr val="333333"/>
                </a:solidFill>
                <a:effectLst/>
                <a:latin typeface="Arial" panose="020B0604020202020204" pitchFamily="34" charset="0"/>
                <a:ea typeface="Times New Roman" panose="02020603050405020304" pitchFamily="18" charset="0"/>
              </a:rPr>
              <a:t>x</a:t>
            </a:r>
            <a:r>
              <a:rPr lang="uk-UA" b="1" dirty="0" err="1">
                <a:solidFill>
                  <a:srgbClr val="333333"/>
                </a:solidFill>
                <a:effectLst/>
                <a:latin typeface="Arial" panose="020B0604020202020204" pitchFamily="34" charset="0"/>
                <a:ea typeface="Times New Roman" panose="02020603050405020304" pitchFamily="18" charset="0"/>
              </a:rPr>
              <a:t>В</a:t>
            </a:r>
            <a:r>
              <a:rPr lang="uk-UA" b="1" baseline="-25000" dirty="0" err="1">
                <a:solidFill>
                  <a:srgbClr val="333333"/>
                </a:solidFill>
                <a:effectLst/>
                <a:latin typeface="Arial" panose="020B0604020202020204" pitchFamily="34" charset="0"/>
                <a:ea typeface="Times New Roman" panose="02020603050405020304" pitchFamily="18" charset="0"/>
              </a:rPr>
              <a:t>y</a:t>
            </a:r>
            <a:r>
              <a:rPr lang="uk-UA" dirty="0">
                <a:solidFill>
                  <a:srgbClr val="333333"/>
                </a:solidFill>
                <a:effectLst/>
                <a:latin typeface="Arial" panose="020B0604020202020204" pitchFamily="34" charset="0"/>
                <a:ea typeface="Times New Roman" panose="02020603050405020304" pitchFamily="18" charset="0"/>
              </a:rPr>
              <a:t>, в якій буквами </a:t>
            </a:r>
            <a:r>
              <a:rPr lang="uk-UA" i="1" dirty="0">
                <a:solidFill>
                  <a:srgbClr val="333333"/>
                </a:solidFill>
                <a:effectLst/>
                <a:latin typeface="Arial" panose="020B0604020202020204" pitchFamily="34" charset="0"/>
                <a:ea typeface="Times New Roman" panose="02020603050405020304" pitchFamily="18" charset="0"/>
              </a:rPr>
              <a:t>x</a:t>
            </a:r>
            <a:r>
              <a:rPr lang="uk-UA" dirty="0">
                <a:solidFill>
                  <a:srgbClr val="333333"/>
                </a:solidFill>
                <a:effectLst/>
                <a:latin typeface="Arial" panose="020B0604020202020204" pitchFamily="34" charset="0"/>
                <a:ea typeface="Times New Roman" panose="02020603050405020304" pitchFamily="18" charset="0"/>
              </a:rPr>
              <a:t> і </a:t>
            </a:r>
            <a:r>
              <a:rPr lang="uk-UA" i="1" dirty="0">
                <a:solidFill>
                  <a:srgbClr val="333333"/>
                </a:solidFill>
                <a:effectLst/>
                <a:latin typeface="Arial" panose="020B0604020202020204" pitchFamily="34" charset="0"/>
                <a:ea typeface="Times New Roman" panose="02020603050405020304" pitchFamily="18" charset="0"/>
              </a:rPr>
              <a:t>y</a:t>
            </a:r>
            <a:r>
              <a:rPr lang="uk-UA" dirty="0">
                <a:solidFill>
                  <a:srgbClr val="333333"/>
                </a:solidFill>
                <a:effectLst/>
                <a:latin typeface="Arial" panose="020B0604020202020204" pitchFamily="34" charset="0"/>
                <a:ea typeface="Times New Roman" panose="02020603050405020304" pitchFamily="18" charset="0"/>
              </a:rPr>
              <a:t> позначені індекси, а буквами </a:t>
            </a:r>
            <a:r>
              <a:rPr lang="uk-UA" i="1" dirty="0">
                <a:solidFill>
                  <a:srgbClr val="333333"/>
                </a:solidFill>
                <a:effectLst/>
                <a:latin typeface="Arial" panose="020B0604020202020204" pitchFamily="34" charset="0"/>
                <a:ea typeface="Times New Roman" panose="02020603050405020304" pitchFamily="18" charset="0"/>
              </a:rPr>
              <a:t>m</a:t>
            </a:r>
            <a:r>
              <a:rPr lang="uk-UA" dirty="0">
                <a:solidFill>
                  <a:srgbClr val="333333"/>
                </a:solidFill>
                <a:effectLst/>
                <a:latin typeface="Arial" panose="020B0604020202020204" pitchFamily="34" charset="0"/>
                <a:ea typeface="Times New Roman" panose="02020603050405020304" pitchFamily="18" charset="0"/>
              </a:rPr>
              <a:t> і </a:t>
            </a:r>
            <a:r>
              <a:rPr lang="uk-UA" i="1" dirty="0">
                <a:solidFill>
                  <a:srgbClr val="333333"/>
                </a:solidFill>
                <a:effectLst/>
                <a:latin typeface="Arial" panose="020B0604020202020204" pitchFamily="34" charset="0"/>
                <a:ea typeface="Times New Roman" panose="02020603050405020304" pitchFamily="18" charset="0"/>
              </a:rPr>
              <a:t>n</a:t>
            </a:r>
            <a:r>
              <a:rPr lang="uk-UA" dirty="0">
                <a:solidFill>
                  <a:srgbClr val="333333"/>
                </a:solidFill>
                <a:effectLst/>
                <a:latin typeface="Arial" panose="020B0604020202020204" pitchFamily="34" charset="0"/>
                <a:ea typeface="Times New Roman" panose="02020603050405020304" pitchFamily="18" charset="0"/>
              </a:rPr>
              <a:t> – валентності атомів, виконується рівність </a:t>
            </a:r>
            <a:r>
              <a:rPr lang="uk-UA" b="1" i="1" dirty="0" err="1">
                <a:solidFill>
                  <a:srgbClr val="333333"/>
                </a:solidFill>
                <a:effectLst/>
                <a:latin typeface="Arial" panose="020B0604020202020204" pitchFamily="34" charset="0"/>
                <a:ea typeface="Times New Roman" panose="02020603050405020304" pitchFamily="18" charset="0"/>
              </a:rPr>
              <a:t>m·x</a:t>
            </a:r>
            <a:r>
              <a:rPr lang="uk-UA" b="1" i="1" dirty="0">
                <a:solidFill>
                  <a:srgbClr val="333333"/>
                </a:solidFill>
                <a:effectLst/>
                <a:latin typeface="Arial" panose="020B0604020202020204" pitchFamily="34" charset="0"/>
                <a:ea typeface="Times New Roman" panose="02020603050405020304" pitchFamily="18" charset="0"/>
              </a:rPr>
              <a:t>=</a:t>
            </a:r>
            <a:r>
              <a:rPr lang="uk-UA" b="1" i="1" dirty="0" err="1">
                <a:solidFill>
                  <a:srgbClr val="333333"/>
                </a:solidFill>
                <a:effectLst/>
                <a:latin typeface="Arial" panose="020B0604020202020204" pitchFamily="34" charset="0"/>
                <a:ea typeface="Times New Roman" panose="02020603050405020304" pitchFamily="18" charset="0"/>
              </a:rPr>
              <a:t>n·y</a:t>
            </a:r>
            <a:r>
              <a:rPr lang="uk-UA" dirty="0">
                <a:solidFill>
                  <a:srgbClr val="333333"/>
                </a:solidFill>
                <a:effectLst/>
                <a:latin typeface="Arial" panose="020B0604020202020204" pitchFamily="34" charset="0"/>
                <a:ea typeface="Times New Roman" panose="02020603050405020304" pitchFamily="18" charset="0"/>
              </a:rPr>
              <a:t>. На її основі можна обчислити валентність шуканого елемента, виходячи з відомої валентності іншого елемента:</a:t>
            </a:r>
            <a:endParaRPr lang="uk-UA"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1974D07-3EF2-E8B8-1747-6A10EE9FD9C7}"/>
              </a:ext>
            </a:extLst>
          </p:cNvPr>
          <p:cNvSpPr txBox="1"/>
          <p:nvPr/>
        </p:nvSpPr>
        <p:spPr>
          <a:xfrm>
            <a:off x="319176" y="2259542"/>
            <a:ext cx="11723298" cy="2585323"/>
          </a:xfrm>
          <a:prstGeom prst="rect">
            <a:avLst/>
          </a:prstGeom>
          <a:noFill/>
        </p:spPr>
        <p:txBody>
          <a:bodyPr wrap="square">
            <a:spAutoFit/>
          </a:bodyPr>
          <a:lstStyle/>
          <a:p>
            <a:pPr indent="190500" algn="just"/>
            <a:r>
              <a:rPr lang="uk-UA" sz="1800" dirty="0" err="1">
                <a:solidFill>
                  <a:srgbClr val="333333"/>
                </a:solidFill>
                <a:effectLst/>
                <a:latin typeface="Arial" panose="020B0604020202020204" pitchFamily="34" charset="0"/>
                <a:ea typeface="Times New Roman" panose="02020603050405020304" pitchFamily="18" charset="0"/>
              </a:rPr>
              <a:t>Стехіометрична</a:t>
            </a:r>
            <a:r>
              <a:rPr lang="uk-UA" sz="1800" dirty="0">
                <a:solidFill>
                  <a:srgbClr val="333333"/>
                </a:solidFill>
                <a:effectLst/>
                <a:latin typeface="Arial" panose="020B0604020202020204" pitchFamily="34" charset="0"/>
                <a:ea typeface="Times New Roman" panose="02020603050405020304" pitchFamily="18" charset="0"/>
              </a:rPr>
              <a:t> валентність відображає тільки кількісне співвідношення атомів, але не дає чіткого розуміння особливостей ковалентного зв’язку. Для пояснення щодо утворення хімічних </a:t>
            </a:r>
            <a:r>
              <a:rPr lang="uk-UA" sz="1800" dirty="0" err="1">
                <a:solidFill>
                  <a:srgbClr val="333333"/>
                </a:solidFill>
                <a:effectLst/>
                <a:latin typeface="Arial" panose="020B0604020202020204" pitchFamily="34" charset="0"/>
                <a:ea typeface="Times New Roman" panose="02020603050405020304" pitchFamily="18" charset="0"/>
              </a:rPr>
              <a:t>зв’язків</a:t>
            </a:r>
            <a:r>
              <a:rPr lang="uk-UA" sz="1800" dirty="0">
                <a:solidFill>
                  <a:srgbClr val="333333"/>
                </a:solidFill>
                <a:effectLst/>
                <a:latin typeface="Arial" panose="020B0604020202020204" pitchFamily="34" charset="0"/>
                <a:ea typeface="Times New Roman" panose="02020603050405020304" pitchFamily="18" charset="0"/>
              </a:rPr>
              <a:t> використовується поняття </a:t>
            </a:r>
            <a:r>
              <a:rPr lang="uk-UA" sz="1800" dirty="0" err="1">
                <a:solidFill>
                  <a:srgbClr val="333333"/>
                </a:solidFill>
                <a:effectLst/>
                <a:latin typeface="Arial" panose="020B0604020202020204" pitchFamily="34" charset="0"/>
                <a:ea typeface="Times New Roman" panose="02020603050405020304" pitchFamily="18" charset="0"/>
              </a:rPr>
              <a:t>ковалентності</a:t>
            </a:r>
            <a:r>
              <a:rPr lang="uk-UA" sz="1800" dirty="0">
                <a:solidFill>
                  <a:srgbClr val="333333"/>
                </a:solidFill>
                <a:effectLst/>
                <a:latin typeface="Arial" panose="020B0604020202020204" pitchFamily="34" charset="0"/>
                <a:ea typeface="Times New Roman" panose="02020603050405020304" pitchFamily="18" charset="0"/>
              </a:rPr>
              <a:t> (</a:t>
            </a:r>
            <a:r>
              <a:rPr lang="uk-UA" sz="1800" dirty="0" err="1">
                <a:solidFill>
                  <a:srgbClr val="333333"/>
                </a:solidFill>
                <a:effectLst/>
                <a:latin typeface="Arial" panose="020B0604020202020204" pitchFamily="34" charset="0"/>
                <a:ea typeface="Times New Roman" panose="02020603050405020304" pitchFamily="18" charset="0"/>
              </a:rPr>
              <a:t>спінвалентності</a:t>
            </a:r>
            <a:r>
              <a:rPr lang="uk-UA" sz="1800" dirty="0">
                <a:solidFill>
                  <a:srgbClr val="333333"/>
                </a:solidFill>
                <a:effectLst/>
                <a:latin typeface="Arial" panose="020B0604020202020204" pitchFamily="34" charset="0"/>
                <a:ea typeface="Times New Roman" panose="02020603050405020304" pitchFamily="18" charset="0"/>
              </a:rPr>
              <a:t>).</a:t>
            </a:r>
            <a:endParaRPr lang="uk-UA" sz="1800" dirty="0">
              <a:effectLst/>
              <a:latin typeface="Times New Roman" panose="02020603050405020304" pitchFamily="18" charset="0"/>
              <a:ea typeface="Times New Roman" panose="02020603050405020304" pitchFamily="18" charset="0"/>
            </a:endParaRPr>
          </a:p>
          <a:p>
            <a:pPr indent="190500" algn="just"/>
            <a:r>
              <a:rPr lang="uk-UA" sz="1800" b="1" i="1" dirty="0" err="1">
                <a:solidFill>
                  <a:srgbClr val="333333"/>
                </a:solidFill>
                <a:effectLst/>
                <a:latin typeface="Arial" panose="020B0604020202020204" pitchFamily="34" charset="0"/>
                <a:ea typeface="Times New Roman" panose="02020603050405020304" pitchFamily="18" charset="0"/>
              </a:rPr>
              <a:t>Ковалетність</a:t>
            </a:r>
            <a:r>
              <a:rPr lang="uk-UA" sz="1800" b="1" i="1" dirty="0">
                <a:solidFill>
                  <a:srgbClr val="333333"/>
                </a:solidFill>
                <a:effectLst/>
                <a:latin typeface="Arial" panose="020B0604020202020204" pitchFamily="34" charset="0"/>
                <a:ea typeface="Times New Roman" panose="02020603050405020304" pitchFamily="18" charset="0"/>
              </a:rPr>
              <a:t> </a:t>
            </a:r>
            <a:r>
              <a:rPr lang="uk-UA" sz="1800" i="1" dirty="0">
                <a:solidFill>
                  <a:srgbClr val="333333"/>
                </a:solidFill>
                <a:effectLst/>
                <a:latin typeface="Arial" panose="020B0604020202020204" pitchFamily="34" charset="0"/>
                <a:ea typeface="Times New Roman" panose="02020603050405020304" pitchFamily="18" charset="0"/>
              </a:rPr>
              <a:t>(</a:t>
            </a:r>
            <a:r>
              <a:rPr lang="uk-UA" sz="1800" dirty="0">
                <a:solidFill>
                  <a:srgbClr val="333333"/>
                </a:solidFill>
                <a:effectLst/>
                <a:latin typeface="Arial" panose="020B0604020202020204" pitchFamily="34" charset="0"/>
                <a:ea typeface="Times New Roman" panose="02020603050405020304" pitchFamily="18" charset="0"/>
              </a:rPr>
              <a:t>або </a:t>
            </a:r>
            <a:r>
              <a:rPr lang="uk-UA" sz="1800" b="1" i="1" dirty="0" err="1">
                <a:solidFill>
                  <a:srgbClr val="333333"/>
                </a:solidFill>
                <a:effectLst/>
                <a:latin typeface="Arial" panose="020B0604020202020204" pitchFamily="34" charset="0"/>
                <a:ea typeface="Times New Roman" panose="02020603050405020304" pitchFamily="18" charset="0"/>
              </a:rPr>
              <a:t>спінвалентність</a:t>
            </a:r>
            <a:r>
              <a:rPr lang="uk-UA" sz="1800" i="1" dirty="0">
                <a:solidFill>
                  <a:srgbClr val="333333"/>
                </a:solidFill>
                <a:effectLst/>
                <a:latin typeface="Arial" panose="020B0604020202020204" pitchFamily="34" charset="0"/>
                <a:ea typeface="Times New Roman" panose="02020603050405020304" pitchFamily="18" charset="0"/>
              </a:rPr>
              <a:t>) – це кількість ковалентних </a:t>
            </a:r>
            <a:r>
              <a:rPr lang="uk-UA" sz="1800" i="1" dirty="0" err="1">
                <a:solidFill>
                  <a:srgbClr val="333333"/>
                </a:solidFill>
                <a:effectLst/>
                <a:latin typeface="Arial" panose="020B0604020202020204" pitchFamily="34" charset="0"/>
                <a:ea typeface="Times New Roman" panose="02020603050405020304" pitchFamily="18" charset="0"/>
              </a:rPr>
              <a:t>зв’язків</a:t>
            </a:r>
            <a:r>
              <a:rPr lang="uk-UA" sz="1800" i="1" dirty="0">
                <a:solidFill>
                  <a:srgbClr val="333333"/>
                </a:solidFill>
                <a:effectLst/>
                <a:latin typeface="Arial" panose="020B0604020202020204" pitchFamily="34" charset="0"/>
                <a:ea typeface="Times New Roman" panose="02020603050405020304" pitchFamily="18" charset="0"/>
              </a:rPr>
              <a:t>, що утворює атом; вона визначається числом неспарених електронів у атомі в основному стані або числом неспарених електронів, що з’являються в атомі при його збудженні.</a:t>
            </a:r>
            <a:endParaRPr lang="uk-UA" sz="1800" dirty="0">
              <a:effectLst/>
              <a:latin typeface="Times New Roman" panose="02020603050405020304" pitchFamily="18" charset="0"/>
              <a:ea typeface="Times New Roman" panose="02020603050405020304" pitchFamily="18"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rPr>
              <a:t>Наприклад, атом оксигену має в основному стані два неспарених електрони, а атом нітрогену – три. Ці електрони можуть брати участь в утворенні відповідної кількості ковалентних </a:t>
            </a:r>
            <a:r>
              <a:rPr lang="uk-UA" sz="1800" dirty="0" err="1">
                <a:solidFill>
                  <a:srgbClr val="333333"/>
                </a:solidFill>
                <a:effectLst/>
                <a:latin typeface="Arial" panose="020B0604020202020204" pitchFamily="34" charset="0"/>
                <a:ea typeface="Times New Roman" panose="02020603050405020304" pitchFamily="18" charset="0"/>
              </a:rPr>
              <a:t>зв’язків</a:t>
            </a:r>
            <a:r>
              <a:rPr lang="uk-UA" sz="1800" dirty="0">
                <a:solidFill>
                  <a:srgbClr val="333333"/>
                </a:solidFill>
                <a:effectLst/>
                <a:latin typeface="Arial" panose="020B0604020202020204" pitchFamily="34" charset="0"/>
                <a:ea typeface="Times New Roman" panose="02020603050405020304" pitchFamily="18" charset="0"/>
              </a:rPr>
              <a:t>, тому </a:t>
            </a:r>
            <a:r>
              <a:rPr lang="uk-UA" sz="1800" dirty="0" err="1">
                <a:solidFill>
                  <a:srgbClr val="333333"/>
                </a:solidFill>
                <a:effectLst/>
                <a:latin typeface="Arial" panose="020B0604020202020204" pitchFamily="34" charset="0"/>
                <a:ea typeface="Times New Roman" panose="02020603050405020304" pitchFamily="18" charset="0"/>
              </a:rPr>
              <a:t>ковалентність</a:t>
            </a:r>
            <a:r>
              <a:rPr lang="uk-UA" sz="1800" dirty="0">
                <a:solidFill>
                  <a:srgbClr val="333333"/>
                </a:solidFill>
                <a:effectLst/>
                <a:latin typeface="Arial" panose="020B0604020202020204" pitchFamily="34" charset="0"/>
                <a:ea typeface="Times New Roman" panose="02020603050405020304" pitchFamily="18" charset="0"/>
              </a:rPr>
              <a:t> оксигену дорівнює двом, а </a:t>
            </a:r>
            <a:r>
              <a:rPr lang="uk-UA" sz="1800" dirty="0" err="1">
                <a:solidFill>
                  <a:srgbClr val="333333"/>
                </a:solidFill>
                <a:effectLst/>
                <a:latin typeface="Arial" panose="020B0604020202020204" pitchFamily="34" charset="0"/>
                <a:ea typeface="Times New Roman" panose="02020603050405020304" pitchFamily="18" charset="0"/>
              </a:rPr>
              <a:t>ковалентність</a:t>
            </a:r>
            <a:r>
              <a:rPr lang="uk-UA" sz="1800" dirty="0">
                <a:solidFill>
                  <a:srgbClr val="333333"/>
                </a:solidFill>
                <a:effectLst/>
                <a:latin typeface="Arial" panose="020B0604020202020204" pitchFamily="34" charset="0"/>
                <a:ea typeface="Times New Roman" panose="02020603050405020304" pitchFamily="18" charset="0"/>
              </a:rPr>
              <a:t> нітрогену – трьом:</a:t>
            </a:r>
            <a:endParaRPr lang="uk-UA" sz="1800" dirty="0">
              <a:effectLst/>
              <a:latin typeface="Times New Roman" panose="02020603050405020304" pitchFamily="18" charset="0"/>
              <a:ea typeface="Times New Roman" panose="02020603050405020304" pitchFamily="18" charset="0"/>
            </a:endParaRPr>
          </a:p>
        </p:txBody>
      </p:sp>
      <p:pic>
        <p:nvPicPr>
          <p:cNvPr id="9" name="Рисунок 8">
            <a:extLst>
              <a:ext uri="{FF2B5EF4-FFF2-40B4-BE49-F238E27FC236}">
                <a16:creationId xmlns:a16="http://schemas.microsoft.com/office/drawing/2014/main" id="{8332DEAF-0D95-DBA8-04E4-3AD9364EDFC2}"/>
              </a:ext>
            </a:extLst>
          </p:cNvPr>
          <p:cNvPicPr>
            <a:picLocks noChangeAspect="1"/>
          </p:cNvPicPr>
          <p:nvPr/>
        </p:nvPicPr>
        <p:blipFill>
          <a:blip r:embed="rId3"/>
          <a:stretch>
            <a:fillRect/>
          </a:stretch>
        </p:blipFill>
        <p:spPr>
          <a:xfrm>
            <a:off x="2494874" y="4844865"/>
            <a:ext cx="7621026" cy="1840607"/>
          </a:xfrm>
          <a:prstGeom prst="rect">
            <a:avLst/>
          </a:prstGeom>
        </p:spPr>
      </p:pic>
    </p:spTree>
    <p:extLst>
      <p:ext uri="{BB962C8B-B14F-4D97-AF65-F5344CB8AC3E}">
        <p14:creationId xmlns:p14="http://schemas.microsoft.com/office/powerpoint/2010/main" val="2152071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69009D-7B2F-402D-03BB-250C0E9C1190}"/>
              </a:ext>
            </a:extLst>
          </p:cNvPr>
          <p:cNvSpPr txBox="1"/>
          <p:nvPr/>
        </p:nvSpPr>
        <p:spPr>
          <a:xfrm>
            <a:off x="606005" y="396663"/>
            <a:ext cx="4017753" cy="1200329"/>
          </a:xfrm>
          <a:prstGeom prst="rect">
            <a:avLst/>
          </a:prstGeom>
          <a:noFill/>
        </p:spPr>
        <p:txBody>
          <a:bodyPr wrap="square">
            <a:spAutoFit/>
          </a:bodyPr>
          <a:lstStyle/>
          <a:p>
            <a:pPr algn="just"/>
            <a:r>
              <a:rPr lang="ru-RU" b="0" i="0" dirty="0">
                <a:solidFill>
                  <a:srgbClr val="333333"/>
                </a:solidFill>
                <a:effectLst/>
                <a:latin typeface="arial" panose="020B0604020202020204" pitchFamily="34" charset="0"/>
              </a:rPr>
              <a:t>У атома оксигену в </a:t>
            </a:r>
            <a:r>
              <a:rPr lang="ru-RU" b="0" i="0" dirty="0" err="1">
                <a:solidFill>
                  <a:srgbClr val="333333"/>
                </a:solidFill>
                <a:effectLst/>
                <a:latin typeface="arial" panose="020B0604020202020204" pitchFamily="34" charset="0"/>
              </a:rPr>
              <a:t>молекулі</a:t>
            </a:r>
            <a:r>
              <a:rPr lang="ru-RU" b="0" i="0" dirty="0">
                <a:solidFill>
                  <a:srgbClr val="333333"/>
                </a:solidFill>
                <a:effectLst/>
                <a:latin typeface="arial" panose="020B0604020202020204" pitchFamily="34" charset="0"/>
              </a:rPr>
              <a:t> Н</a:t>
            </a:r>
            <a:r>
              <a:rPr lang="ru-RU" b="0" i="0" baseline="-25000" dirty="0">
                <a:solidFill>
                  <a:srgbClr val="333333"/>
                </a:solidFill>
                <a:effectLst/>
                <a:latin typeface="arial" panose="020B0604020202020204" pitchFamily="34" charset="0"/>
              </a:rPr>
              <a:t>2</a:t>
            </a:r>
            <a:r>
              <a:rPr lang="ru-RU" b="0" i="0" dirty="0">
                <a:solidFill>
                  <a:srgbClr val="333333"/>
                </a:solidFill>
                <a:effectLst/>
                <a:latin typeface="arial" panose="020B0604020202020204" pitchFamily="34" charset="0"/>
              </a:rPr>
              <a:t>О на </a:t>
            </a:r>
            <a:r>
              <a:rPr lang="ru-RU" b="0" i="0" dirty="0" err="1">
                <a:solidFill>
                  <a:srgbClr val="333333"/>
                </a:solidFill>
                <a:effectLst/>
                <a:latin typeface="arial" panose="020B0604020202020204" pitchFamily="34" charset="0"/>
              </a:rPr>
              <a:t>чотири</a:t>
            </a:r>
            <a:r>
              <a:rPr lang="ru-RU" b="0" i="0" dirty="0">
                <a:solidFill>
                  <a:srgbClr val="333333"/>
                </a:solidFill>
                <a:effectLst/>
                <a:latin typeface="arial" panose="020B0604020202020204" pitchFamily="34" charset="0"/>
              </a:rPr>
              <a:t> sp</a:t>
            </a:r>
            <a:r>
              <a:rPr lang="ru-RU" b="0" i="0" baseline="30000" dirty="0">
                <a:solidFill>
                  <a:srgbClr val="333333"/>
                </a:solidFill>
                <a:effectLst/>
                <a:latin typeface="arial" panose="020B0604020202020204" pitchFamily="34" charset="0"/>
              </a:rPr>
              <a:t>3</a:t>
            </a:r>
            <a:r>
              <a:rPr lang="ru-RU" b="0" i="0" dirty="0">
                <a:solidFill>
                  <a:srgbClr val="333333"/>
                </a:solidFill>
                <a:effectLst/>
                <a:latin typeface="arial" panose="020B0604020202020204" pitchFamily="34" charset="0"/>
              </a:rPr>
              <a:t>-гібридизовані </a:t>
            </a:r>
            <a:r>
              <a:rPr lang="ru-RU" b="0" i="0" dirty="0" err="1">
                <a:solidFill>
                  <a:srgbClr val="333333"/>
                </a:solidFill>
                <a:effectLst/>
                <a:latin typeface="arial" panose="020B0604020202020204" pitchFamily="34" charset="0"/>
              </a:rPr>
              <a:t>орбіталі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припадає</a:t>
            </a:r>
            <a:r>
              <a:rPr lang="ru-RU" b="0" i="0" dirty="0">
                <a:solidFill>
                  <a:srgbClr val="333333"/>
                </a:solidFill>
                <a:effectLst/>
                <a:latin typeface="arial" panose="020B0604020202020204" pitchFamily="34" charset="0"/>
              </a:rPr>
              <a:t> по </a:t>
            </a:r>
            <a:r>
              <a:rPr lang="ru-RU" b="0" i="0" dirty="0" err="1">
                <a:solidFill>
                  <a:srgbClr val="333333"/>
                </a:solidFill>
                <a:effectLst/>
                <a:latin typeface="arial" panose="020B0604020202020204" pitchFamily="34" charset="0"/>
              </a:rPr>
              <a:t>дві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одноелектронні</a:t>
            </a:r>
            <a:r>
              <a:rPr lang="ru-RU" b="0" i="0" dirty="0">
                <a:solidFill>
                  <a:srgbClr val="333333"/>
                </a:solidFill>
                <a:effectLst/>
                <a:latin typeface="arial" panose="020B0604020202020204" pitchFamily="34" charset="0"/>
              </a:rPr>
              <a:t> і </a:t>
            </a:r>
            <a:r>
              <a:rPr lang="ru-RU" b="0" i="0" dirty="0" err="1">
                <a:solidFill>
                  <a:srgbClr val="333333"/>
                </a:solidFill>
                <a:effectLst/>
                <a:latin typeface="arial" panose="020B0604020202020204" pitchFamily="34" charset="0"/>
              </a:rPr>
              <a:t>дві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двохелектронні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орбіталі</a:t>
            </a:r>
            <a:r>
              <a:rPr lang="ru-RU" b="0" i="0" dirty="0">
                <a:solidFill>
                  <a:srgbClr val="333333"/>
                </a:solidFill>
                <a:effectLst/>
                <a:latin typeface="arial" panose="020B0604020202020204" pitchFamily="34" charset="0"/>
              </a:rPr>
              <a:t>:</a:t>
            </a:r>
            <a:endParaRPr lang="uk-UA" dirty="0"/>
          </a:p>
        </p:txBody>
      </p:sp>
      <p:pic>
        <p:nvPicPr>
          <p:cNvPr id="9218" name="Picture 2">
            <a:extLst>
              <a:ext uri="{FF2B5EF4-FFF2-40B4-BE49-F238E27FC236}">
                <a16:creationId xmlns:a16="http://schemas.microsoft.com/office/drawing/2014/main" id="{CC1E1496-19DA-59DB-CCB9-67B81332E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734" y="2077493"/>
            <a:ext cx="2072289" cy="6145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7657B1-2E4B-21B0-FF16-5779AE670EA8}"/>
              </a:ext>
            </a:extLst>
          </p:cNvPr>
          <p:cNvSpPr txBox="1"/>
          <p:nvPr/>
        </p:nvSpPr>
        <p:spPr>
          <a:xfrm>
            <a:off x="606003" y="3172535"/>
            <a:ext cx="4017753" cy="3337388"/>
          </a:xfrm>
          <a:prstGeom prst="rect">
            <a:avLst/>
          </a:prstGeom>
          <a:noFill/>
        </p:spPr>
        <p:txBody>
          <a:bodyPr wrap="square">
            <a:spAutoFit/>
          </a:bodyPr>
          <a:lstStyle/>
          <a:p>
            <a:pPr algn="just">
              <a:lnSpc>
                <a:spcPct val="107000"/>
              </a:lnSpc>
              <a:spcAft>
                <a:spcPts val="800"/>
              </a:spcAft>
            </a:pPr>
            <a:r>
              <a:rPr lang="uk-UA"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Одноелектронні</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гібридизовані орбіталі беруть участь в утворенні двох </a:t>
            </a:r>
            <a:r>
              <a:rPr lang="uk-UA"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зв’язків</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з двома атомами Н, а дві </a:t>
            </a:r>
            <a:r>
              <a:rPr lang="uk-UA"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двохелектронні</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пари залишаються неподіленими, тобто такими, що належать тільки атому О. Це збільшує асиметричність розподілу електронної густини навколо атома О і зменшує валентний кут порівняно з тетраедричним до 104,5</a:t>
            </a:r>
            <a:r>
              <a:rPr lang="uk-UA"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0</a:t>
            </a:r>
            <a:r>
              <a:rPr lang="ru-RU"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(рис. 5.14).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20" name="Picture 4">
            <a:extLst>
              <a:ext uri="{FF2B5EF4-FFF2-40B4-BE49-F238E27FC236}">
                <a16:creationId xmlns:a16="http://schemas.microsoft.com/office/drawing/2014/main" id="{EE8E4193-7761-E0AC-06BA-D48124258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857" y="396663"/>
            <a:ext cx="4302244" cy="35611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EE1EF1-4CE2-E4D2-2773-823C65984A42}"/>
              </a:ext>
            </a:extLst>
          </p:cNvPr>
          <p:cNvSpPr txBox="1"/>
          <p:nvPr/>
        </p:nvSpPr>
        <p:spPr>
          <a:xfrm>
            <a:off x="5493698" y="4196589"/>
            <a:ext cx="6094562" cy="966483"/>
          </a:xfrm>
          <a:prstGeom prst="rect">
            <a:avLst/>
          </a:prstGeom>
          <a:noFill/>
        </p:spPr>
        <p:txBody>
          <a:bodyPr wrap="square">
            <a:spAutoFit/>
          </a:bodyPr>
          <a:lstStyle/>
          <a:p>
            <a:pPr algn="ctr">
              <a:lnSpc>
                <a:spcPct val="107000"/>
              </a:lnSpc>
              <a:spcAft>
                <a:spcPts val="800"/>
              </a:spcAft>
            </a:pP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5</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.14 –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Відхилення</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валентного кута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від</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тетраедричного</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в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молекулі</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Н</a:t>
            </a:r>
            <a:r>
              <a:rPr lang="ru-RU" sz="1100" b="1" baseline="-25000"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2</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О за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рахунок</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впливу</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двох</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неподілених</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електронних</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пар атома оксигену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A90B6A4-6CB7-B04C-2A89-25DABBA96F03}"/>
              </a:ext>
            </a:extLst>
          </p:cNvPr>
          <p:cNvSpPr txBox="1"/>
          <p:nvPr/>
        </p:nvSpPr>
        <p:spPr>
          <a:xfrm>
            <a:off x="5307151" y="5415913"/>
            <a:ext cx="6467656" cy="966483"/>
          </a:xfrm>
          <a:prstGeom prst="rect">
            <a:avLst/>
          </a:prstGeom>
          <a:noFill/>
        </p:spPr>
        <p:txBody>
          <a:bodyPr wrap="square">
            <a:spAutoFit/>
          </a:bodyPr>
          <a:lstStyle/>
          <a:p>
            <a:pPr indent="450215" algn="just">
              <a:lnSpc>
                <a:spcPct val="107000"/>
              </a:lnSpc>
              <a:spcAft>
                <a:spcPts val="800"/>
              </a:spcAft>
            </a:pP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Отже</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число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незв'язувальних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пар центрального атома та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їх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розміщення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на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гібридизованих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орбіталях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впливає</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на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геометричну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конфігурацію</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молекул.</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3596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0FB32B-3B82-19C4-002A-8BABE2D7150D}"/>
              </a:ext>
            </a:extLst>
          </p:cNvPr>
          <p:cNvSpPr txBox="1"/>
          <p:nvPr/>
        </p:nvSpPr>
        <p:spPr>
          <a:xfrm>
            <a:off x="583721" y="326163"/>
            <a:ext cx="11406996" cy="6527684"/>
          </a:xfrm>
          <a:prstGeom prst="rect">
            <a:avLst/>
          </a:prstGeom>
          <a:noFill/>
        </p:spPr>
        <p:txBody>
          <a:bodyPr wrap="square">
            <a:spAutoFit/>
          </a:bodyPr>
          <a:lstStyle/>
          <a:p>
            <a:pPr indent="450215" algn="just">
              <a:lnSpc>
                <a:spcPct val="107000"/>
              </a:lnSpc>
              <a:spcBef>
                <a:spcPts val="200"/>
              </a:spcBef>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5</a:t>
            </a:r>
            <a:r>
              <a:rPr lang="ru-RU"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.3.4. Характеристики ковалентного </a:t>
            </a:r>
            <a:r>
              <a:rPr lang="ru-RU" sz="18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зв’язку</a:t>
            </a:r>
            <a:endPar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0215" algn="just">
              <a:lnSpc>
                <a:spcPct val="107000"/>
              </a:lnSpc>
              <a:spcBef>
                <a:spcPts val="200"/>
              </a:spcBef>
            </a:pPr>
            <a:endParaRPr lang="uk-UA"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rPr>
              <a:t>Ковалентний зв’язок має набір певних властивостей, які визначають його специфічні особливості, або характеристики. До них, крім вже розглянутих характеристик «енергія зв’язку» і «довжина зв’язку», належать: насиченість, </a:t>
            </a:r>
            <a:r>
              <a:rPr lang="uk-UA" sz="1800" dirty="0" err="1">
                <a:solidFill>
                  <a:srgbClr val="333333"/>
                </a:solidFill>
                <a:effectLst/>
                <a:latin typeface="Arial" panose="020B0604020202020204" pitchFamily="34" charset="0"/>
                <a:ea typeface="Times New Roman" panose="02020603050405020304" pitchFamily="18" charset="0"/>
              </a:rPr>
              <a:t>напрямленність</a:t>
            </a:r>
            <a:r>
              <a:rPr lang="uk-UA" sz="1800" dirty="0">
                <a:solidFill>
                  <a:srgbClr val="333333"/>
                </a:solidFill>
                <a:effectLst/>
                <a:latin typeface="Arial" panose="020B0604020202020204" pitchFamily="34" charset="0"/>
                <a:ea typeface="Times New Roman" panose="02020603050405020304" pitchFamily="18" charset="0"/>
              </a:rPr>
              <a:t>, полярність тощо.</a:t>
            </a:r>
            <a:endParaRPr lang="uk-UA" sz="1800" dirty="0">
              <a:effectLst/>
              <a:latin typeface="Times New Roman" panose="02020603050405020304" pitchFamily="18" charset="0"/>
              <a:ea typeface="Times New Roman" panose="02020603050405020304" pitchFamily="18"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rPr>
              <a:t>1. </a:t>
            </a:r>
            <a:r>
              <a:rPr lang="uk-UA" sz="1800" b="1" i="1" dirty="0">
                <a:solidFill>
                  <a:srgbClr val="333333"/>
                </a:solidFill>
                <a:effectLst/>
                <a:latin typeface="Arial" panose="020B0604020202020204" pitchFamily="34" charset="0"/>
                <a:ea typeface="Times New Roman" panose="02020603050405020304" pitchFamily="18" charset="0"/>
              </a:rPr>
              <a:t>Валентний кут</a:t>
            </a:r>
            <a:r>
              <a:rPr lang="uk-UA" sz="1800" dirty="0">
                <a:solidFill>
                  <a:srgbClr val="333333"/>
                </a:solidFill>
                <a:effectLst/>
                <a:latin typeface="Arial" panose="020B0604020202020204" pitchFamily="34" charset="0"/>
                <a:ea typeface="Times New Roman" panose="02020603050405020304" pitchFamily="18" charset="0"/>
              </a:rPr>
              <a:t> – це кут між сусідніми </a:t>
            </a:r>
            <a:r>
              <a:rPr lang="uk-UA" sz="1800" i="1" dirty="0" err="1">
                <a:solidFill>
                  <a:srgbClr val="333333"/>
                </a:solidFill>
                <a:effectLst/>
                <a:latin typeface="Arial" panose="020B0604020202020204" pitchFamily="34" charset="0"/>
                <a:ea typeface="Times New Roman" panose="02020603050405020304" pitchFamily="18" charset="0"/>
              </a:rPr>
              <a:t>вісями</a:t>
            </a:r>
            <a:r>
              <a:rPr lang="uk-UA" sz="1800" i="1" dirty="0">
                <a:solidFill>
                  <a:srgbClr val="333333"/>
                </a:solidFill>
                <a:effectLst/>
                <a:latin typeface="Arial" panose="020B0604020202020204" pitchFamily="34" charset="0"/>
                <a:ea typeface="Times New Roman" panose="02020603050405020304" pitchFamily="18" charset="0"/>
              </a:rPr>
              <a:t> </a:t>
            </a:r>
            <a:r>
              <a:rPr lang="uk-UA" sz="1800" i="1" dirty="0" err="1">
                <a:solidFill>
                  <a:srgbClr val="333333"/>
                </a:solidFill>
                <a:effectLst/>
                <a:latin typeface="Arial" panose="020B0604020202020204" pitchFamily="34" charset="0"/>
                <a:ea typeface="Times New Roman" panose="02020603050405020304" pitchFamily="18" charset="0"/>
              </a:rPr>
              <a:t>зв’язків</a:t>
            </a:r>
            <a:r>
              <a:rPr lang="uk-UA" sz="1800" dirty="0">
                <a:solidFill>
                  <a:srgbClr val="333333"/>
                </a:solidFill>
                <a:effectLst/>
                <a:latin typeface="Arial" panose="020B0604020202020204" pitchFamily="34" charset="0"/>
                <a:ea typeface="Times New Roman" panose="02020603050405020304" pitchFamily="18" charset="0"/>
              </a:rPr>
              <a:t> (тобто умовними лініями, проведеними через ядра хімічно сполучених атомів у молекулі). Величина валентного кута залежить від природи орбіталей, типу гібридизації центрального атома, впливу неподілених електронних пар, які не беруть участі в утворенні </a:t>
            </a:r>
            <a:r>
              <a:rPr lang="uk-UA" sz="1800" dirty="0" err="1">
                <a:solidFill>
                  <a:srgbClr val="333333"/>
                </a:solidFill>
                <a:effectLst/>
                <a:latin typeface="Arial" panose="020B0604020202020204" pitchFamily="34" charset="0"/>
                <a:ea typeface="Times New Roman" panose="02020603050405020304" pitchFamily="18" charset="0"/>
              </a:rPr>
              <a:t>зв’язків</a:t>
            </a:r>
            <a:r>
              <a:rPr lang="uk-UA" sz="1800" dirty="0">
                <a:solidFill>
                  <a:srgbClr val="333333"/>
                </a:solidFill>
                <a:effectLst/>
                <a:latin typeface="Arial" panose="020B0604020202020204" pitchFamily="34" charset="0"/>
                <a:ea typeface="Times New Roman" panose="02020603050405020304" pitchFamily="18" charset="0"/>
              </a:rPr>
              <a:t>.</a:t>
            </a:r>
            <a:endParaRPr lang="uk-UA" sz="1800" dirty="0">
              <a:effectLst/>
              <a:latin typeface="Times New Roman" panose="02020603050405020304" pitchFamily="18" charset="0"/>
              <a:ea typeface="Times New Roman" panose="02020603050405020304" pitchFamily="18"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rPr>
              <a:t>2. </a:t>
            </a:r>
            <a:r>
              <a:rPr lang="uk-UA" sz="1800" b="1" i="1" dirty="0">
                <a:solidFill>
                  <a:srgbClr val="333333"/>
                </a:solidFill>
                <a:effectLst/>
                <a:latin typeface="Arial" panose="020B0604020202020204" pitchFamily="34" charset="0"/>
                <a:ea typeface="Times New Roman" panose="02020603050405020304" pitchFamily="18" charset="0"/>
              </a:rPr>
              <a:t>Насиченість</a:t>
            </a:r>
            <a:r>
              <a:rPr lang="uk-UA" sz="1800" i="1" dirty="0">
                <a:solidFill>
                  <a:srgbClr val="333333"/>
                </a:solidFill>
                <a:effectLst/>
                <a:latin typeface="Arial" panose="020B0604020202020204" pitchFamily="34" charset="0"/>
                <a:ea typeface="Times New Roman" panose="02020603050405020304" pitchFamily="18" charset="0"/>
              </a:rPr>
              <a:t>. </a:t>
            </a:r>
            <a:r>
              <a:rPr lang="uk-UA" sz="1800" dirty="0">
                <a:solidFill>
                  <a:srgbClr val="333333"/>
                </a:solidFill>
                <a:effectLst/>
                <a:latin typeface="Arial" panose="020B0604020202020204" pitchFamily="34" charset="0"/>
                <a:ea typeface="Times New Roman" panose="02020603050405020304" pitchFamily="18" charset="0"/>
              </a:rPr>
              <a:t>Атоми мають різні можливості для утворення ковалентних </a:t>
            </a:r>
            <a:r>
              <a:rPr lang="uk-UA" sz="1800" dirty="0" err="1">
                <a:solidFill>
                  <a:srgbClr val="333333"/>
                </a:solidFill>
                <a:effectLst/>
                <a:latin typeface="Arial" panose="020B0604020202020204" pitchFamily="34" charset="0"/>
                <a:ea typeface="Times New Roman" panose="02020603050405020304" pitchFamily="18" charset="0"/>
              </a:rPr>
              <a:t>зв’язків</a:t>
            </a:r>
            <a:r>
              <a:rPr lang="uk-UA" sz="1800" dirty="0">
                <a:solidFill>
                  <a:srgbClr val="333333"/>
                </a:solidFill>
                <a:effectLst/>
                <a:latin typeface="Arial" panose="020B0604020202020204" pitchFamily="34" charset="0"/>
                <a:ea typeface="Times New Roman" panose="02020603050405020304" pitchFamily="18" charset="0"/>
              </a:rPr>
              <a:t>, які можуть формуватися, по-перше, за обмінним механізмом за рахунок неспарених електронів незбудженого атома і за рахунок тих неспарених електронів, що виникають в результаті його збудження, а по-друге, за </a:t>
            </a:r>
            <a:r>
              <a:rPr lang="uk-UA" sz="1800" dirty="0" err="1">
                <a:solidFill>
                  <a:srgbClr val="333333"/>
                </a:solidFill>
                <a:effectLst/>
                <a:latin typeface="Arial" panose="020B0604020202020204" pitchFamily="34" charset="0"/>
                <a:ea typeface="Times New Roman" panose="02020603050405020304" pitchFamily="18" charset="0"/>
              </a:rPr>
              <a:t>донорно</a:t>
            </a:r>
            <a:r>
              <a:rPr lang="uk-UA" sz="1800" dirty="0">
                <a:solidFill>
                  <a:srgbClr val="333333"/>
                </a:solidFill>
                <a:effectLst/>
                <a:latin typeface="Arial" panose="020B0604020202020204" pitchFamily="34" charset="0"/>
                <a:ea typeface="Times New Roman" panose="02020603050405020304" pitchFamily="18" charset="0"/>
              </a:rPr>
              <a:t>-акцепторним механізмом. Однак загальна кількість </a:t>
            </a:r>
            <a:r>
              <a:rPr lang="uk-UA" sz="1800" dirty="0" err="1">
                <a:solidFill>
                  <a:srgbClr val="333333"/>
                </a:solidFill>
                <a:effectLst/>
                <a:latin typeface="Arial" panose="020B0604020202020204" pitchFamily="34" charset="0"/>
                <a:ea typeface="Times New Roman" panose="02020603050405020304" pitchFamily="18" charset="0"/>
              </a:rPr>
              <a:t>зв’язків</a:t>
            </a:r>
            <a:r>
              <a:rPr lang="uk-UA" sz="1800" dirty="0">
                <a:solidFill>
                  <a:srgbClr val="333333"/>
                </a:solidFill>
                <a:effectLst/>
                <a:latin typeface="Arial" panose="020B0604020202020204" pitchFamily="34" charset="0"/>
                <a:ea typeface="Times New Roman" panose="02020603050405020304" pitchFamily="18" charset="0"/>
              </a:rPr>
              <a:t>, що може утворювати атом, обмежена.</a:t>
            </a:r>
            <a:endParaRPr lang="uk-UA" sz="1800" dirty="0">
              <a:effectLst/>
              <a:latin typeface="Times New Roman" panose="02020603050405020304" pitchFamily="18" charset="0"/>
              <a:ea typeface="Times New Roman" panose="02020603050405020304" pitchFamily="18" charset="0"/>
            </a:endParaRPr>
          </a:p>
          <a:p>
            <a:pPr indent="190500" algn="just"/>
            <a:r>
              <a:rPr lang="uk-UA" sz="1800" b="1" i="1" dirty="0">
                <a:solidFill>
                  <a:srgbClr val="333333"/>
                </a:solidFill>
                <a:effectLst/>
                <a:latin typeface="Arial" panose="020B0604020202020204" pitchFamily="34" charset="0"/>
                <a:ea typeface="Times New Roman" panose="02020603050405020304" pitchFamily="18" charset="0"/>
              </a:rPr>
              <a:t>Насиченість</a:t>
            </a:r>
            <a:r>
              <a:rPr lang="uk-UA" sz="1800" dirty="0">
                <a:solidFill>
                  <a:srgbClr val="333333"/>
                </a:solidFill>
                <a:effectLst/>
                <a:latin typeface="Arial" panose="020B0604020202020204" pitchFamily="34" charset="0"/>
                <a:ea typeface="Times New Roman" panose="02020603050405020304" pitchFamily="18" charset="0"/>
              </a:rPr>
              <a:t> – </a:t>
            </a:r>
            <a:r>
              <a:rPr lang="uk-UA" sz="1800" i="1" dirty="0">
                <a:solidFill>
                  <a:srgbClr val="333333"/>
                </a:solidFill>
                <a:effectLst/>
                <a:latin typeface="Arial" panose="020B0604020202020204" pitchFamily="34" charset="0"/>
                <a:ea typeface="Times New Roman" panose="02020603050405020304" pitchFamily="18" charset="0"/>
              </a:rPr>
              <a:t>це здатність атома елемента утворювати з іншими атомами певну, обмежену кількість ковалентних </a:t>
            </a:r>
            <a:r>
              <a:rPr lang="uk-UA" sz="1800" i="1" dirty="0" err="1">
                <a:solidFill>
                  <a:srgbClr val="333333"/>
                </a:solidFill>
                <a:effectLst/>
                <a:latin typeface="Arial" panose="020B0604020202020204" pitchFamily="34" charset="0"/>
                <a:ea typeface="Times New Roman" panose="02020603050405020304" pitchFamily="18" charset="0"/>
              </a:rPr>
              <a:t>зв’язків</a:t>
            </a:r>
            <a:r>
              <a:rPr lang="uk-UA" sz="1800" i="1" dirty="0">
                <a:solidFill>
                  <a:srgbClr val="333333"/>
                </a:solidFill>
                <a:effectLst/>
                <a:latin typeface="Arial" panose="020B0604020202020204" pitchFamily="34" charset="0"/>
                <a:ea typeface="Times New Roman" panose="02020603050405020304" pitchFamily="18" charset="0"/>
              </a:rPr>
              <a:t>.</a:t>
            </a:r>
            <a:endParaRPr lang="uk-UA" sz="1800" dirty="0">
              <a:effectLst/>
              <a:latin typeface="Times New Roman" panose="02020603050405020304" pitchFamily="18" charset="0"/>
              <a:ea typeface="Times New Roman" panose="02020603050405020304" pitchFamily="18"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rPr>
              <a:t>Так, атоми елементів другого періоду, що мають на зовнішньому енергетичному рівні чотири орбіталі (одну s- і три р-), утворюють зв’язки, число яких не перевищує чотирьох. Атоми елементів інших періодів з більшим числом орбіталей на зовнішньому рівні можуть формувати більше </a:t>
            </a:r>
            <a:r>
              <a:rPr lang="uk-UA" sz="1800" dirty="0" err="1">
                <a:solidFill>
                  <a:srgbClr val="333333"/>
                </a:solidFill>
                <a:effectLst/>
                <a:latin typeface="Arial" panose="020B0604020202020204" pitchFamily="34" charset="0"/>
                <a:ea typeface="Times New Roman" panose="02020603050405020304" pitchFamily="18" charset="0"/>
              </a:rPr>
              <a:t>зв’язків</a:t>
            </a:r>
            <a:r>
              <a:rPr lang="uk-UA" sz="1800" dirty="0">
                <a:solidFill>
                  <a:srgbClr val="333333"/>
                </a:solidFill>
                <a:effectLst/>
                <a:latin typeface="Arial" panose="020B0604020202020204" pitchFamily="34" charset="0"/>
                <a:ea typeface="Times New Roman" panose="02020603050405020304" pitchFamily="18" charset="0"/>
              </a:rPr>
              <a:t>.</a:t>
            </a:r>
            <a:endParaRPr lang="uk-UA" sz="1800" dirty="0">
              <a:effectLst/>
              <a:latin typeface="Times New Roman" panose="02020603050405020304" pitchFamily="18" charset="0"/>
              <a:ea typeface="Times New Roman" panose="02020603050405020304" pitchFamily="18"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rPr>
              <a:t>Насиченість ковалентного зв’язку зумовлює суворо визначений склад ковалентних </a:t>
            </a:r>
            <a:r>
              <a:rPr lang="uk-UA" sz="1800" dirty="0" err="1">
                <a:solidFill>
                  <a:srgbClr val="333333"/>
                </a:solidFill>
                <a:effectLst/>
                <a:latin typeface="Arial" panose="020B0604020202020204" pitchFamily="34" charset="0"/>
                <a:ea typeface="Times New Roman" panose="02020603050405020304" pitchFamily="18" charset="0"/>
              </a:rPr>
              <a:t>сполук</a:t>
            </a:r>
            <a:r>
              <a:rPr lang="uk-UA" sz="1800" dirty="0">
                <a:solidFill>
                  <a:srgbClr val="333333"/>
                </a:solidFill>
                <a:effectLst/>
                <a:latin typeface="Arial" panose="020B0604020202020204" pitchFamily="34" charset="0"/>
                <a:ea typeface="Times New Roman" panose="02020603050405020304" pitchFamily="18" charset="0"/>
              </a:rPr>
              <a:t>.</a:t>
            </a:r>
            <a:endParaRPr lang="uk-UA" sz="1800" dirty="0">
              <a:effectLst/>
              <a:latin typeface="Times New Roman" panose="02020603050405020304" pitchFamily="18" charset="0"/>
              <a:ea typeface="Times New Roman" panose="02020603050405020304" pitchFamily="18"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rPr>
              <a:t>3. </a:t>
            </a:r>
            <a:r>
              <a:rPr lang="uk-UA" sz="1800" b="1" i="1" dirty="0" err="1">
                <a:solidFill>
                  <a:srgbClr val="333333"/>
                </a:solidFill>
                <a:effectLst/>
                <a:latin typeface="Arial" panose="020B0604020202020204" pitchFamily="34" charset="0"/>
                <a:ea typeface="Times New Roman" panose="02020603050405020304" pitchFamily="18" charset="0"/>
              </a:rPr>
              <a:t>Напрямленність</a:t>
            </a:r>
            <a:r>
              <a:rPr lang="uk-UA" sz="1800" i="1" dirty="0">
                <a:solidFill>
                  <a:srgbClr val="333333"/>
                </a:solidFill>
                <a:effectLst/>
                <a:latin typeface="Arial" panose="020B0604020202020204" pitchFamily="34" charset="0"/>
                <a:ea typeface="Times New Roman" panose="02020603050405020304" pitchFamily="18" charset="0"/>
              </a:rPr>
              <a:t>. </a:t>
            </a:r>
            <a:r>
              <a:rPr lang="uk-UA" sz="1800" dirty="0">
                <a:solidFill>
                  <a:srgbClr val="333333"/>
                </a:solidFill>
                <a:effectLst/>
                <a:latin typeface="Arial" panose="020B0604020202020204" pitchFamily="34" charset="0"/>
                <a:ea typeface="Times New Roman" panose="02020603050405020304" pitchFamily="18" charset="0"/>
              </a:rPr>
              <a:t>Відповідно до методу ВЗ хімічний зв’язок між атомами зумовлюється перекриванням орбіталей, які, за винятком s-орбіталей, мають певну орієнтацію у просторі, що і зумовлює </a:t>
            </a:r>
            <a:r>
              <a:rPr lang="uk-UA" sz="1800" dirty="0" err="1">
                <a:solidFill>
                  <a:srgbClr val="333333"/>
                </a:solidFill>
                <a:effectLst/>
                <a:latin typeface="Arial" panose="020B0604020202020204" pitchFamily="34" charset="0"/>
                <a:ea typeface="Times New Roman" panose="02020603050405020304" pitchFamily="18" charset="0"/>
              </a:rPr>
              <a:t>напрямленність</a:t>
            </a:r>
            <a:r>
              <a:rPr lang="uk-UA" sz="1800" dirty="0">
                <a:solidFill>
                  <a:srgbClr val="333333"/>
                </a:solidFill>
                <a:effectLst/>
                <a:latin typeface="Arial" panose="020B0604020202020204" pitchFamily="34" charset="0"/>
                <a:ea typeface="Times New Roman" panose="02020603050405020304" pitchFamily="18" charset="0"/>
              </a:rPr>
              <a:t> ковалентного зв’язку.</a:t>
            </a:r>
            <a:endParaRPr lang="uk-U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1682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4C6801-66B9-1FF6-2695-3ED0F2D4A82C}"/>
              </a:ext>
            </a:extLst>
          </p:cNvPr>
          <p:cNvSpPr txBox="1"/>
          <p:nvPr/>
        </p:nvSpPr>
        <p:spPr>
          <a:xfrm>
            <a:off x="597380" y="240112"/>
            <a:ext cx="5406605" cy="6415346"/>
          </a:xfrm>
          <a:prstGeom prst="rect">
            <a:avLst/>
          </a:prstGeom>
          <a:noFill/>
        </p:spPr>
        <p:txBody>
          <a:bodyPr wrap="square">
            <a:spAutoFit/>
          </a:bodyPr>
          <a:lstStyle/>
          <a:p>
            <a:pPr indent="190500" algn="just">
              <a:lnSpc>
                <a:spcPct val="107000"/>
              </a:lnSpc>
              <a:spcAft>
                <a:spcPts val="800"/>
              </a:spcAft>
            </a:pPr>
            <a:r>
              <a:rPr lang="uk-UA" sz="18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Напрямленність</a:t>
            </a:r>
            <a:r>
              <a:rPr lang="uk-UA" sz="18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ковалентного зв’язку</a:t>
            </a:r>
            <a:r>
              <a:rPr lang="uk-UA"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uk-UA" sz="18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це таке розміщення електронної густини між атомами, яке визначається просторовою орієнтацією валентних орбіталей і забезпечує їх максимальне перекривання.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Оскільки електронні орбіталі мають різні форми і різну орієнтацію у просторі, то їхнє взаємне перекривання може реалізуватися різними способами. Залежно від цього розрізняють </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σ−,π−I δ−зв’язки.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8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Сигма-зв’язок</a:t>
            </a:r>
            <a:r>
              <a:rPr lang="uk-UA" sz="18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a:t>
            </a:r>
            <a:r>
              <a:rPr lang="uk-UA"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-зв’язок) – це таке перекривання електронних орбіталей, при якому максимальна електронна густина концентрується вздовж уявної лінії, що з’єднує два ядра.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Сигма-зв’язок може утворюватися за рахунок двох s-електронів, одного s- і одного р- електрона, двох р-електронів або двох d-електронів (рис. </a:t>
            </a:r>
            <a:r>
              <a:rPr lang="ru-RU"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uk-UA"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.15).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σ-Зв’язок характеризується наявністю однієї області перекривання електронних орбіталей, він завжди одинарний, тобто утворюється тільки однією електронною парою.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B2454325-472C-0908-21DB-E39E3F71D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28" y="389537"/>
            <a:ext cx="5533363" cy="37637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264980-18EE-ACFB-0B0E-55D7B05DC8FD}"/>
              </a:ext>
            </a:extLst>
          </p:cNvPr>
          <p:cNvSpPr txBox="1"/>
          <p:nvPr/>
        </p:nvSpPr>
        <p:spPr>
          <a:xfrm>
            <a:off x="6326128" y="4811374"/>
            <a:ext cx="5406603" cy="1262846"/>
          </a:xfrm>
          <a:prstGeom prst="rect">
            <a:avLst/>
          </a:prstGeom>
          <a:noFill/>
        </p:spPr>
        <p:txBody>
          <a:bodyPr wrap="square">
            <a:spAutoFit/>
          </a:bodyPr>
          <a:lstStyle/>
          <a:p>
            <a:pPr indent="450215" algn="just">
              <a:lnSpc>
                <a:spcPct val="107000"/>
              </a:lnSpc>
              <a:spcAft>
                <a:spcPts val="800"/>
              </a:spcAft>
            </a:pP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5.15 –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Схеми</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утвореняя</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σ</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зв’яків</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між</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умовними</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атомами А і В при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перекриванні</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електронних</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орбіталей</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на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вісі</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зв’яку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269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00609D-64F5-4FA1-26BC-B43068061F8D}"/>
              </a:ext>
            </a:extLst>
          </p:cNvPr>
          <p:cNvSpPr txBox="1"/>
          <p:nvPr/>
        </p:nvSpPr>
        <p:spPr>
          <a:xfrm>
            <a:off x="657764" y="345876"/>
            <a:ext cx="3388025" cy="6107569"/>
          </a:xfrm>
          <a:prstGeom prst="rect">
            <a:avLst/>
          </a:prstGeom>
          <a:noFill/>
        </p:spPr>
        <p:txBody>
          <a:bodyPr wrap="square">
            <a:spAutoFit/>
          </a:bodyPr>
          <a:lstStyle/>
          <a:p>
            <a:pPr indent="190500" algn="just">
              <a:lnSpc>
                <a:spcPct val="107000"/>
              </a:lnSpc>
              <a:spcAft>
                <a:spcPts val="800"/>
              </a:spcAft>
            </a:pPr>
            <a:r>
              <a:rPr lang="uk-UA"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Різноматність</a:t>
            </a:r>
            <a:r>
              <a:rPr lang="uk-UA"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форм просторової орієнтації «чистих» орбіталей і гібридизованих орбіталей не завжди допускають можливість перекривання орбіталей на </a:t>
            </a:r>
            <a:r>
              <a:rPr lang="uk-UA"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вісі</a:t>
            </a:r>
            <a:r>
              <a:rPr lang="uk-UA"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зв’язку. Перекривання валентних орбіталей може відбуватися по обидві боки від осі зв’язку – так зване «бокове» перекривання, яке найчастіше здійснюється при утворенні π-</a:t>
            </a:r>
            <a:r>
              <a:rPr lang="uk-UA"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зв’язків</a:t>
            </a:r>
            <a:r>
              <a:rPr lang="uk-UA"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(рис. 5.16).</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8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Пі-зв’язок</a:t>
            </a:r>
            <a:r>
              <a:rPr lang="uk-UA" sz="18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a:t>
            </a:r>
            <a:r>
              <a:rPr lang="uk-UA"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-зв’язок) – це перекривання електронних орбіталей, при якому максимальна електронна густина концентрується з обох боків від лінії, що з’єднує ядра атомів (тобто від </a:t>
            </a:r>
            <a:r>
              <a:rPr lang="uk-UA"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вісі</a:t>
            </a:r>
            <a:r>
              <a:rPr lang="uk-UA"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зв’язку).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43914506-69E0-3FEA-BAC0-BE980C636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7552" y="243123"/>
            <a:ext cx="7236400" cy="1109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A60C2E-8E45-85B1-FA0E-37F82EE5EF93}"/>
              </a:ext>
            </a:extLst>
          </p:cNvPr>
          <p:cNvSpPr txBox="1"/>
          <p:nvPr/>
        </p:nvSpPr>
        <p:spPr>
          <a:xfrm>
            <a:off x="4402346" y="1514881"/>
            <a:ext cx="7424468" cy="670120"/>
          </a:xfrm>
          <a:prstGeom prst="rect">
            <a:avLst/>
          </a:prstGeom>
          <a:noFill/>
        </p:spPr>
        <p:txBody>
          <a:bodyPr wrap="square">
            <a:spAutoFit/>
          </a:bodyPr>
          <a:lstStyle/>
          <a:p>
            <a:pPr indent="450215" algn="just">
              <a:lnSpc>
                <a:spcPct val="107000"/>
              </a:lnSpc>
              <a:spcAft>
                <a:spcPts val="800"/>
              </a:spcAft>
            </a:pP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5.16 –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Постадійне</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формування</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π-</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зв’язку</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при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зближенні</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та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перекриванні</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двох</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a:t>
            </a:r>
            <a:r>
              <a:rPr lang="ru-RU" sz="1100" b="1" baseline="-25000"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z</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-орбіталей</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FA12C5C-BF30-11B5-7EEF-EC2B62B81728}"/>
              </a:ext>
            </a:extLst>
          </p:cNvPr>
          <p:cNvSpPr txBox="1"/>
          <p:nvPr/>
        </p:nvSpPr>
        <p:spPr>
          <a:xfrm>
            <a:off x="4274931" y="2227497"/>
            <a:ext cx="7369021" cy="966483"/>
          </a:xfrm>
          <a:prstGeom prst="rect">
            <a:avLst/>
          </a:prstGeom>
          <a:noFill/>
        </p:spPr>
        <p:txBody>
          <a:bodyPr wrap="square">
            <a:spAutoFit/>
          </a:bodyPr>
          <a:lstStyle/>
          <a:p>
            <a:pPr indent="450215" algn="just">
              <a:lnSpc>
                <a:spcPct val="107000"/>
              </a:lnSpc>
              <a:spcAft>
                <a:spcPts val="800"/>
              </a:spcAft>
            </a:pP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Пі-зв’язок може утворитись при </a:t>
            </a:r>
            <a:r>
              <a:rPr lang="uk-UA"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взаємодїї</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двох паралельних р-орбіталей, двох </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-орбіталей або інших комбінацій орбіталей, </a:t>
            </a:r>
            <a:r>
              <a:rPr lang="uk-UA"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вісі</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яких не співпадають з віссю зв’язку (рис.5.17).</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a:extLst>
              <a:ext uri="{FF2B5EF4-FFF2-40B4-BE49-F238E27FC236}">
                <a16:creationId xmlns:a16="http://schemas.microsoft.com/office/drawing/2014/main" id="{3E69949C-C4D1-827D-15AE-EB4755DEB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276" y="3236476"/>
            <a:ext cx="7352951" cy="23788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4173CB5-5402-9FE9-5F1C-1E8CC257829B}"/>
              </a:ext>
            </a:extLst>
          </p:cNvPr>
          <p:cNvSpPr txBox="1"/>
          <p:nvPr/>
        </p:nvSpPr>
        <p:spPr>
          <a:xfrm>
            <a:off x="4349276" y="5783325"/>
            <a:ext cx="7352951" cy="670120"/>
          </a:xfrm>
          <a:prstGeom prst="rect">
            <a:avLst/>
          </a:prstGeom>
          <a:noFill/>
        </p:spPr>
        <p:txBody>
          <a:bodyPr wrap="square">
            <a:spAutoFit/>
          </a:bodyPr>
          <a:lstStyle/>
          <a:p>
            <a:pPr indent="450215" algn="just">
              <a:lnSpc>
                <a:spcPct val="107000"/>
              </a:lnSpc>
              <a:spcAft>
                <a:spcPts val="800"/>
              </a:spcAft>
            </a:pP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5.17 –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Схеми</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утворення</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π-</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зв’язків</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між</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умовними</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А і В при боковому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перекриванні</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електронних</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орбіталей</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8185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6F2AC0-9585-92EC-3F10-A429E2A0FE55}"/>
              </a:ext>
            </a:extLst>
          </p:cNvPr>
          <p:cNvSpPr txBox="1"/>
          <p:nvPr/>
        </p:nvSpPr>
        <p:spPr>
          <a:xfrm>
            <a:off x="269576" y="128384"/>
            <a:ext cx="6094562" cy="6601231"/>
          </a:xfrm>
          <a:prstGeom prst="rect">
            <a:avLst/>
          </a:prstGeom>
          <a:noFill/>
        </p:spPr>
        <p:txBody>
          <a:bodyPr wrap="square">
            <a:spAutoFit/>
          </a:bodyPr>
          <a:lstStyle/>
          <a:p>
            <a:pPr indent="190500" algn="just">
              <a:lnSpc>
                <a:spcPct val="107000"/>
              </a:lnSpc>
              <a:spcAft>
                <a:spcPts val="800"/>
              </a:spcAft>
            </a:pP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4. </a:t>
            </a:r>
            <a:r>
              <a:rPr lang="uk-UA" sz="18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Кратність</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Ця характеристика визначається </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числом спільних електронних пар</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що зв’язують атоми. Ковалентний зв’язок за кратністю може бути одинарним (простим), подвійним і потрійним. </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Зв’язок між двома атомами за допомогою однієї спільної електронної пари називається </a:t>
            </a:r>
            <a:r>
              <a:rPr lang="uk-UA" sz="18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одинарний зв’язок</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(простим), двох електронних пар – </a:t>
            </a:r>
            <a:r>
              <a:rPr lang="uk-UA" sz="18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подвійний зв’язок</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трьох електронних пар – </a:t>
            </a:r>
            <a:r>
              <a:rPr lang="uk-UA" sz="18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потрійний зв’язок</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Так, у молекулі водню Н</a:t>
            </a:r>
            <a:r>
              <a:rPr lang="uk-UA" sz="11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атоми сполучені одинарним зв’язком (Н–Н), у молекулі кисню О</a:t>
            </a:r>
            <a:r>
              <a:rPr lang="uk-UA" sz="11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2 </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подвійним (О=О), у молекулі азоту N</a:t>
            </a:r>
            <a:r>
              <a:rPr lang="uk-UA" sz="11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2 </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потрійним </a:t>
            </a:r>
            <a:r>
              <a:rPr lang="uk-UA" sz="2400" dirty="0">
                <a:solidFill>
                  <a:srgbClr val="000000"/>
                </a:solidFill>
                <a:effectLst/>
                <a:latin typeface="MathJax_Main"/>
                <a:ea typeface="Times New Roman" panose="02020603050405020304" pitchFamily="18" charset="0"/>
                <a:cs typeface="Times New Roman" panose="02020603050405020304" pitchFamily="18" charset="0"/>
              </a:rPr>
              <a:t>(N≡N)</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(N≡N). Особливого значення кратність </a:t>
            </a:r>
            <a:r>
              <a:rPr lang="uk-UA"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зв’язків</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набуває в органічних сполуках – вуглеводнях та їх похідних: в етані С</a:t>
            </a:r>
            <a:r>
              <a:rPr lang="uk-UA" sz="11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a:t>
            </a:r>
            <a:r>
              <a:rPr lang="uk-UA" sz="11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між атомами С здійснюється одинарний зв’язок (С–С), в етилені С</a:t>
            </a:r>
            <a:r>
              <a:rPr lang="uk-UA" sz="11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a:t>
            </a:r>
            <a:r>
              <a:rPr lang="uk-UA" sz="11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подвійний (С=С) в ацетилені С</a:t>
            </a:r>
            <a:r>
              <a:rPr lang="uk-UA" sz="11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a:t>
            </a:r>
            <a:r>
              <a:rPr lang="uk-UA" sz="11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потрійний </a:t>
            </a:r>
            <a:r>
              <a:rPr lang="uk-UA" sz="2400" dirty="0">
                <a:solidFill>
                  <a:srgbClr val="000000"/>
                </a:solidFill>
                <a:effectLst/>
                <a:latin typeface="MathJax_Main"/>
                <a:ea typeface="Times New Roman" panose="02020603050405020304" pitchFamily="18" charset="0"/>
                <a:cs typeface="Times New Roman" panose="02020603050405020304" pitchFamily="18" charset="0"/>
              </a:rPr>
              <a:t>(C≡C)</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 (рис.5.18).</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Кратність зв’язку впливає на енергію: з підвищенням кратності зростає його міцність. Підвищення кратності приводить до зменшення між’ядерної відстані (довжини зв’язку) і збільшення енергії зв’язку.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Изображение выглядит как фрукт, овощи, еда&#10;&#10;Автоматически созданное описание">
            <a:extLst>
              <a:ext uri="{FF2B5EF4-FFF2-40B4-BE49-F238E27FC236}">
                <a16:creationId xmlns:a16="http://schemas.microsoft.com/office/drawing/2014/main" id="{4534E222-2613-784E-E537-5AED37411D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6473" y="315044"/>
            <a:ext cx="5562600" cy="4019550"/>
          </a:xfrm>
          <a:prstGeom prst="rect">
            <a:avLst/>
          </a:prstGeom>
          <a:noFill/>
          <a:ln>
            <a:noFill/>
          </a:ln>
        </p:spPr>
      </p:pic>
      <p:sp>
        <p:nvSpPr>
          <p:cNvPr id="6" name="TextBox 5">
            <a:extLst>
              <a:ext uri="{FF2B5EF4-FFF2-40B4-BE49-F238E27FC236}">
                <a16:creationId xmlns:a16="http://schemas.microsoft.com/office/drawing/2014/main" id="{118E2457-3DA0-9924-6086-FDE82618C863}"/>
              </a:ext>
            </a:extLst>
          </p:cNvPr>
          <p:cNvSpPr txBox="1"/>
          <p:nvPr/>
        </p:nvSpPr>
        <p:spPr>
          <a:xfrm>
            <a:off x="6506473" y="4732055"/>
            <a:ext cx="5415951" cy="1691360"/>
          </a:xfrm>
          <a:prstGeom prst="rect">
            <a:avLst/>
          </a:prstGeom>
          <a:noFill/>
        </p:spPr>
        <p:txBody>
          <a:bodyPr wrap="square">
            <a:spAutoFit/>
          </a:bodyPr>
          <a:lstStyle/>
          <a:p>
            <a:pPr algn="just">
              <a:lnSpc>
                <a:spcPct val="107000"/>
              </a:lnSpc>
              <a:spcAft>
                <a:spcPts val="800"/>
              </a:spcAft>
            </a:pPr>
            <a:r>
              <a:rPr lang="uk-UA" sz="1800" b="1"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Рисунок 5.18 – Кратність зв’язку між атомами карбону: а) одинарний </a:t>
            </a:r>
            <a:r>
              <a:rPr lang="uk-UA" sz="2000" dirty="0">
                <a:solidFill>
                  <a:srgbClr val="020F5F"/>
                </a:solidFill>
                <a:effectLst/>
                <a:latin typeface="MathJax_Math-italic"/>
                <a:ea typeface="Times New Roman" panose="02020603050405020304" pitchFamily="18" charset="0"/>
                <a:cs typeface="Arial" panose="020B0604020202020204" pitchFamily="34" charset="0"/>
              </a:rPr>
              <a:t>σ</a:t>
            </a:r>
            <a:r>
              <a:rPr lang="uk-UA" sz="2000" dirty="0">
                <a:solidFill>
                  <a:srgbClr val="020F5F"/>
                </a:solidFill>
                <a:effectLst/>
                <a:latin typeface="MathJax_Main"/>
                <a:ea typeface="Times New Roman" panose="02020603050405020304" pitchFamily="18" charset="0"/>
                <a:cs typeface="Arial" panose="020B0604020202020204" pitchFamily="34" charset="0"/>
              </a:rPr>
              <a:t>−</a:t>
            </a:r>
            <a:r>
              <a:rPr lang="uk-UA" sz="1800" b="1"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зв’язок в етані Н</a:t>
            </a:r>
            <a:r>
              <a:rPr lang="uk-UA" sz="1100" b="1" baseline="-25000"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3</a:t>
            </a:r>
            <a:r>
              <a:rPr lang="uk-UA" sz="1800" b="1"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С–СН</a:t>
            </a:r>
            <a:r>
              <a:rPr lang="uk-UA" sz="1100" b="1" baseline="-25000"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3</a:t>
            </a:r>
            <a:r>
              <a:rPr lang="uk-UA" sz="1800" b="1"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 б) подвійний </a:t>
            </a:r>
            <a:r>
              <a:rPr lang="uk-UA" sz="2000" dirty="0">
                <a:solidFill>
                  <a:srgbClr val="020F5F"/>
                </a:solidFill>
                <a:effectLst/>
                <a:latin typeface="MathJax_Math-italic"/>
                <a:ea typeface="Times New Roman" panose="02020603050405020304" pitchFamily="18" charset="0"/>
                <a:cs typeface="Arial" panose="020B0604020202020204" pitchFamily="34" charset="0"/>
              </a:rPr>
              <a:t>σ</a:t>
            </a:r>
            <a:r>
              <a:rPr lang="uk-UA" sz="2000" dirty="0">
                <a:solidFill>
                  <a:srgbClr val="020F5F"/>
                </a:solidFill>
                <a:effectLst/>
                <a:latin typeface="MathJax_Main"/>
                <a:ea typeface="Times New Roman" panose="02020603050405020304" pitchFamily="18" charset="0"/>
                <a:cs typeface="Arial" panose="020B0604020202020204" pitchFamily="34" charset="0"/>
              </a:rPr>
              <a:t>+</a:t>
            </a:r>
            <a:r>
              <a:rPr lang="uk-UA" sz="2000" dirty="0">
                <a:solidFill>
                  <a:srgbClr val="020F5F"/>
                </a:solidFill>
                <a:effectLst/>
                <a:latin typeface="MathJax_Math-italic"/>
                <a:ea typeface="Times New Roman" panose="02020603050405020304" pitchFamily="18" charset="0"/>
                <a:cs typeface="Arial" panose="020B0604020202020204" pitchFamily="34" charset="0"/>
              </a:rPr>
              <a:t>π</a:t>
            </a:r>
            <a:r>
              <a:rPr lang="uk-UA" sz="2000" dirty="0">
                <a:solidFill>
                  <a:srgbClr val="020F5F"/>
                </a:solidFill>
                <a:effectLst/>
                <a:latin typeface="MathJax_Main"/>
                <a:ea typeface="Times New Roman" panose="02020603050405020304" pitchFamily="18" charset="0"/>
                <a:cs typeface="Arial" panose="020B0604020202020204" pitchFamily="34" charset="0"/>
              </a:rPr>
              <a:t>−</a:t>
            </a:r>
            <a:r>
              <a:rPr lang="uk-UA" sz="1800" b="1"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зв’язок в етилені Н</a:t>
            </a:r>
            <a:r>
              <a:rPr lang="uk-UA" sz="1100" b="1" baseline="-25000"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2</a:t>
            </a:r>
            <a:r>
              <a:rPr lang="uk-UA" sz="1800" b="1"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С=СН</a:t>
            </a:r>
            <a:r>
              <a:rPr lang="uk-UA" sz="1100" b="1" baseline="-25000"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2</a:t>
            </a:r>
            <a:r>
              <a:rPr lang="uk-UA" sz="1800" b="1"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 в) потрійний </a:t>
            </a:r>
            <a:r>
              <a:rPr lang="uk-UA" sz="2000" dirty="0">
                <a:solidFill>
                  <a:srgbClr val="020F5F"/>
                </a:solidFill>
                <a:effectLst/>
                <a:latin typeface="MathJax_Math-italic"/>
                <a:ea typeface="Times New Roman" panose="02020603050405020304" pitchFamily="18" charset="0"/>
                <a:cs typeface="Arial" panose="020B0604020202020204" pitchFamily="34" charset="0"/>
              </a:rPr>
              <a:t>σ</a:t>
            </a:r>
            <a:r>
              <a:rPr lang="uk-UA" sz="2000" dirty="0">
                <a:solidFill>
                  <a:srgbClr val="020F5F"/>
                </a:solidFill>
                <a:effectLst/>
                <a:latin typeface="MathJax_Main"/>
                <a:ea typeface="Times New Roman" panose="02020603050405020304" pitchFamily="18" charset="0"/>
                <a:cs typeface="Arial" panose="020B0604020202020204" pitchFamily="34" charset="0"/>
              </a:rPr>
              <a:t>+</a:t>
            </a:r>
            <a:r>
              <a:rPr lang="uk-UA" sz="2000" dirty="0">
                <a:solidFill>
                  <a:srgbClr val="020F5F"/>
                </a:solidFill>
                <a:effectLst/>
                <a:latin typeface="MathJax_Math-italic"/>
                <a:ea typeface="Times New Roman" panose="02020603050405020304" pitchFamily="18" charset="0"/>
                <a:cs typeface="Arial" panose="020B0604020202020204" pitchFamily="34" charset="0"/>
              </a:rPr>
              <a:t>π</a:t>
            </a:r>
            <a:r>
              <a:rPr lang="uk-UA" sz="2000" dirty="0">
                <a:solidFill>
                  <a:srgbClr val="020F5F"/>
                </a:solidFill>
                <a:effectLst/>
                <a:latin typeface="MathJax_Main"/>
                <a:ea typeface="Times New Roman" panose="02020603050405020304" pitchFamily="18" charset="0"/>
                <a:cs typeface="Arial" panose="020B0604020202020204" pitchFamily="34" charset="0"/>
              </a:rPr>
              <a:t>+</a:t>
            </a:r>
            <a:r>
              <a:rPr lang="uk-UA" sz="2000" dirty="0">
                <a:solidFill>
                  <a:srgbClr val="020F5F"/>
                </a:solidFill>
                <a:effectLst/>
                <a:latin typeface="MathJax_Math-italic"/>
                <a:ea typeface="Times New Roman" panose="02020603050405020304" pitchFamily="18" charset="0"/>
                <a:cs typeface="Arial" panose="020B0604020202020204" pitchFamily="34" charset="0"/>
              </a:rPr>
              <a:t>π</a:t>
            </a:r>
            <a:r>
              <a:rPr lang="uk-UA" sz="2000" dirty="0">
                <a:solidFill>
                  <a:srgbClr val="020F5F"/>
                </a:solidFill>
                <a:effectLst/>
                <a:latin typeface="MathJax_Main"/>
                <a:ea typeface="Times New Roman" panose="02020603050405020304" pitchFamily="18" charset="0"/>
                <a:cs typeface="Arial" panose="020B0604020202020204" pitchFamily="34" charset="0"/>
              </a:rPr>
              <a:t>−</a:t>
            </a:r>
            <a:r>
              <a:rPr lang="uk-UA" sz="1800" b="1"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зв’язок в ацетилені </a:t>
            </a:r>
            <a:r>
              <a:rPr lang="uk-UA" sz="2000" dirty="0">
                <a:solidFill>
                  <a:srgbClr val="020F5F"/>
                </a:solidFill>
                <a:effectLst/>
                <a:latin typeface="MathJax_Math-italic"/>
                <a:ea typeface="Times New Roman" panose="02020603050405020304" pitchFamily="18" charset="0"/>
                <a:cs typeface="Arial" panose="020B0604020202020204" pitchFamily="34" charset="0"/>
              </a:rPr>
              <a:t>HC</a:t>
            </a:r>
            <a:r>
              <a:rPr lang="uk-UA" sz="2000" dirty="0">
                <a:solidFill>
                  <a:srgbClr val="020F5F"/>
                </a:solidFill>
                <a:effectLst/>
                <a:latin typeface="MathJax_Main"/>
                <a:ea typeface="Times New Roman" panose="02020603050405020304" pitchFamily="18" charset="0"/>
                <a:cs typeface="Arial" panose="020B0604020202020204" pitchFamily="34" charset="0"/>
              </a:rPr>
              <a:t>≡</a:t>
            </a:r>
            <a:r>
              <a:rPr lang="uk-UA" sz="2000" dirty="0">
                <a:solidFill>
                  <a:srgbClr val="020F5F"/>
                </a:solidFill>
                <a:effectLst/>
                <a:latin typeface="MathJax_Math-italic"/>
                <a:ea typeface="Times New Roman" panose="02020603050405020304" pitchFamily="18" charset="0"/>
                <a:cs typeface="Arial" panose="020B0604020202020204" pitchFamily="34" charset="0"/>
              </a:rPr>
              <a:t>CH</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4076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7C3D60-3444-5374-F575-F1148E2EF678}"/>
              </a:ext>
            </a:extLst>
          </p:cNvPr>
          <p:cNvSpPr txBox="1"/>
          <p:nvPr/>
        </p:nvSpPr>
        <p:spPr>
          <a:xfrm>
            <a:off x="342181" y="293431"/>
            <a:ext cx="11507637" cy="5882251"/>
          </a:xfrm>
          <a:prstGeom prst="rect">
            <a:avLst/>
          </a:prstGeom>
          <a:noFill/>
        </p:spPr>
        <p:txBody>
          <a:bodyPr wrap="square">
            <a:spAutoFit/>
          </a:bodyPr>
          <a:lstStyle/>
          <a:p>
            <a:pPr indent="190500" algn="just">
              <a:lnSpc>
                <a:spcPct val="107000"/>
              </a:lnSpc>
              <a:spcAft>
                <a:spcPts val="800"/>
              </a:spcAft>
            </a:pP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5. </a:t>
            </a:r>
            <a:r>
              <a:rPr lang="uk-UA" sz="15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Полярність і </a:t>
            </a:r>
            <a:r>
              <a:rPr lang="uk-UA" sz="1500" b="1"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поляризованість</a:t>
            </a: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Електронна густина ковалентного зв’язку може по-різному розміщуватися у між’ядерному просторі.</a:t>
            </a:r>
            <a:endParaRPr lang="uk-UA" sz="15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5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Полярність</a:t>
            </a:r>
            <a:r>
              <a:rPr lang="uk-UA" sz="15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 це властивість ковалентного зв’язку, що визначається областю розташування електронної густини у між’ядерному просторі відносно сполучених атомів.</a:t>
            </a:r>
            <a:endParaRPr lang="uk-UA" sz="15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Залежно від розміщення електронної густини у між’ядерному просторі розрізняють полярний і неполярний ковалентні зв’язки. </a:t>
            </a:r>
            <a:r>
              <a:rPr lang="uk-UA" sz="15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Неполярний</a:t>
            </a:r>
            <a:r>
              <a:rPr lang="uk-UA" sz="15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(або </a:t>
            </a:r>
            <a:r>
              <a:rPr lang="uk-UA" sz="15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гомеополярний</a:t>
            </a:r>
            <a:r>
              <a:rPr lang="uk-UA" sz="15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зв’язок називається такий зв’язок, при якому спільна електронна хмара розміщується симетрично відносно </a:t>
            </a:r>
            <a:r>
              <a:rPr lang="uk-UA" sz="1500"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ядер</a:t>
            </a:r>
            <a:r>
              <a:rPr lang="uk-UA" sz="15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сполучених атомів і однаковою мірою належить обом атомам.</a:t>
            </a:r>
            <a:endParaRPr lang="uk-UA" sz="15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Молекули з таким типом зв’язку називаються </a:t>
            </a:r>
            <a:r>
              <a:rPr lang="uk-UA" sz="15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неполярними, або </a:t>
            </a:r>
            <a:r>
              <a:rPr lang="uk-UA" sz="1500"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гомоядерними</a:t>
            </a: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(тобто такими, до складу яких входять атоми одного елемента). Неполярний зв’язок виявляється як правило в </a:t>
            </a:r>
            <a:r>
              <a:rPr lang="uk-UA" sz="15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гомоядерних</a:t>
            </a: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молекулах (Н</a:t>
            </a:r>
            <a:r>
              <a:rPr lang="uk-UA" sz="15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a:t>
            </a: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Cl</a:t>
            </a:r>
            <a:r>
              <a:rPr lang="uk-UA" sz="15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a:t>
            </a: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N</a:t>
            </a:r>
            <a:r>
              <a:rPr lang="uk-UA" sz="15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a:t>
            </a: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тощо) чи – значно рідше – у сполуках, утворених атомами елементів з близькими значеннями </a:t>
            </a:r>
            <a:r>
              <a:rPr lang="uk-UA" sz="15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електронегативності</a:t>
            </a: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наприклад, карборунд </a:t>
            </a:r>
            <a:r>
              <a:rPr lang="uk-UA" sz="15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SiC</a:t>
            </a: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5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Полярний</a:t>
            </a:r>
            <a:r>
              <a:rPr lang="uk-UA" sz="15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(або </a:t>
            </a:r>
            <a:r>
              <a:rPr lang="uk-UA" sz="15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гетерополярний</a:t>
            </a:r>
            <a:r>
              <a:rPr lang="uk-UA" sz="15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зв’язок називається зв’язок, при якому спільна електронна хмара несиметрична і зміщена до одного з атомів.</a:t>
            </a:r>
            <a:endParaRPr lang="uk-UA" sz="15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Молекули з полярним зв’язком називаються </a:t>
            </a:r>
            <a:r>
              <a:rPr lang="uk-UA" sz="15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полярними, або </a:t>
            </a:r>
            <a:r>
              <a:rPr lang="uk-UA" sz="1500"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гетероядерними</a:t>
            </a: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У молекулах з полярним зв’язком узагальнена електронна пара зміщується у бік атома з більшою </a:t>
            </a:r>
            <a:r>
              <a:rPr lang="uk-UA" sz="15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електронегативністю</a:t>
            </a: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У результаті на цьому атомі виникає деякий </a:t>
            </a:r>
            <a:r>
              <a:rPr lang="uk-UA" sz="15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частковий негативний заряд</a:t>
            </a: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500" dirty="0">
                <a:solidFill>
                  <a:srgbClr val="000000"/>
                </a:solidFill>
                <a:effectLst/>
                <a:latin typeface="MathJax_Main"/>
                <a:ea typeface="Times New Roman" panose="02020603050405020304" pitchFamily="18" charset="0"/>
                <a:cs typeface="Times New Roman" panose="02020603050405020304" pitchFamily="18" charset="0"/>
              </a:rPr>
              <a:t>(</a:t>
            </a:r>
            <a:r>
              <a:rPr lang="uk-UA" sz="1500" dirty="0">
                <a:solidFill>
                  <a:srgbClr val="000000"/>
                </a:solidFill>
                <a:effectLst/>
                <a:latin typeface="MathJax_Math-italic"/>
                <a:ea typeface="Times New Roman" panose="02020603050405020304" pitchFamily="18" charset="0"/>
                <a:cs typeface="Times New Roman" panose="02020603050405020304" pitchFamily="18" charset="0"/>
              </a:rPr>
              <a:t>δ</a:t>
            </a:r>
            <a:r>
              <a:rPr lang="uk-UA" sz="1500" dirty="0">
                <a:solidFill>
                  <a:srgbClr val="000000"/>
                </a:solidFill>
                <a:effectLst/>
                <a:latin typeface="MathJax_Main"/>
                <a:ea typeface="Times New Roman" panose="02020603050405020304" pitchFamily="18" charset="0"/>
                <a:cs typeface="Times New Roman" panose="02020603050405020304" pitchFamily="18" charset="0"/>
              </a:rPr>
              <a:t>−)</a:t>
            </a:r>
            <a:r>
              <a:rPr lang="uk-U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який називається </a:t>
            </a:r>
            <a:r>
              <a:rPr lang="uk-UA" sz="1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ефективним</a:t>
            </a:r>
            <a:r>
              <a:rPr lang="uk-U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у атома з меншою </a:t>
            </a:r>
            <a:r>
              <a:rPr lang="uk-UA" sz="1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електронегативністю</a:t>
            </a:r>
            <a:r>
              <a:rPr lang="uk-U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однаковий за величиною, але протилежний за знаком </a:t>
            </a:r>
            <a:r>
              <a:rPr lang="uk-UA" sz="15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частковий позитивний заряд</a:t>
            </a:r>
            <a:r>
              <a:rPr lang="uk-U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500" dirty="0">
                <a:solidFill>
                  <a:srgbClr val="000000"/>
                </a:solidFill>
                <a:effectLst/>
                <a:latin typeface="MathJax_Main"/>
                <a:ea typeface="Times New Roman" panose="02020603050405020304" pitchFamily="18" charset="0"/>
                <a:cs typeface="Times New Roman" panose="02020603050405020304" pitchFamily="18" charset="0"/>
              </a:rPr>
              <a:t>(</a:t>
            </a:r>
            <a:r>
              <a:rPr lang="uk-UA" sz="1500" dirty="0">
                <a:solidFill>
                  <a:srgbClr val="000000"/>
                </a:solidFill>
                <a:effectLst/>
                <a:latin typeface="MathJax_Math-italic"/>
                <a:ea typeface="Times New Roman" panose="02020603050405020304" pitchFamily="18" charset="0"/>
                <a:cs typeface="Times New Roman" panose="02020603050405020304" pitchFamily="18" charset="0"/>
              </a:rPr>
              <a:t>δ</a:t>
            </a:r>
            <a:r>
              <a:rPr lang="uk-UA" sz="1500" dirty="0">
                <a:solidFill>
                  <a:srgbClr val="000000"/>
                </a:solidFill>
                <a:effectLst/>
                <a:latin typeface="MathJax_Main"/>
                <a:ea typeface="Times New Roman" panose="02020603050405020304" pitchFamily="18" charset="0"/>
                <a:cs typeface="Times New Roman" panose="02020603050405020304" pitchFamily="18" charset="0"/>
              </a:rPr>
              <a:t>+)</a:t>
            </a:r>
            <a:r>
              <a:rPr lang="uk-U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Наприклад, експериментально встановлено, що ефективний заряд на атомі Гідрогену в молекулі </a:t>
            </a:r>
            <a:r>
              <a:rPr lang="uk-UA" sz="1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гідрогенхлориду</a:t>
            </a:r>
            <a:r>
              <a:rPr lang="uk-U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HCl</a:t>
            </a:r>
            <a:r>
              <a:rPr lang="uk-U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500" dirty="0" err="1">
                <a:solidFill>
                  <a:srgbClr val="000000"/>
                </a:solidFill>
                <a:effectLst/>
                <a:latin typeface="MathJax_Math-italic"/>
                <a:ea typeface="Times New Roman" panose="02020603050405020304" pitchFamily="18" charset="0"/>
                <a:cs typeface="Times New Roman" panose="02020603050405020304" pitchFamily="18" charset="0"/>
              </a:rPr>
              <a:t>δ</a:t>
            </a:r>
            <a:r>
              <a:rPr lang="uk-UA" sz="1500" dirty="0" err="1">
                <a:solidFill>
                  <a:srgbClr val="000000"/>
                </a:solidFill>
                <a:effectLst/>
                <a:latin typeface="MathJax_Main"/>
                <a:ea typeface="Times New Roman" panose="02020603050405020304" pitchFamily="18" charset="0"/>
                <a:cs typeface="Times New Roman" panose="02020603050405020304" pitchFamily="18" charset="0"/>
              </a:rPr>
              <a:t>H</a:t>
            </a:r>
            <a:r>
              <a:rPr lang="uk-UA" sz="1500" dirty="0">
                <a:solidFill>
                  <a:srgbClr val="000000"/>
                </a:solidFill>
                <a:effectLst/>
                <a:latin typeface="MathJax_Main"/>
                <a:ea typeface="Times New Roman" panose="02020603050405020304" pitchFamily="18" charset="0"/>
                <a:cs typeface="Times New Roman" panose="02020603050405020304" pitchFamily="18" charset="0"/>
              </a:rPr>
              <a:t>=+0,17</a:t>
            </a:r>
            <a:r>
              <a:rPr lang="uk-U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на атомі Хлору </a:t>
            </a:r>
            <a:r>
              <a:rPr lang="uk-UA" sz="1500" dirty="0" err="1">
                <a:solidFill>
                  <a:srgbClr val="000000"/>
                </a:solidFill>
                <a:effectLst/>
                <a:latin typeface="MathJax_Math-italic"/>
                <a:ea typeface="Times New Roman" panose="02020603050405020304" pitchFamily="18" charset="0"/>
                <a:cs typeface="Times New Roman" panose="02020603050405020304" pitchFamily="18" charset="0"/>
              </a:rPr>
              <a:t>δCl</a:t>
            </a:r>
            <a:r>
              <a:rPr lang="uk-UA" sz="1500" dirty="0">
                <a:solidFill>
                  <a:srgbClr val="000000"/>
                </a:solidFill>
                <a:effectLst/>
                <a:latin typeface="MathJax_Main"/>
                <a:ea typeface="Times New Roman" panose="02020603050405020304" pitchFamily="18" charset="0"/>
                <a:cs typeface="Times New Roman" panose="02020603050405020304" pitchFamily="18" charset="0"/>
              </a:rPr>
              <a:t>=−0,17</a:t>
            </a:r>
            <a:r>
              <a:rPr lang="uk-U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абсолютного заряду електрона.</a:t>
            </a:r>
            <a:endParaRPr lang="uk-UA" sz="15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Щоб визначити, у який бік буде зміщуватися електронна густина полярного ковалентного зв’язку, необхідно порівняти </a:t>
            </a:r>
            <a:r>
              <a:rPr lang="uk-UA" sz="15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електронегативність</a:t>
            </a: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обох атомів. За зростанням </a:t>
            </a:r>
            <a:r>
              <a:rPr lang="uk-UA" sz="15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електронегативності</a:t>
            </a:r>
            <a:r>
              <a:rPr lang="uk-UA" sz="15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найбільш поширені хімічні елементи розміщуються у такій послідовності:</a:t>
            </a:r>
            <a:endParaRPr lang="uk-UA" sz="15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Rb</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K,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Na</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Li</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Ca</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Mg</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Be</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In</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Al</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Sr</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Ga</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Sb</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Si</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B,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As</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H,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Te</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P,  C,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Se</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I, S,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Br</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5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Cl</a:t>
            </a:r>
            <a:r>
              <a:rPr lang="uk-UA" sz="15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N, O, F.</a:t>
            </a:r>
            <a:endParaRPr lang="uk-UA"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a:extLst>
              <a:ext uri="{FF2B5EF4-FFF2-40B4-BE49-F238E27FC236}">
                <a16:creationId xmlns:a16="http://schemas.microsoft.com/office/drawing/2014/main" id="{606FDB63-4CA5-5EF2-E598-473EE5851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408" y="6175682"/>
            <a:ext cx="2886075" cy="114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D48FAD-2506-40ED-2CF9-0B94850F6398}"/>
              </a:ext>
            </a:extLst>
          </p:cNvPr>
          <p:cNvSpPr txBox="1"/>
          <p:nvPr/>
        </p:nvSpPr>
        <p:spPr>
          <a:xfrm>
            <a:off x="2831621" y="6379903"/>
            <a:ext cx="6094562" cy="369332"/>
          </a:xfrm>
          <a:prstGeom prst="rect">
            <a:avLst/>
          </a:prstGeom>
          <a:noFill/>
        </p:spPr>
        <p:txBody>
          <a:bodyPr wrap="square">
            <a:spAutoFit/>
          </a:bodyPr>
          <a:lstStyle/>
          <a:p>
            <a:r>
              <a:rPr lang="uk-UA" b="1" i="1" dirty="0">
                <a:solidFill>
                  <a:srgbClr val="020F5F"/>
                </a:solidFill>
                <a:effectLst/>
                <a:latin typeface="arial" panose="020B0604020202020204" pitchFamily="34" charset="0"/>
              </a:rPr>
              <a:t>Підвищення </a:t>
            </a:r>
            <a:r>
              <a:rPr lang="uk-UA" b="1" i="1" dirty="0" err="1">
                <a:solidFill>
                  <a:srgbClr val="020F5F"/>
                </a:solidFill>
                <a:effectLst/>
                <a:latin typeface="arial" panose="020B0604020202020204" pitchFamily="34" charset="0"/>
              </a:rPr>
              <a:t>електронегативності</a:t>
            </a:r>
            <a:endParaRPr lang="uk-UA" dirty="0"/>
          </a:p>
        </p:txBody>
      </p:sp>
    </p:spTree>
    <p:extLst>
      <p:ext uri="{BB962C8B-B14F-4D97-AF65-F5344CB8AC3E}">
        <p14:creationId xmlns:p14="http://schemas.microsoft.com/office/powerpoint/2010/main" val="3807696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BEF6E-4748-5878-BE6A-643E1B11C71B}"/>
              </a:ext>
            </a:extLst>
          </p:cNvPr>
          <p:cNvSpPr txBox="1"/>
          <p:nvPr/>
        </p:nvSpPr>
        <p:spPr>
          <a:xfrm>
            <a:off x="638354" y="686354"/>
            <a:ext cx="10437963" cy="5998437"/>
          </a:xfrm>
          <a:prstGeom prst="rect">
            <a:avLst/>
          </a:prstGeom>
          <a:noFill/>
        </p:spPr>
        <p:txBody>
          <a:bodyPr wrap="square">
            <a:spAutoFit/>
          </a:bodyPr>
          <a:lstStyle/>
          <a:p>
            <a:pPr indent="190500" algn="just">
              <a:lnSpc>
                <a:spcPct val="107000"/>
              </a:lnSpc>
              <a:spcAft>
                <a:spcPts val="800"/>
              </a:spcAft>
            </a:pP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Полярні молекули називаються </a:t>
            </a:r>
            <a:r>
              <a:rPr lang="uk-UA" sz="18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диполями</a:t>
            </a:r>
            <a:r>
              <a:rPr lang="uk-UA"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системами, в яких центри тяжіння позитивних зарядів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ядер</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і негативних зарядів електронів не збігаються.</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8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Диполь</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 це система, що уявляє собою сукупність двох точкових електричних зарядів, однакових за величиною і протилежних за знаком, які знаходяться на деякій відстані один від одного.</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Відстань між центрами тяжіння називаються </a:t>
            </a:r>
            <a:r>
              <a:rPr lang="uk-UA" sz="18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довжина диполя</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і позначаються буквою </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l</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Полярність молекули (або зв’язку) кількісно характеризується </a:t>
            </a:r>
            <a:r>
              <a:rPr lang="uk-UA" sz="18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дипольний момент</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2400" dirty="0">
                <a:solidFill>
                  <a:srgbClr val="000000"/>
                </a:solidFill>
                <a:effectLst/>
                <a:latin typeface="MathJax_Math-italic"/>
                <a:ea typeface="Times New Roman" panose="02020603050405020304" pitchFamily="18" charset="0"/>
                <a:cs typeface="Times New Roman" panose="02020603050405020304" pitchFamily="18" charset="0"/>
              </a:rPr>
              <a:t>μ</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який у випадку двохатомної молекули дорівнює добутку довжини диполя на величину заряду електрона:</a:t>
            </a:r>
          </a:p>
          <a:p>
            <a:pPr indent="190500" algn="just">
              <a:lnSpc>
                <a:spcPct val="107000"/>
              </a:lnSpc>
              <a:spcAft>
                <a:spcPts val="800"/>
              </a:spcAft>
            </a:pP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k-UA" sz="2400" dirty="0">
                <a:effectLst/>
                <a:latin typeface="MathJax_Math-italic"/>
                <a:ea typeface="Times New Roman" panose="02020603050405020304" pitchFamily="18" charset="0"/>
                <a:cs typeface="Times New Roman" panose="02020603050405020304" pitchFamily="18" charset="0"/>
              </a:rPr>
              <a:t>μ</a:t>
            </a:r>
            <a:r>
              <a:rPr lang="uk-UA" sz="2400" dirty="0">
                <a:effectLst/>
                <a:latin typeface="MathJax_Main"/>
                <a:ea typeface="Times New Roman" panose="02020603050405020304" pitchFamily="18" charset="0"/>
                <a:cs typeface="Times New Roman" panose="02020603050405020304" pitchFamily="18" charset="0"/>
              </a:rPr>
              <a:t>=</a:t>
            </a:r>
            <a:r>
              <a:rPr lang="uk-UA" sz="2400" dirty="0" err="1">
                <a:effectLst/>
                <a:latin typeface="MathJax_Math-italic"/>
                <a:ea typeface="Times New Roman" panose="02020603050405020304" pitchFamily="18" charset="0"/>
                <a:cs typeface="Times New Roman" panose="02020603050405020304" pitchFamily="18" charset="0"/>
              </a:rPr>
              <a:t>el</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endPar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endParaRPr>
          </a:p>
          <a:p>
            <a:pPr indent="190500" algn="just">
              <a:lnSpc>
                <a:spcPct val="107000"/>
              </a:lnSpc>
              <a:spcAft>
                <a:spcPts val="800"/>
              </a:spcAft>
            </a:pP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У одиницях СІ дипольний момент вимірюється в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Кл×М</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(кулонметрах), але частіше користуються позасистемною одиницею [D]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дебай</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1D=3,33·10</a:t>
            </a:r>
            <a:r>
              <a:rPr lang="uk-UA" sz="1100" baseline="30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–30</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Кл×м. Значення дипольних моментів ковалентних молекул змінюється у межах 0-4 D, а іонних – 4-11D. Чим більша довжина диполя, тим більш полярною є молекула.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Спільна електронна хмара у молекулі може зміщуватися під дією зовнішнього електричного поля, в тому числі й поля іншої молекули або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йона</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927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52C91C-836F-EB52-C9F5-A44FD4B8D8C8}"/>
              </a:ext>
            </a:extLst>
          </p:cNvPr>
          <p:cNvSpPr txBox="1"/>
          <p:nvPr/>
        </p:nvSpPr>
        <p:spPr>
          <a:xfrm>
            <a:off x="752655" y="236143"/>
            <a:ext cx="4069511" cy="6463308"/>
          </a:xfrm>
          <a:prstGeom prst="rect">
            <a:avLst/>
          </a:prstGeom>
          <a:noFill/>
        </p:spPr>
        <p:txBody>
          <a:bodyPr wrap="square">
            <a:spAutoFit/>
          </a:bodyPr>
          <a:lstStyle/>
          <a:p>
            <a:pPr indent="190500" algn="just"/>
            <a:r>
              <a:rPr lang="uk-UA" sz="1800" b="1" i="1" dirty="0" err="1">
                <a:solidFill>
                  <a:srgbClr val="333333"/>
                </a:solidFill>
                <a:effectLst/>
                <a:latin typeface="Arial" panose="020B0604020202020204" pitchFamily="34" charset="0"/>
                <a:ea typeface="Times New Roman" panose="02020603050405020304" pitchFamily="18" charset="0"/>
              </a:rPr>
              <a:t>Поляризованість</a:t>
            </a:r>
            <a:r>
              <a:rPr lang="uk-UA" sz="1800" i="1" dirty="0">
                <a:solidFill>
                  <a:srgbClr val="333333"/>
                </a:solidFill>
                <a:effectLst/>
                <a:latin typeface="Arial" panose="020B0604020202020204" pitchFamily="34" charset="0"/>
                <a:ea typeface="Times New Roman" panose="02020603050405020304" pitchFamily="18" charset="0"/>
              </a:rPr>
              <a:t> – це змінення полярності зв'язку внаслідок зміщення електронів, що утворюють зв’язок, під дією зовнішнього електричного поля, у тому числі й силового поля іншої частинки.</a:t>
            </a:r>
            <a:endParaRPr lang="uk-UA" sz="1800" dirty="0">
              <a:effectLst/>
              <a:latin typeface="Times New Roman" panose="02020603050405020304" pitchFamily="18" charset="0"/>
              <a:ea typeface="Times New Roman" panose="02020603050405020304" pitchFamily="18" charset="0"/>
            </a:endParaRPr>
          </a:p>
          <a:p>
            <a:pPr indent="190500" algn="just"/>
            <a:r>
              <a:rPr lang="uk-UA" sz="1800" dirty="0" err="1">
                <a:solidFill>
                  <a:srgbClr val="333333"/>
                </a:solidFill>
                <a:effectLst/>
                <a:latin typeface="Arial" panose="020B0604020202020204" pitchFamily="34" charset="0"/>
                <a:ea typeface="Times New Roman" panose="02020603050405020304" pitchFamily="18" charset="0"/>
              </a:rPr>
              <a:t>Поляризованість</a:t>
            </a:r>
            <a:r>
              <a:rPr lang="uk-UA" sz="1800" dirty="0">
                <a:solidFill>
                  <a:srgbClr val="333333"/>
                </a:solidFill>
                <a:effectLst/>
                <a:latin typeface="Arial" panose="020B0604020202020204" pitchFamily="34" charset="0"/>
                <a:ea typeface="Times New Roman" panose="02020603050405020304" pitchFamily="18" charset="0"/>
              </a:rPr>
              <a:t> молекули залежить від рухливості електронів, яка є тим сильнішою, чим більша відстань від </a:t>
            </a:r>
            <a:r>
              <a:rPr lang="uk-UA" sz="1800" dirty="0" err="1">
                <a:solidFill>
                  <a:srgbClr val="333333"/>
                </a:solidFill>
                <a:effectLst/>
                <a:latin typeface="Arial" panose="020B0604020202020204" pitchFamily="34" charset="0"/>
                <a:ea typeface="Times New Roman" panose="02020603050405020304" pitchFamily="18" charset="0"/>
              </a:rPr>
              <a:t>ядер</a:t>
            </a:r>
            <a:r>
              <a:rPr lang="uk-UA" sz="1800" dirty="0">
                <a:solidFill>
                  <a:srgbClr val="333333"/>
                </a:solidFill>
                <a:effectLst/>
                <a:latin typeface="Arial" panose="020B0604020202020204" pitchFamily="34" charset="0"/>
                <a:ea typeface="Times New Roman" panose="02020603050405020304" pitchFamily="18" charset="0"/>
              </a:rPr>
              <a:t>. Крім того, </a:t>
            </a:r>
            <a:r>
              <a:rPr lang="uk-UA" sz="1800" dirty="0" err="1">
                <a:solidFill>
                  <a:srgbClr val="333333"/>
                </a:solidFill>
                <a:effectLst/>
                <a:latin typeface="Arial" panose="020B0604020202020204" pitchFamily="34" charset="0"/>
                <a:ea typeface="Times New Roman" panose="02020603050405020304" pitchFamily="18" charset="0"/>
              </a:rPr>
              <a:t>поляризованість</a:t>
            </a:r>
            <a:r>
              <a:rPr lang="uk-UA" sz="1800" dirty="0">
                <a:solidFill>
                  <a:srgbClr val="333333"/>
                </a:solidFill>
                <a:effectLst/>
                <a:latin typeface="Arial" panose="020B0604020202020204" pitchFamily="34" charset="0"/>
                <a:ea typeface="Times New Roman" panose="02020603050405020304" pitchFamily="18" charset="0"/>
              </a:rPr>
              <a:t> залежить від </a:t>
            </a:r>
            <a:r>
              <a:rPr lang="uk-UA" sz="1800" dirty="0" err="1">
                <a:solidFill>
                  <a:srgbClr val="333333"/>
                </a:solidFill>
                <a:effectLst/>
                <a:latin typeface="Arial" panose="020B0604020202020204" pitchFamily="34" charset="0"/>
                <a:ea typeface="Times New Roman" panose="02020603050405020304" pitchFamily="18" charset="0"/>
              </a:rPr>
              <a:t>напрямленості</a:t>
            </a:r>
            <a:r>
              <a:rPr lang="uk-UA" sz="1800" dirty="0">
                <a:solidFill>
                  <a:srgbClr val="333333"/>
                </a:solidFill>
                <a:effectLst/>
                <a:latin typeface="Arial" panose="020B0604020202020204" pitchFamily="34" charset="0"/>
                <a:ea typeface="Times New Roman" panose="02020603050405020304" pitchFamily="18" charset="0"/>
              </a:rPr>
              <a:t> електричного поля і від здатності електронних хмар деформуватися. Під дією зовнішнього поля неполярні молекули стають полярними, а полярні – ще більш полярними, тобто в молекулах </a:t>
            </a:r>
            <a:r>
              <a:rPr lang="uk-UA" sz="1800" dirty="0" err="1">
                <a:solidFill>
                  <a:srgbClr val="333333"/>
                </a:solidFill>
                <a:effectLst/>
                <a:latin typeface="Arial" panose="020B0604020202020204" pitchFamily="34" charset="0"/>
                <a:ea typeface="Times New Roman" panose="02020603050405020304" pitchFamily="18" charset="0"/>
              </a:rPr>
              <a:t>індукується</a:t>
            </a:r>
            <a:r>
              <a:rPr lang="uk-UA" sz="1800" dirty="0">
                <a:solidFill>
                  <a:srgbClr val="333333"/>
                </a:solidFill>
                <a:effectLst/>
                <a:latin typeface="Arial" panose="020B0604020202020204" pitchFamily="34" charset="0"/>
                <a:ea typeface="Times New Roman" panose="02020603050405020304" pitchFamily="18" charset="0"/>
              </a:rPr>
              <a:t> диполь, який називається </a:t>
            </a:r>
            <a:r>
              <a:rPr lang="uk-UA" sz="1800" i="1" dirty="0">
                <a:solidFill>
                  <a:srgbClr val="333333"/>
                </a:solidFill>
                <a:effectLst/>
                <a:latin typeface="Arial" panose="020B0604020202020204" pitchFamily="34" charset="0"/>
                <a:ea typeface="Times New Roman" panose="02020603050405020304" pitchFamily="18" charset="0"/>
              </a:rPr>
              <a:t>наведеним</a:t>
            </a:r>
            <a:r>
              <a:rPr lang="uk-UA" sz="1800" dirty="0">
                <a:solidFill>
                  <a:srgbClr val="333333"/>
                </a:solidFill>
                <a:effectLst/>
                <a:latin typeface="Arial" panose="020B0604020202020204" pitchFamily="34" charset="0"/>
                <a:ea typeface="Times New Roman" panose="02020603050405020304" pitchFamily="18" charset="0"/>
              </a:rPr>
              <a:t>, або </a:t>
            </a:r>
            <a:r>
              <a:rPr lang="uk-UA" sz="1800" b="1" i="1" dirty="0">
                <a:solidFill>
                  <a:srgbClr val="333333"/>
                </a:solidFill>
                <a:effectLst/>
                <a:latin typeface="Arial" panose="020B0604020202020204" pitchFamily="34" charset="0"/>
                <a:ea typeface="Times New Roman" panose="02020603050405020304" pitchFamily="18" charset="0"/>
              </a:rPr>
              <a:t>індукований диполь</a:t>
            </a:r>
            <a:r>
              <a:rPr lang="uk-UA" sz="1800" dirty="0">
                <a:solidFill>
                  <a:srgbClr val="333333"/>
                </a:solidFill>
                <a:effectLst/>
                <a:latin typeface="Arial" panose="020B0604020202020204" pitchFamily="34" charset="0"/>
                <a:ea typeface="Times New Roman" panose="02020603050405020304" pitchFamily="18" charset="0"/>
              </a:rPr>
              <a:t> (рис.5.19).</a:t>
            </a:r>
            <a:endParaRPr lang="uk-UA" sz="1800" dirty="0">
              <a:effectLst/>
              <a:latin typeface="Times New Roman" panose="02020603050405020304" pitchFamily="18" charset="0"/>
              <a:ea typeface="Times New Roman" panose="02020603050405020304" pitchFamily="18" charset="0"/>
            </a:endParaRPr>
          </a:p>
        </p:txBody>
      </p:sp>
      <p:pic>
        <p:nvPicPr>
          <p:cNvPr id="4098" name="Picture 2">
            <a:extLst>
              <a:ext uri="{FF2B5EF4-FFF2-40B4-BE49-F238E27FC236}">
                <a16:creationId xmlns:a16="http://schemas.microsoft.com/office/drawing/2014/main" id="{5E53A4F2-74E7-657F-D37E-7D9926164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147" y="419909"/>
            <a:ext cx="6498824" cy="13485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2077EC-9AD9-FA1E-8C3D-26629811C367}"/>
              </a:ext>
            </a:extLst>
          </p:cNvPr>
          <p:cNvSpPr txBox="1"/>
          <p:nvPr/>
        </p:nvSpPr>
        <p:spPr>
          <a:xfrm>
            <a:off x="5088146" y="2288418"/>
            <a:ext cx="6498823" cy="3885679"/>
          </a:xfrm>
          <a:prstGeom prst="rect">
            <a:avLst/>
          </a:prstGeom>
          <a:noFill/>
        </p:spPr>
        <p:txBody>
          <a:bodyPr wrap="square">
            <a:spAutoFit/>
          </a:bodyPr>
          <a:lstStyle/>
          <a:p>
            <a:pPr indent="190500" algn="just">
              <a:spcBef>
                <a:spcPts val="1500"/>
              </a:spcBef>
              <a:spcAft>
                <a:spcPts val="1500"/>
              </a:spcAft>
            </a:pPr>
            <a:r>
              <a:rPr lang="uk-UA" sz="1800" b="1" dirty="0">
                <a:solidFill>
                  <a:srgbClr val="020F5F"/>
                </a:solidFill>
                <a:effectLst/>
                <a:latin typeface="Arial" panose="020B0604020202020204" pitchFamily="34" charset="0"/>
                <a:ea typeface="Times New Roman" panose="02020603050405020304" pitchFamily="18" charset="0"/>
              </a:rPr>
              <a:t>Рисунок </a:t>
            </a:r>
            <a:r>
              <a:rPr lang="ru-RU" sz="1800" b="1" dirty="0">
                <a:solidFill>
                  <a:srgbClr val="020F5F"/>
                </a:solidFill>
                <a:effectLst/>
                <a:latin typeface="Arial" panose="020B0604020202020204" pitchFamily="34" charset="0"/>
                <a:ea typeface="Times New Roman" panose="02020603050405020304" pitchFamily="18" charset="0"/>
              </a:rPr>
              <a:t>5</a:t>
            </a:r>
            <a:r>
              <a:rPr lang="uk-UA" sz="1800" b="1" dirty="0">
                <a:solidFill>
                  <a:srgbClr val="020F5F"/>
                </a:solidFill>
                <a:effectLst/>
                <a:latin typeface="Arial" panose="020B0604020202020204" pitchFamily="34" charset="0"/>
                <a:ea typeface="Times New Roman" panose="02020603050405020304" pitchFamily="18" charset="0"/>
              </a:rPr>
              <a:t>.19 – Схема утворення індукованого (наведеного) диполя з неполярної молекули під дією силового поля полярної частинки – диполя</a:t>
            </a:r>
            <a:endParaRPr lang="uk-UA" sz="1800" dirty="0">
              <a:effectLst/>
              <a:latin typeface="Times New Roman" panose="02020603050405020304" pitchFamily="18" charset="0"/>
              <a:ea typeface="Times New Roman" panose="02020603050405020304" pitchFamily="18"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rPr>
              <a:t>На відміну від постійних індуковані диполі виникають лише при дії зовнішнього електричного поля. Поляризація може спричиняти не тільки </a:t>
            </a:r>
            <a:r>
              <a:rPr lang="uk-UA" sz="1800" dirty="0" err="1">
                <a:solidFill>
                  <a:srgbClr val="333333"/>
                </a:solidFill>
                <a:effectLst/>
                <a:latin typeface="Arial" panose="020B0604020202020204" pitchFamily="34" charset="0"/>
                <a:ea typeface="Times New Roman" panose="02020603050405020304" pitchFamily="18" charset="0"/>
              </a:rPr>
              <a:t>поляризованість</a:t>
            </a:r>
            <a:r>
              <a:rPr lang="uk-UA" sz="1800" dirty="0">
                <a:solidFill>
                  <a:srgbClr val="333333"/>
                </a:solidFill>
                <a:effectLst/>
                <a:latin typeface="Arial" panose="020B0604020202020204" pitchFamily="34" charset="0"/>
                <a:ea typeface="Times New Roman" panose="02020603050405020304" pitchFamily="18" charset="0"/>
              </a:rPr>
              <a:t> зв’язку, але й його розрив, при якому відбувається перехід зв’язувальної електронної пари до одного з атомів і утворюються негативно і позитивно заряджені </a:t>
            </a:r>
            <a:r>
              <a:rPr lang="uk-UA" sz="1800" dirty="0" err="1">
                <a:solidFill>
                  <a:srgbClr val="333333"/>
                </a:solidFill>
                <a:effectLst/>
                <a:latin typeface="Arial" panose="020B0604020202020204" pitchFamily="34" charset="0"/>
                <a:ea typeface="Times New Roman" panose="02020603050405020304" pitchFamily="18" charset="0"/>
              </a:rPr>
              <a:t>йони</a:t>
            </a:r>
            <a:r>
              <a:rPr lang="uk-UA" sz="1800" dirty="0">
                <a:solidFill>
                  <a:srgbClr val="333333"/>
                </a:solidFill>
                <a:effectLst/>
                <a:latin typeface="Arial" panose="020B0604020202020204" pitchFamily="34" charset="0"/>
                <a:ea typeface="Times New Roman" panose="02020603050405020304" pitchFamily="18" charset="0"/>
              </a:rPr>
              <a:t>.</a:t>
            </a:r>
          </a:p>
          <a:p>
            <a:pPr indent="190500" algn="just"/>
            <a:endParaRPr lang="uk-UA" sz="1800" dirty="0">
              <a:effectLst/>
              <a:latin typeface="Times New Roman" panose="02020603050405020304" pitchFamily="18" charset="0"/>
              <a:ea typeface="Times New Roman" panose="02020603050405020304" pitchFamily="18"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rPr>
              <a:t>Полярність і </a:t>
            </a:r>
            <a:r>
              <a:rPr lang="uk-UA" sz="1800" dirty="0" err="1">
                <a:solidFill>
                  <a:srgbClr val="333333"/>
                </a:solidFill>
                <a:effectLst/>
                <a:latin typeface="Arial" panose="020B0604020202020204" pitchFamily="34" charset="0"/>
                <a:ea typeface="Times New Roman" panose="02020603050405020304" pitchFamily="18" charset="0"/>
              </a:rPr>
              <a:t>поляризованість</a:t>
            </a:r>
            <a:r>
              <a:rPr lang="uk-UA" sz="1800" dirty="0">
                <a:solidFill>
                  <a:srgbClr val="333333"/>
                </a:solidFill>
                <a:effectLst/>
                <a:latin typeface="Arial" panose="020B0604020202020204" pitchFamily="34" charset="0"/>
                <a:ea typeface="Times New Roman" panose="02020603050405020304" pitchFamily="18" charset="0"/>
              </a:rPr>
              <a:t> ковалентних </a:t>
            </a:r>
            <a:r>
              <a:rPr lang="uk-UA" sz="1800" dirty="0" err="1">
                <a:solidFill>
                  <a:srgbClr val="333333"/>
                </a:solidFill>
                <a:effectLst/>
                <a:latin typeface="Arial" panose="020B0604020202020204" pitchFamily="34" charset="0"/>
                <a:ea typeface="Times New Roman" panose="02020603050405020304" pitchFamily="18" charset="0"/>
              </a:rPr>
              <a:t>зв’язків</a:t>
            </a:r>
            <a:r>
              <a:rPr lang="uk-UA" sz="1800" dirty="0">
                <a:solidFill>
                  <a:srgbClr val="333333"/>
                </a:solidFill>
                <a:effectLst/>
                <a:latin typeface="Arial" panose="020B0604020202020204" pitchFamily="34" charset="0"/>
                <a:ea typeface="Times New Roman" panose="02020603050405020304" pitchFamily="18" charset="0"/>
              </a:rPr>
              <a:t> визначає реакційну здатність молекул по відношенню до полярних реагентів.</a:t>
            </a:r>
            <a:endParaRPr lang="uk-U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9402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660B34-81E2-7E64-4D55-F69F8DC68311}"/>
              </a:ext>
            </a:extLst>
          </p:cNvPr>
          <p:cNvSpPr txBox="1"/>
          <p:nvPr/>
        </p:nvSpPr>
        <p:spPr>
          <a:xfrm>
            <a:off x="416584" y="296992"/>
            <a:ext cx="11358832" cy="6554230"/>
          </a:xfrm>
          <a:prstGeom prst="rect">
            <a:avLst/>
          </a:prstGeom>
          <a:noFill/>
        </p:spPr>
        <p:txBody>
          <a:bodyPr wrap="square">
            <a:spAutoFit/>
          </a:bodyPr>
          <a:lstStyle/>
          <a:p>
            <a:pPr algn="just">
              <a:lnSpc>
                <a:spcPct val="107000"/>
              </a:lnSpc>
              <a:spcBef>
                <a:spcPts val="200"/>
              </a:spcBef>
            </a:pPr>
            <a:r>
              <a:rPr lang="uk-UA" sz="1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5.3.5. Властивості </a:t>
            </a:r>
            <a:r>
              <a:rPr lang="uk-UA" sz="1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сполук</a:t>
            </a:r>
            <a:r>
              <a:rPr lang="uk-UA" sz="1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з ковалентним зв’язком</a:t>
            </a:r>
          </a:p>
          <a:p>
            <a:pPr algn="just">
              <a:lnSpc>
                <a:spcPct val="107000"/>
              </a:lnSpc>
              <a:spcBef>
                <a:spcPts val="200"/>
              </a:spcBef>
            </a:pPr>
            <a:endParaRPr lang="uk-UA" sz="16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indent="190500" algn="just"/>
            <a:r>
              <a:rPr lang="uk-UA" sz="1600" dirty="0">
                <a:solidFill>
                  <a:srgbClr val="333333"/>
                </a:solidFill>
                <a:effectLst/>
                <a:latin typeface="Arial" panose="020B0604020202020204" pitchFamily="34" charset="0"/>
                <a:ea typeface="Times New Roman" panose="02020603050405020304" pitchFamily="18" charset="0"/>
              </a:rPr>
              <a:t>Речовини з ковалентними зв’язками поділяються на дві нерівні групи: молекулярні та атомні (або немолекулярні), яких значно менше, ніж молекулярних.</a:t>
            </a:r>
            <a:endParaRPr lang="uk-UA" sz="1600" dirty="0">
              <a:effectLst/>
              <a:latin typeface="Times New Roman" panose="02020603050405020304" pitchFamily="18" charset="0"/>
              <a:ea typeface="Times New Roman" panose="02020603050405020304" pitchFamily="18" charset="0"/>
            </a:endParaRPr>
          </a:p>
          <a:p>
            <a:pPr indent="190500" algn="just"/>
            <a:r>
              <a:rPr lang="uk-UA" sz="1600" i="1" dirty="0">
                <a:solidFill>
                  <a:srgbClr val="333333"/>
                </a:solidFill>
                <a:effectLst/>
                <a:latin typeface="Arial" panose="020B0604020202020204" pitchFamily="34" charset="0"/>
                <a:ea typeface="Times New Roman" panose="02020603050405020304" pitchFamily="18" charset="0"/>
              </a:rPr>
              <a:t>Молекулярні сполуки </a:t>
            </a:r>
            <a:r>
              <a:rPr lang="uk-UA" sz="1600" dirty="0">
                <a:solidFill>
                  <a:srgbClr val="333333"/>
                </a:solidFill>
                <a:effectLst/>
                <a:latin typeface="Arial" panose="020B0604020202020204" pitchFamily="34" charset="0"/>
                <a:ea typeface="Times New Roman" panose="02020603050405020304" pitchFamily="18" charset="0"/>
              </a:rPr>
              <a:t>за звичайних умов можуть перебувати у різних агрегатних станах: у вигляді газів (CO</a:t>
            </a:r>
            <a:r>
              <a:rPr lang="uk-UA" sz="1600" baseline="-25000" dirty="0">
                <a:solidFill>
                  <a:srgbClr val="333333"/>
                </a:solidFill>
                <a:effectLst/>
                <a:latin typeface="Arial" panose="020B0604020202020204" pitchFamily="34" charset="0"/>
                <a:ea typeface="Times New Roman" panose="02020603050405020304" pitchFamily="18" charset="0"/>
              </a:rPr>
              <a:t>2</a:t>
            </a:r>
            <a:r>
              <a:rPr lang="uk-UA" sz="1600" dirty="0">
                <a:solidFill>
                  <a:srgbClr val="333333"/>
                </a:solidFill>
                <a:effectLst/>
                <a:latin typeface="Arial" panose="020B0604020202020204" pitchFamily="34" charset="0"/>
                <a:ea typeface="Times New Roman" panose="02020603050405020304" pitchFamily="18" charset="0"/>
              </a:rPr>
              <a:t>, NH</a:t>
            </a:r>
            <a:r>
              <a:rPr lang="uk-UA" sz="1600" baseline="-25000" dirty="0">
                <a:solidFill>
                  <a:srgbClr val="333333"/>
                </a:solidFill>
                <a:effectLst/>
                <a:latin typeface="Arial" panose="020B0604020202020204" pitchFamily="34" charset="0"/>
                <a:ea typeface="Times New Roman" panose="02020603050405020304" pitchFamily="18" charset="0"/>
              </a:rPr>
              <a:t>3</a:t>
            </a:r>
            <a:r>
              <a:rPr lang="uk-UA" sz="1600" dirty="0">
                <a:solidFill>
                  <a:srgbClr val="333333"/>
                </a:solidFill>
                <a:effectLst/>
                <a:latin typeface="Arial" panose="020B0604020202020204" pitchFamily="34" charset="0"/>
                <a:ea typeface="Times New Roman" panose="02020603050405020304" pitchFamily="18" charset="0"/>
              </a:rPr>
              <a:t>, CH</a:t>
            </a:r>
            <a:r>
              <a:rPr lang="uk-UA" sz="1600" baseline="-25000" dirty="0">
                <a:solidFill>
                  <a:srgbClr val="333333"/>
                </a:solidFill>
                <a:effectLst/>
                <a:latin typeface="Arial" panose="020B0604020202020204" pitchFamily="34" charset="0"/>
                <a:ea typeface="Times New Roman" panose="02020603050405020304" pitchFamily="18" charset="0"/>
              </a:rPr>
              <a:t>4</a:t>
            </a:r>
            <a:r>
              <a:rPr lang="uk-UA" sz="1600" dirty="0">
                <a:solidFill>
                  <a:srgbClr val="333333"/>
                </a:solidFill>
                <a:effectLst/>
                <a:latin typeface="Arial" panose="020B0604020202020204" pitchFamily="34" charset="0"/>
                <a:ea typeface="Times New Roman" panose="02020603050405020304" pitchFamily="18" charset="0"/>
              </a:rPr>
              <a:t>, Cl</a:t>
            </a:r>
            <a:r>
              <a:rPr lang="uk-UA" sz="1600" baseline="-25000" dirty="0">
                <a:solidFill>
                  <a:srgbClr val="333333"/>
                </a:solidFill>
                <a:effectLst/>
                <a:latin typeface="Arial" panose="020B0604020202020204" pitchFamily="34" charset="0"/>
                <a:ea typeface="Times New Roman" panose="02020603050405020304" pitchFamily="18" charset="0"/>
              </a:rPr>
              <a:t>2</a:t>
            </a:r>
            <a:r>
              <a:rPr lang="uk-UA" sz="1600" dirty="0">
                <a:solidFill>
                  <a:srgbClr val="333333"/>
                </a:solidFill>
                <a:effectLst/>
                <a:latin typeface="Arial" panose="020B0604020202020204" pitchFamily="34" charset="0"/>
                <a:ea typeface="Times New Roman" panose="02020603050405020304" pitchFamily="18" charset="0"/>
              </a:rPr>
              <a:t>, O</a:t>
            </a:r>
            <a:r>
              <a:rPr lang="uk-UA" sz="1600" baseline="-25000" dirty="0">
                <a:solidFill>
                  <a:srgbClr val="333333"/>
                </a:solidFill>
                <a:effectLst/>
                <a:latin typeface="Arial" panose="020B0604020202020204" pitchFamily="34" charset="0"/>
                <a:ea typeface="Times New Roman" panose="02020603050405020304" pitchFamily="18" charset="0"/>
              </a:rPr>
              <a:t>2</a:t>
            </a:r>
            <a:r>
              <a:rPr lang="uk-UA" sz="1600" dirty="0">
                <a:solidFill>
                  <a:srgbClr val="333333"/>
                </a:solidFill>
                <a:effectLst/>
                <a:latin typeface="Arial" panose="020B0604020202020204" pitchFamily="34" charset="0"/>
                <a:ea typeface="Times New Roman" panose="02020603050405020304" pitchFamily="18" charset="0"/>
              </a:rPr>
              <a:t>, NH</a:t>
            </a:r>
            <a:r>
              <a:rPr lang="uk-UA" sz="1600" baseline="-25000" dirty="0">
                <a:solidFill>
                  <a:srgbClr val="333333"/>
                </a:solidFill>
                <a:effectLst/>
                <a:latin typeface="Arial" panose="020B0604020202020204" pitchFamily="34" charset="0"/>
                <a:ea typeface="Times New Roman" panose="02020603050405020304" pitchFamily="18" charset="0"/>
              </a:rPr>
              <a:t>3</a:t>
            </a:r>
            <a:r>
              <a:rPr lang="uk-UA" sz="1600" dirty="0">
                <a:solidFill>
                  <a:srgbClr val="333333"/>
                </a:solidFill>
                <a:effectLst/>
                <a:latin typeface="Arial" panose="020B0604020202020204" pitchFamily="34" charset="0"/>
                <a:ea typeface="Times New Roman" panose="02020603050405020304" pitchFamily="18" charset="0"/>
              </a:rPr>
              <a:t>), легколетких рідин (Br</a:t>
            </a:r>
            <a:r>
              <a:rPr lang="uk-UA" sz="1600" baseline="-25000" dirty="0">
                <a:solidFill>
                  <a:srgbClr val="333333"/>
                </a:solidFill>
                <a:effectLst/>
                <a:latin typeface="Arial" panose="020B0604020202020204" pitchFamily="34" charset="0"/>
                <a:ea typeface="Times New Roman" panose="02020603050405020304" pitchFamily="18" charset="0"/>
              </a:rPr>
              <a:t>2</a:t>
            </a:r>
            <a:r>
              <a:rPr lang="uk-UA" sz="1600" dirty="0">
                <a:solidFill>
                  <a:srgbClr val="333333"/>
                </a:solidFill>
                <a:effectLst/>
                <a:latin typeface="Arial" panose="020B0604020202020204" pitchFamily="34" charset="0"/>
                <a:ea typeface="Times New Roman" panose="02020603050405020304" pitchFamily="18" charset="0"/>
              </a:rPr>
              <a:t>, H</a:t>
            </a:r>
            <a:r>
              <a:rPr lang="uk-UA" sz="1600" baseline="-25000" dirty="0">
                <a:solidFill>
                  <a:srgbClr val="333333"/>
                </a:solidFill>
                <a:effectLst/>
                <a:latin typeface="Arial" panose="020B0604020202020204" pitchFamily="34" charset="0"/>
                <a:ea typeface="Times New Roman" panose="02020603050405020304" pitchFamily="18" charset="0"/>
              </a:rPr>
              <a:t>2</a:t>
            </a:r>
            <a:r>
              <a:rPr lang="uk-UA" sz="1600" dirty="0">
                <a:solidFill>
                  <a:srgbClr val="333333"/>
                </a:solidFill>
                <a:effectLst/>
                <a:latin typeface="Arial" panose="020B0604020202020204" pitchFamily="34" charset="0"/>
                <a:ea typeface="Times New Roman" panose="02020603050405020304" pitchFamily="18" charset="0"/>
              </a:rPr>
              <a:t>O, C</a:t>
            </a:r>
            <a:r>
              <a:rPr lang="uk-UA" sz="1600" baseline="-25000" dirty="0">
                <a:solidFill>
                  <a:srgbClr val="333333"/>
                </a:solidFill>
                <a:effectLst/>
                <a:latin typeface="Arial" panose="020B0604020202020204" pitchFamily="34" charset="0"/>
                <a:ea typeface="Times New Roman" panose="02020603050405020304" pitchFamily="18" charset="0"/>
              </a:rPr>
              <a:t>2</a:t>
            </a:r>
            <a:r>
              <a:rPr lang="uk-UA" sz="1600" dirty="0">
                <a:solidFill>
                  <a:srgbClr val="333333"/>
                </a:solidFill>
                <a:effectLst/>
                <a:latin typeface="Arial" panose="020B0604020202020204" pitchFamily="34" charset="0"/>
                <a:ea typeface="Times New Roman" panose="02020603050405020304" pitchFamily="18" charset="0"/>
              </a:rPr>
              <a:t>H</a:t>
            </a:r>
            <a:r>
              <a:rPr lang="uk-UA" sz="1600" baseline="-25000" dirty="0">
                <a:solidFill>
                  <a:srgbClr val="333333"/>
                </a:solidFill>
                <a:effectLst/>
                <a:latin typeface="Arial" panose="020B0604020202020204" pitchFamily="34" charset="0"/>
                <a:ea typeface="Times New Roman" panose="02020603050405020304" pitchFamily="18" charset="0"/>
              </a:rPr>
              <a:t>5</a:t>
            </a:r>
            <a:r>
              <a:rPr lang="uk-UA" sz="1600" dirty="0">
                <a:solidFill>
                  <a:srgbClr val="333333"/>
                </a:solidFill>
                <a:effectLst/>
                <a:latin typeface="Arial" panose="020B0604020202020204" pitchFamily="34" charset="0"/>
                <a:ea typeface="Times New Roman" panose="02020603050405020304" pitchFamily="18" charset="0"/>
              </a:rPr>
              <a:t>OH) чи твердих кристалічних речовин, більшість з яких навіть при дуже незначному нагріванні здатні швидко плавитися чи легко сублімуватися (S</a:t>
            </a:r>
            <a:r>
              <a:rPr lang="uk-UA" sz="1600" baseline="-25000" dirty="0">
                <a:solidFill>
                  <a:srgbClr val="333333"/>
                </a:solidFill>
                <a:effectLst/>
                <a:latin typeface="Arial" panose="020B0604020202020204" pitchFamily="34" charset="0"/>
                <a:ea typeface="Times New Roman" panose="02020603050405020304" pitchFamily="18" charset="0"/>
              </a:rPr>
              <a:t>8</a:t>
            </a:r>
            <a:r>
              <a:rPr lang="uk-UA" sz="1600" dirty="0">
                <a:solidFill>
                  <a:srgbClr val="333333"/>
                </a:solidFill>
                <a:effectLst/>
                <a:latin typeface="Arial" panose="020B0604020202020204" pitchFamily="34" charset="0"/>
                <a:ea typeface="Times New Roman" panose="02020603050405020304" pitchFamily="18" charset="0"/>
              </a:rPr>
              <a:t>, P</a:t>
            </a:r>
            <a:r>
              <a:rPr lang="uk-UA" sz="1600" baseline="-25000" dirty="0">
                <a:solidFill>
                  <a:srgbClr val="333333"/>
                </a:solidFill>
                <a:effectLst/>
                <a:latin typeface="Arial" panose="020B0604020202020204" pitchFamily="34" charset="0"/>
                <a:ea typeface="Times New Roman" panose="02020603050405020304" pitchFamily="18" charset="0"/>
              </a:rPr>
              <a:t>4</a:t>
            </a:r>
            <a:r>
              <a:rPr lang="uk-UA" sz="1600" dirty="0">
                <a:solidFill>
                  <a:srgbClr val="333333"/>
                </a:solidFill>
                <a:effectLst/>
                <a:latin typeface="Arial" panose="020B0604020202020204" pitchFamily="34" charset="0"/>
                <a:ea typeface="Times New Roman" panose="02020603050405020304" pitchFamily="18" charset="0"/>
              </a:rPr>
              <a:t>, І</a:t>
            </a:r>
            <a:r>
              <a:rPr lang="uk-UA" sz="1600" baseline="-25000" dirty="0">
                <a:solidFill>
                  <a:srgbClr val="333333"/>
                </a:solidFill>
                <a:effectLst/>
                <a:latin typeface="Arial" panose="020B0604020202020204" pitchFamily="34" charset="0"/>
                <a:ea typeface="Times New Roman" panose="02020603050405020304" pitchFamily="18" charset="0"/>
              </a:rPr>
              <a:t>2</a:t>
            </a:r>
            <a:r>
              <a:rPr lang="uk-UA" sz="1600" dirty="0">
                <a:solidFill>
                  <a:srgbClr val="333333"/>
                </a:solidFill>
                <a:effectLst/>
                <a:latin typeface="Arial" panose="020B0604020202020204" pitchFamily="34" charset="0"/>
                <a:ea typeface="Times New Roman" panose="02020603050405020304" pitchFamily="18" charset="0"/>
              </a:rPr>
              <a:t>, цукор С</a:t>
            </a:r>
            <a:r>
              <a:rPr lang="uk-UA" sz="1600" baseline="-25000" dirty="0">
                <a:solidFill>
                  <a:srgbClr val="333333"/>
                </a:solidFill>
                <a:effectLst/>
                <a:latin typeface="Arial" panose="020B0604020202020204" pitchFamily="34" charset="0"/>
                <a:ea typeface="Times New Roman" panose="02020603050405020304" pitchFamily="18" charset="0"/>
              </a:rPr>
              <a:t>12</a:t>
            </a:r>
            <a:r>
              <a:rPr lang="uk-UA" sz="1600" dirty="0">
                <a:solidFill>
                  <a:srgbClr val="333333"/>
                </a:solidFill>
                <a:effectLst/>
                <a:latin typeface="Arial" panose="020B0604020202020204" pitchFamily="34" charset="0"/>
                <a:ea typeface="Times New Roman" panose="02020603050405020304" pitchFamily="18" charset="0"/>
              </a:rPr>
              <a:t>Н</a:t>
            </a:r>
            <a:r>
              <a:rPr lang="uk-UA" sz="1600" baseline="-25000" dirty="0">
                <a:solidFill>
                  <a:srgbClr val="333333"/>
                </a:solidFill>
                <a:effectLst/>
                <a:latin typeface="Arial" panose="020B0604020202020204" pitchFamily="34" charset="0"/>
                <a:ea typeface="Times New Roman" panose="02020603050405020304" pitchFamily="18" charset="0"/>
              </a:rPr>
              <a:t>22</a:t>
            </a:r>
            <a:r>
              <a:rPr lang="uk-UA" sz="1600" dirty="0">
                <a:solidFill>
                  <a:srgbClr val="333333"/>
                </a:solidFill>
                <a:effectLst/>
                <a:latin typeface="Arial" panose="020B0604020202020204" pitchFamily="34" charset="0"/>
                <a:ea typeface="Times New Roman" panose="02020603050405020304" pitchFamily="18" charset="0"/>
              </a:rPr>
              <a:t>О</a:t>
            </a:r>
            <a:r>
              <a:rPr lang="uk-UA" sz="1600" baseline="-25000" dirty="0">
                <a:solidFill>
                  <a:srgbClr val="333333"/>
                </a:solidFill>
                <a:effectLst/>
                <a:latin typeface="Arial" panose="020B0604020202020204" pitchFamily="34" charset="0"/>
                <a:ea typeface="Times New Roman" panose="02020603050405020304" pitchFamily="18" charset="0"/>
              </a:rPr>
              <a:t>11</a:t>
            </a:r>
            <a:r>
              <a:rPr lang="uk-UA" sz="1600" dirty="0">
                <a:solidFill>
                  <a:srgbClr val="333333"/>
                </a:solidFill>
                <a:effectLst/>
                <a:latin typeface="Arial" panose="020B0604020202020204" pitchFamily="34" charset="0"/>
                <a:ea typeface="Times New Roman" panose="02020603050405020304" pitchFamily="18" charset="0"/>
              </a:rPr>
              <a:t>, «сухий лід» СО</a:t>
            </a:r>
            <a:r>
              <a:rPr lang="uk-UA" sz="1600" baseline="-25000" dirty="0">
                <a:solidFill>
                  <a:srgbClr val="333333"/>
                </a:solidFill>
                <a:effectLst/>
                <a:latin typeface="Arial" panose="020B0604020202020204" pitchFamily="34" charset="0"/>
                <a:ea typeface="Times New Roman" panose="02020603050405020304" pitchFamily="18" charset="0"/>
              </a:rPr>
              <a:t>2</a:t>
            </a:r>
            <a:r>
              <a:rPr lang="uk-UA" sz="1600" dirty="0">
                <a:solidFill>
                  <a:srgbClr val="333333"/>
                </a:solidFill>
                <a:effectLst/>
                <a:latin typeface="Arial" panose="020B0604020202020204" pitchFamily="34" charset="0"/>
                <a:ea typeface="Times New Roman" panose="02020603050405020304" pitchFamily="18" charset="0"/>
              </a:rPr>
              <a:t>).</a:t>
            </a:r>
          </a:p>
          <a:p>
            <a:pPr indent="190500" algn="just"/>
            <a:endParaRPr lang="uk-UA" sz="1600" dirty="0">
              <a:effectLst/>
              <a:latin typeface="Times New Roman" panose="02020603050405020304" pitchFamily="18" charset="0"/>
              <a:ea typeface="Times New Roman" panose="02020603050405020304" pitchFamily="18" charset="0"/>
            </a:endParaRPr>
          </a:p>
          <a:p>
            <a:pPr indent="190500" algn="just"/>
            <a:r>
              <a:rPr lang="uk-UA" sz="1600" dirty="0">
                <a:solidFill>
                  <a:srgbClr val="333333"/>
                </a:solidFill>
                <a:effectLst/>
                <a:latin typeface="Arial" panose="020B0604020202020204" pitchFamily="34" charset="0"/>
                <a:ea typeface="Times New Roman" panose="02020603050405020304" pitchFamily="18" charset="0"/>
              </a:rPr>
              <a:t>Низькі температури плавлення, возгонки і кипіння молекулярних речовин пояснюються дуже слабкими силами міжмолекулярної взаємодії у кристалах. Саме тому для молекулярних кристалів не притаманна велика міцність, твердість і електрична провідність (лід чи цукор). При цьому речовини з полярними молекулами мають більш високі температури плавлення і кипіння, ніж неполярні. Деякі з них розчинні у воді або інших полярних розчинниках. А речовини з неполярними молекулами, навпаки, краще розчиняються у неполярних розчинниках (</a:t>
            </a:r>
            <a:r>
              <a:rPr lang="uk-UA" sz="1600" dirty="0" err="1">
                <a:solidFill>
                  <a:srgbClr val="333333"/>
                </a:solidFill>
                <a:effectLst/>
                <a:latin typeface="Arial" panose="020B0604020202020204" pitchFamily="34" charset="0"/>
                <a:ea typeface="Times New Roman" panose="02020603050405020304" pitchFamily="18" charset="0"/>
              </a:rPr>
              <a:t>бензен</a:t>
            </a:r>
            <a:r>
              <a:rPr lang="uk-UA" sz="1600" dirty="0">
                <a:solidFill>
                  <a:srgbClr val="333333"/>
                </a:solidFill>
                <a:effectLst/>
                <a:latin typeface="Arial" panose="020B0604020202020204" pitchFamily="34" charset="0"/>
                <a:ea typeface="Times New Roman" panose="02020603050405020304" pitchFamily="18" charset="0"/>
              </a:rPr>
              <a:t>, </a:t>
            </a:r>
            <a:r>
              <a:rPr lang="uk-UA" sz="1600" dirty="0" err="1">
                <a:solidFill>
                  <a:srgbClr val="333333"/>
                </a:solidFill>
                <a:effectLst/>
                <a:latin typeface="Arial" panose="020B0604020202020204" pitchFamily="34" charset="0"/>
                <a:ea typeface="Times New Roman" panose="02020603050405020304" pitchFamily="18" charset="0"/>
              </a:rPr>
              <a:t>тетрахлорометан</a:t>
            </a:r>
            <a:r>
              <a:rPr lang="uk-UA" sz="1600" dirty="0">
                <a:solidFill>
                  <a:srgbClr val="333333"/>
                </a:solidFill>
                <a:effectLst/>
                <a:latin typeface="Arial" panose="020B0604020202020204" pitchFamily="34" charset="0"/>
                <a:ea typeface="Times New Roman" panose="02020603050405020304" pitchFamily="18" charset="0"/>
              </a:rPr>
              <a:t>). Так, йод, у якого молекули неполярні, не розчиняється у полярній воді, але розчиняється у неполярному CCl</a:t>
            </a:r>
            <a:r>
              <a:rPr lang="uk-UA" sz="1600" baseline="-25000" dirty="0">
                <a:solidFill>
                  <a:srgbClr val="333333"/>
                </a:solidFill>
                <a:effectLst/>
                <a:latin typeface="Arial" panose="020B0604020202020204" pitchFamily="34" charset="0"/>
                <a:ea typeface="Times New Roman" panose="02020603050405020304" pitchFamily="18" charset="0"/>
              </a:rPr>
              <a:t>4</a:t>
            </a:r>
            <a:r>
              <a:rPr lang="uk-UA" sz="1600" dirty="0">
                <a:solidFill>
                  <a:srgbClr val="333333"/>
                </a:solidFill>
                <a:effectLst/>
                <a:latin typeface="Arial" panose="020B0604020202020204" pitchFamily="34" charset="0"/>
                <a:ea typeface="Times New Roman" panose="02020603050405020304" pitchFamily="18" charset="0"/>
              </a:rPr>
              <a:t> і </a:t>
            </a:r>
            <a:r>
              <a:rPr lang="uk-UA" sz="1600" dirty="0" err="1">
                <a:solidFill>
                  <a:srgbClr val="333333"/>
                </a:solidFill>
                <a:effectLst/>
                <a:latin typeface="Arial" panose="020B0604020202020204" pitchFamily="34" charset="0"/>
                <a:ea typeface="Times New Roman" panose="02020603050405020304" pitchFamily="18" charset="0"/>
              </a:rPr>
              <a:t>малополярному</a:t>
            </a:r>
            <a:r>
              <a:rPr lang="uk-UA" sz="1600" dirty="0">
                <a:solidFill>
                  <a:srgbClr val="333333"/>
                </a:solidFill>
                <a:effectLst/>
                <a:latin typeface="Arial" panose="020B0604020202020204" pitchFamily="34" charset="0"/>
                <a:ea typeface="Times New Roman" panose="02020603050405020304" pitchFamily="18" charset="0"/>
              </a:rPr>
              <a:t> спирті.</a:t>
            </a:r>
            <a:endParaRPr lang="uk-UA" sz="1600" dirty="0">
              <a:effectLst/>
              <a:latin typeface="Times New Roman" panose="02020603050405020304" pitchFamily="18" charset="0"/>
              <a:ea typeface="Times New Roman" panose="02020603050405020304" pitchFamily="18" charset="0"/>
            </a:endParaRPr>
          </a:p>
          <a:p>
            <a:pPr indent="190500" algn="just"/>
            <a:r>
              <a:rPr lang="uk-UA" sz="1600" i="1" dirty="0">
                <a:solidFill>
                  <a:srgbClr val="333333"/>
                </a:solidFill>
                <a:effectLst/>
                <a:latin typeface="Arial" panose="020B0604020202020204" pitchFamily="34" charset="0"/>
                <a:ea typeface="Times New Roman" panose="02020603050405020304" pitchFamily="18" charset="0"/>
              </a:rPr>
              <a:t>Немолекулярні (атомні) речовини </a:t>
            </a:r>
            <a:r>
              <a:rPr lang="uk-UA" sz="1600" dirty="0">
                <a:solidFill>
                  <a:srgbClr val="333333"/>
                </a:solidFill>
                <a:effectLst/>
                <a:latin typeface="Arial" panose="020B0604020202020204" pitchFamily="34" charset="0"/>
                <a:ea typeface="Times New Roman" panose="02020603050405020304" pitchFamily="18" charset="0"/>
              </a:rPr>
              <a:t>з ковалентними зв’язками (алмаз, графіт, кремній </a:t>
            </a:r>
            <a:r>
              <a:rPr lang="uk-UA" sz="1600" dirty="0" err="1">
                <a:solidFill>
                  <a:srgbClr val="333333"/>
                </a:solidFill>
                <a:effectLst/>
                <a:latin typeface="Arial" panose="020B0604020202020204" pitchFamily="34" charset="0"/>
                <a:ea typeface="Times New Roman" panose="02020603050405020304" pitchFamily="18" charset="0"/>
              </a:rPr>
              <a:t>Si</a:t>
            </a:r>
            <a:r>
              <a:rPr lang="uk-UA" sz="1600" dirty="0">
                <a:solidFill>
                  <a:srgbClr val="333333"/>
                </a:solidFill>
                <a:effectLst/>
                <a:latin typeface="Arial" panose="020B0604020202020204" pitchFamily="34" charset="0"/>
                <a:ea typeface="Times New Roman" panose="02020603050405020304" pitchFamily="18" charset="0"/>
              </a:rPr>
              <a:t>, кварц SiO</a:t>
            </a:r>
            <a:r>
              <a:rPr lang="uk-UA" sz="1600" baseline="-25000" dirty="0">
                <a:solidFill>
                  <a:srgbClr val="333333"/>
                </a:solidFill>
                <a:effectLst/>
                <a:latin typeface="Arial" panose="020B0604020202020204" pitchFamily="34" charset="0"/>
                <a:ea typeface="Times New Roman" panose="02020603050405020304" pitchFamily="18" charset="0"/>
              </a:rPr>
              <a:t>2</a:t>
            </a:r>
            <a:r>
              <a:rPr lang="uk-UA" sz="1600" dirty="0">
                <a:solidFill>
                  <a:srgbClr val="333333"/>
                </a:solidFill>
                <a:effectLst/>
                <a:latin typeface="Arial" panose="020B0604020202020204" pitchFamily="34" charset="0"/>
                <a:ea typeface="Times New Roman" panose="02020603050405020304" pitchFamily="18" charset="0"/>
              </a:rPr>
              <a:t>, карборунд </a:t>
            </a:r>
            <a:r>
              <a:rPr lang="uk-UA" sz="1600" dirty="0" err="1">
                <a:solidFill>
                  <a:srgbClr val="333333"/>
                </a:solidFill>
                <a:effectLst/>
                <a:latin typeface="Arial" panose="020B0604020202020204" pitchFamily="34" charset="0"/>
                <a:ea typeface="Times New Roman" panose="02020603050405020304" pitchFamily="18" charset="0"/>
              </a:rPr>
              <a:t>SiC</a:t>
            </a:r>
            <a:r>
              <a:rPr lang="uk-UA" sz="1600" dirty="0">
                <a:solidFill>
                  <a:srgbClr val="333333"/>
                </a:solidFill>
                <a:effectLst/>
                <a:latin typeface="Arial" panose="020B0604020202020204" pitchFamily="34" charset="0"/>
                <a:ea typeface="Times New Roman" panose="02020603050405020304" pitchFamily="18" charset="0"/>
              </a:rPr>
              <a:t> та інші) утворюють надзвичайно міцні кристали, за винятком графіту, кристалічна </a:t>
            </a:r>
            <a:r>
              <a:rPr lang="uk-UA" sz="1600" dirty="0" err="1">
                <a:solidFill>
                  <a:srgbClr val="333333"/>
                </a:solidFill>
                <a:effectLst/>
                <a:latin typeface="Arial" panose="020B0604020202020204" pitchFamily="34" charset="0"/>
                <a:ea typeface="Times New Roman" panose="02020603050405020304" pitchFamily="18" charset="0"/>
              </a:rPr>
              <a:t>гратка</a:t>
            </a:r>
            <a:r>
              <a:rPr lang="uk-UA" sz="1600" dirty="0">
                <a:solidFill>
                  <a:srgbClr val="333333"/>
                </a:solidFill>
                <a:effectLst/>
                <a:latin typeface="Arial" panose="020B0604020202020204" pitchFamily="34" charset="0"/>
                <a:ea typeface="Times New Roman" panose="02020603050405020304" pitchFamily="18" charset="0"/>
              </a:rPr>
              <a:t> якого має шарувату структуру. Наприклад, кристалічна </a:t>
            </a:r>
            <a:r>
              <a:rPr lang="uk-UA" sz="1600" dirty="0" err="1">
                <a:solidFill>
                  <a:srgbClr val="333333"/>
                </a:solidFill>
                <a:effectLst/>
                <a:latin typeface="Arial" panose="020B0604020202020204" pitchFamily="34" charset="0"/>
                <a:ea typeface="Times New Roman" panose="02020603050405020304" pitchFamily="18" charset="0"/>
              </a:rPr>
              <a:t>гратка</a:t>
            </a:r>
            <a:r>
              <a:rPr lang="uk-UA" sz="1600" dirty="0">
                <a:solidFill>
                  <a:srgbClr val="333333"/>
                </a:solidFill>
                <a:effectLst/>
                <a:latin typeface="Arial" panose="020B0604020202020204" pitchFamily="34" charset="0"/>
                <a:ea typeface="Times New Roman" panose="02020603050405020304" pitchFamily="18" charset="0"/>
              </a:rPr>
              <a:t> алмазу – правильний тримірний каркас, в якому кожний sр</a:t>
            </a:r>
            <a:r>
              <a:rPr lang="uk-UA" sz="1600" baseline="30000" dirty="0">
                <a:solidFill>
                  <a:srgbClr val="333333"/>
                </a:solidFill>
                <a:effectLst/>
                <a:latin typeface="Arial" panose="020B0604020202020204" pitchFamily="34" charset="0"/>
                <a:ea typeface="Times New Roman" panose="02020603050405020304" pitchFamily="18" charset="0"/>
              </a:rPr>
              <a:t>3</a:t>
            </a:r>
            <a:r>
              <a:rPr lang="uk-UA" sz="1600" dirty="0">
                <a:solidFill>
                  <a:srgbClr val="333333"/>
                </a:solidFill>
                <a:effectLst/>
                <a:latin typeface="Arial" panose="020B0604020202020204" pitchFamily="34" charset="0"/>
                <a:ea typeface="Times New Roman" panose="02020603050405020304" pitchFamily="18" charset="0"/>
              </a:rPr>
              <a:t>-гібридизований атом карбону сполучений з чотирма сусідніми атомами С σ-зв’язками. По суті увесь кристал алмазу – це одна величезна і дуже міцна молекула. Аналогічну будову мають і кристали кремнію </a:t>
            </a:r>
            <a:r>
              <a:rPr lang="uk-UA" sz="1600" dirty="0" err="1">
                <a:solidFill>
                  <a:srgbClr val="333333"/>
                </a:solidFill>
                <a:effectLst/>
                <a:latin typeface="Arial" panose="020B0604020202020204" pitchFamily="34" charset="0"/>
                <a:ea typeface="Times New Roman" panose="02020603050405020304" pitchFamily="18" charset="0"/>
              </a:rPr>
              <a:t>Si</a:t>
            </a:r>
            <a:r>
              <a:rPr lang="uk-UA" sz="1600" dirty="0">
                <a:solidFill>
                  <a:srgbClr val="333333"/>
                </a:solidFill>
                <a:effectLst/>
                <a:latin typeface="Arial" panose="020B0604020202020204" pitchFamily="34" charset="0"/>
                <a:ea typeface="Times New Roman" panose="02020603050405020304" pitchFamily="18" charset="0"/>
              </a:rPr>
              <a:t>, який широко застосовується в радіоелектроніці та електронній техніці. Якщо замінити половину атомів С в алмазі атомами </a:t>
            </a:r>
            <a:r>
              <a:rPr lang="uk-UA" sz="1600" dirty="0" err="1">
                <a:solidFill>
                  <a:srgbClr val="333333"/>
                </a:solidFill>
                <a:effectLst/>
                <a:latin typeface="Arial" panose="020B0604020202020204" pitchFamily="34" charset="0"/>
                <a:ea typeface="Times New Roman" panose="02020603050405020304" pitchFamily="18" charset="0"/>
              </a:rPr>
              <a:t>Si</a:t>
            </a:r>
            <a:r>
              <a:rPr lang="uk-UA" sz="1600" dirty="0">
                <a:solidFill>
                  <a:srgbClr val="333333"/>
                </a:solidFill>
                <a:effectLst/>
                <a:latin typeface="Arial" panose="020B0604020202020204" pitchFamily="34" charset="0"/>
                <a:ea typeface="Times New Roman" panose="02020603050405020304" pitchFamily="18" charset="0"/>
              </a:rPr>
              <a:t>, не порушуючи каркасну структуру кристалу, то отримаємо кристал карборунду – силіцій карбіду </a:t>
            </a:r>
            <a:r>
              <a:rPr lang="uk-UA" sz="1600" dirty="0" err="1">
                <a:solidFill>
                  <a:srgbClr val="333333"/>
                </a:solidFill>
                <a:effectLst/>
                <a:latin typeface="Arial" panose="020B0604020202020204" pitchFamily="34" charset="0"/>
                <a:ea typeface="Times New Roman" panose="02020603050405020304" pitchFamily="18" charset="0"/>
              </a:rPr>
              <a:t>SiC</a:t>
            </a:r>
            <a:r>
              <a:rPr lang="uk-UA" sz="1600" dirty="0">
                <a:solidFill>
                  <a:srgbClr val="333333"/>
                </a:solidFill>
                <a:effectLst/>
                <a:latin typeface="Arial" panose="020B0604020202020204" pitchFamily="34" charset="0"/>
                <a:ea typeface="Times New Roman" panose="02020603050405020304" pitchFamily="18" charset="0"/>
              </a:rPr>
              <a:t> – дуже твердої речовини, що використовується як абразивний матеріал. А якщо в кристалічній </a:t>
            </a:r>
            <a:r>
              <a:rPr lang="uk-UA" sz="1600" dirty="0" err="1">
                <a:solidFill>
                  <a:srgbClr val="333333"/>
                </a:solidFill>
                <a:effectLst/>
                <a:latin typeface="Arial" panose="020B0604020202020204" pitchFamily="34" charset="0"/>
                <a:ea typeface="Times New Roman" panose="02020603050405020304" pitchFamily="18" charset="0"/>
              </a:rPr>
              <a:t>гратці</a:t>
            </a:r>
            <a:r>
              <a:rPr lang="uk-UA" sz="1600" dirty="0">
                <a:solidFill>
                  <a:srgbClr val="333333"/>
                </a:solidFill>
                <a:effectLst/>
                <a:latin typeface="Arial" panose="020B0604020202020204" pitchFamily="34" charset="0"/>
                <a:ea typeface="Times New Roman" panose="02020603050405020304" pitchFamily="18" charset="0"/>
              </a:rPr>
              <a:t> кремнію між кожними двома атомами </a:t>
            </a:r>
            <a:r>
              <a:rPr lang="uk-UA" sz="1600" dirty="0" err="1">
                <a:solidFill>
                  <a:srgbClr val="333333"/>
                </a:solidFill>
                <a:effectLst/>
                <a:latin typeface="Arial" panose="020B0604020202020204" pitchFamily="34" charset="0"/>
                <a:ea typeface="Times New Roman" panose="02020603050405020304" pitchFamily="18" charset="0"/>
              </a:rPr>
              <a:t>Si</a:t>
            </a:r>
            <a:r>
              <a:rPr lang="uk-UA" sz="1600" dirty="0">
                <a:solidFill>
                  <a:srgbClr val="333333"/>
                </a:solidFill>
                <a:effectLst/>
                <a:latin typeface="Arial" panose="020B0604020202020204" pitchFamily="34" charset="0"/>
                <a:ea typeface="Times New Roman" panose="02020603050405020304" pitchFamily="18" charset="0"/>
              </a:rPr>
              <a:t> вставити по атому О, то утворюється кристалічна структура кварцу SiO</a:t>
            </a:r>
            <a:r>
              <a:rPr lang="uk-UA" sz="1600" baseline="-25000" dirty="0">
                <a:solidFill>
                  <a:srgbClr val="333333"/>
                </a:solidFill>
                <a:effectLst/>
                <a:latin typeface="Arial" panose="020B0604020202020204" pitchFamily="34" charset="0"/>
                <a:ea typeface="Times New Roman" panose="02020603050405020304" pitchFamily="18" charset="0"/>
              </a:rPr>
              <a:t>2</a:t>
            </a:r>
            <a:r>
              <a:rPr lang="uk-UA" sz="1600" dirty="0">
                <a:solidFill>
                  <a:srgbClr val="333333"/>
                </a:solidFill>
                <a:effectLst/>
                <a:latin typeface="Arial" panose="020B0604020202020204" pitchFamily="34" charset="0"/>
                <a:ea typeface="Times New Roman" panose="02020603050405020304" pitchFamily="18" charset="0"/>
              </a:rPr>
              <a:t> – теж дуже твердої речовини, різновид якої використовують як абразивний матеріал «наждак».</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4842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62709C-5A75-F563-C1D6-B5057E7480BC}"/>
              </a:ext>
            </a:extLst>
          </p:cNvPr>
          <p:cNvSpPr txBox="1"/>
          <p:nvPr/>
        </p:nvSpPr>
        <p:spPr>
          <a:xfrm>
            <a:off x="424849" y="268506"/>
            <a:ext cx="11479603" cy="966483"/>
          </a:xfrm>
          <a:prstGeom prst="rect">
            <a:avLst/>
          </a:prstGeom>
          <a:noFill/>
        </p:spPr>
        <p:txBody>
          <a:bodyPr wrap="square">
            <a:spAutoFit/>
          </a:bodyPr>
          <a:lstStyle/>
          <a:p>
            <a:pPr indent="450215" algn="just">
              <a:lnSpc>
                <a:spcPct val="107000"/>
              </a:lnSpc>
              <a:spcAft>
                <a:spcPts val="800"/>
              </a:spcAft>
            </a:pP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Кристали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алмазу,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кремнію</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кварцу та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подібні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до них за структурою –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це</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атомні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кристали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вони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являють</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собою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величезні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супермолекули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тому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їх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структурні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формули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можна</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зобразити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не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повністю</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тільки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вигляді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окремого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фрагменту,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наприклад</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C7967370-59E8-FA7C-A538-1730DC4DD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794" y="1512080"/>
            <a:ext cx="9325712" cy="24780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D0C04A-DAD5-4165-E30F-1AFC5758DDA1}"/>
              </a:ext>
            </a:extLst>
          </p:cNvPr>
          <p:cNvSpPr txBox="1"/>
          <p:nvPr/>
        </p:nvSpPr>
        <p:spPr>
          <a:xfrm>
            <a:off x="377763" y="4281170"/>
            <a:ext cx="11573773" cy="2308324"/>
          </a:xfrm>
          <a:prstGeom prst="rect">
            <a:avLst/>
          </a:prstGeom>
          <a:noFill/>
        </p:spPr>
        <p:txBody>
          <a:bodyPr wrap="square">
            <a:spAutoFit/>
          </a:bodyPr>
          <a:lstStyle/>
          <a:p>
            <a:pPr indent="190500" algn="just"/>
            <a:r>
              <a:rPr lang="uk-UA" sz="1600" dirty="0">
                <a:solidFill>
                  <a:srgbClr val="333333"/>
                </a:solidFill>
                <a:effectLst/>
                <a:latin typeface="Arial" panose="020B0604020202020204" pitchFamily="34" charset="0"/>
                <a:ea typeface="Times New Roman" panose="02020603050405020304" pitchFamily="18" charset="0"/>
              </a:rPr>
              <a:t>Немолекулярні (атомні) кристали, що складаються зі сполучених між собою хімічними зв’язками атомів одного чи двох елементів, належать до тугоплавких речовин. Високі температури плавлення зумовлюються необхідністю витрати великої кількості енергії для розриву міцних хімічних </a:t>
            </a:r>
            <a:r>
              <a:rPr lang="uk-UA" sz="1600" dirty="0" err="1">
                <a:solidFill>
                  <a:srgbClr val="333333"/>
                </a:solidFill>
                <a:effectLst/>
                <a:latin typeface="Arial" panose="020B0604020202020204" pitchFamily="34" charset="0"/>
                <a:ea typeface="Times New Roman" panose="02020603050405020304" pitchFamily="18" charset="0"/>
              </a:rPr>
              <a:t>зв’язків</a:t>
            </a:r>
            <a:r>
              <a:rPr lang="uk-UA" sz="1600" dirty="0">
                <a:solidFill>
                  <a:srgbClr val="333333"/>
                </a:solidFill>
                <a:effectLst/>
                <a:latin typeface="Arial" panose="020B0604020202020204" pitchFamily="34" charset="0"/>
                <a:ea typeface="Times New Roman" panose="02020603050405020304" pitchFamily="18" charset="0"/>
              </a:rPr>
              <a:t> при плавленні атомних кристалів, а не слабкої міжмолекулярної взаємодії, як у випадку молекулярних речовин. З цієї ж причини багато атомних кристалів при нагріванні не плавляться, а розкладаються або одразу переходять у пароподібний стан (возгонка), наприклад, графіт сублімується при 3700</a:t>
            </a:r>
            <a:r>
              <a:rPr lang="uk-UA" sz="1600" baseline="30000" dirty="0">
                <a:solidFill>
                  <a:srgbClr val="333333"/>
                </a:solidFill>
                <a:effectLst/>
                <a:latin typeface="Arial" panose="020B0604020202020204" pitchFamily="34" charset="0"/>
                <a:ea typeface="Times New Roman" panose="02020603050405020304" pitchFamily="18" charset="0"/>
              </a:rPr>
              <a:t>o</a:t>
            </a:r>
            <a:r>
              <a:rPr lang="uk-UA" sz="1600" dirty="0">
                <a:solidFill>
                  <a:srgbClr val="333333"/>
                </a:solidFill>
                <a:effectLst/>
                <a:latin typeface="Arial" panose="020B0604020202020204" pitchFamily="34" charset="0"/>
                <a:ea typeface="Times New Roman" panose="02020603050405020304" pitchFamily="18" charset="0"/>
              </a:rPr>
              <a:t>С.</a:t>
            </a:r>
            <a:endParaRPr lang="uk-UA" sz="1600" dirty="0">
              <a:effectLst/>
              <a:latin typeface="Times New Roman" panose="02020603050405020304" pitchFamily="18" charset="0"/>
              <a:ea typeface="Times New Roman" panose="02020603050405020304" pitchFamily="18" charset="0"/>
            </a:endParaRPr>
          </a:p>
          <a:p>
            <a:pPr indent="190500" algn="just"/>
            <a:r>
              <a:rPr lang="uk-UA" sz="1600" dirty="0">
                <a:solidFill>
                  <a:srgbClr val="333333"/>
                </a:solidFill>
                <a:effectLst/>
                <a:latin typeface="Arial" panose="020B0604020202020204" pitchFamily="34" charset="0"/>
                <a:ea typeface="Times New Roman" panose="02020603050405020304" pitchFamily="18" charset="0"/>
              </a:rPr>
              <a:t>Немолекулярні речовини з ковалентними зв’язками нерозчинні у воді та інших розчинниках, більшість з них не проводить електричний струм (крім графіту, для якого притаманна електропровідність, і напівпровідників – кремнію, германію та ін.).</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284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409BFE-2626-C218-36E3-358D0CEB4694}"/>
              </a:ext>
            </a:extLst>
          </p:cNvPr>
          <p:cNvSpPr txBox="1"/>
          <p:nvPr/>
        </p:nvSpPr>
        <p:spPr>
          <a:xfrm>
            <a:off x="407597" y="366017"/>
            <a:ext cx="11410591" cy="2031325"/>
          </a:xfrm>
          <a:prstGeom prst="rect">
            <a:avLst/>
          </a:prstGeom>
          <a:noFill/>
        </p:spPr>
        <p:txBody>
          <a:bodyPr wrap="square">
            <a:spAutoFit/>
          </a:bodyPr>
          <a:lstStyle/>
          <a:p>
            <a:pPr indent="190500" algn="just"/>
            <a:r>
              <a:rPr lang="uk-U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Під час хімічних реакцій атоми можуть переходити у збуджений стан, в якому </a:t>
            </a:r>
            <a:r>
              <a:rPr lang="uk-UA" sz="1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двохелектронні</a:t>
            </a:r>
            <a:r>
              <a:rPr lang="uk-U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хмари розпадаються на </a:t>
            </a:r>
            <a:r>
              <a:rPr lang="uk-UA" sz="1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одноелектронні</a:t>
            </a:r>
            <a:r>
              <a:rPr lang="uk-U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спарені електрони розпаровуються. Цей процес потребує витрати енергії, а при утворенні хімічного зв’язку неспареними електронами енергія, навпаки, виділяється. </a:t>
            </a:r>
            <a:r>
              <a:rPr lang="uk-UA"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Для того щоб хімічний зв’язок був стійким, необхідно, щоб енергія на </a:t>
            </a:r>
            <a:r>
              <a:rPr lang="uk-UA" sz="1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розпаровування</a:t>
            </a:r>
            <a:r>
              <a:rPr lang="uk-UA"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електронів була меншою за енергію, яка виділяється при утворенні хімічних </a:t>
            </a:r>
            <a:r>
              <a:rPr lang="uk-UA" sz="1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зв’язків</a:t>
            </a:r>
            <a:r>
              <a:rPr lang="uk-UA"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t>
            </a:r>
          </a:p>
          <a:p>
            <a:pPr indent="190500" algn="just"/>
            <a:r>
              <a:rPr lang="uk-U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Розглянемо атом карбону, який в основному стані має два неспарених електрони, тому його </a:t>
            </a:r>
            <a:r>
              <a:rPr lang="uk-UA" sz="1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ковалентність</a:t>
            </a:r>
            <a:r>
              <a:rPr lang="uk-U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дорівнює двом:</a:t>
            </a:r>
            <a:endParaRPr lang="uk-UA"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Рисунок 7">
            <a:extLst>
              <a:ext uri="{FF2B5EF4-FFF2-40B4-BE49-F238E27FC236}">
                <a16:creationId xmlns:a16="http://schemas.microsoft.com/office/drawing/2014/main" id="{AAD6CBD2-A497-187F-2AF4-A46928FB7D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8829" y="2071972"/>
            <a:ext cx="3910960" cy="725420"/>
          </a:xfrm>
          <a:prstGeom prst="rect">
            <a:avLst/>
          </a:prstGeom>
          <a:noFill/>
          <a:ln>
            <a:noFill/>
          </a:ln>
        </p:spPr>
      </p:pic>
      <p:sp>
        <p:nvSpPr>
          <p:cNvPr id="10" name="TextBox 9">
            <a:extLst>
              <a:ext uri="{FF2B5EF4-FFF2-40B4-BE49-F238E27FC236}">
                <a16:creationId xmlns:a16="http://schemas.microsoft.com/office/drawing/2014/main" id="{0C457B77-5053-C4CC-AD0D-686AB3939E99}"/>
              </a:ext>
            </a:extLst>
          </p:cNvPr>
          <p:cNvSpPr txBox="1"/>
          <p:nvPr/>
        </p:nvSpPr>
        <p:spPr>
          <a:xfrm>
            <a:off x="407597" y="2786207"/>
            <a:ext cx="11410591" cy="966483"/>
          </a:xfrm>
          <a:prstGeom prst="rect">
            <a:avLst/>
          </a:prstGeom>
          <a:noFill/>
        </p:spPr>
        <p:txBody>
          <a:bodyPr wrap="square">
            <a:spAutoFit/>
          </a:bodyPr>
          <a:lstStyle/>
          <a:p>
            <a:pPr indent="450215" algn="just">
              <a:lnSpc>
                <a:spcPct val="107000"/>
              </a:lnSpc>
              <a:spcAft>
                <a:spcPts val="800"/>
              </a:spcAft>
            </a:pP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При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переході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атома С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із</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основного стану (2s</a:t>
            </a:r>
            <a:r>
              <a:rPr lang="ru-RU"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2p</a:t>
            </a:r>
            <a:r>
              <a:rPr lang="ru-RU"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збуджений</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стан, для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позначення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якого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до символу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елемента</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справа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вгорі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приписується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зірочка</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електронна</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конфігурація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атома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змінюється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(С*: 2s</a:t>
            </a:r>
            <a:r>
              <a:rPr lang="ru-RU"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1</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2p</a:t>
            </a:r>
            <a:r>
              <a:rPr lang="ru-RU"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внаслідок</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чого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він</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набуває</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чотири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неспарених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 при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цьому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ковалентність</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карбону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стає</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IV:</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AD124909-B6F8-3513-BC26-1AB98A5CD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9713" y="3780550"/>
            <a:ext cx="3865436" cy="601290"/>
          </a:xfrm>
          <a:prstGeom prst="rect">
            <a:avLst/>
          </a:prstGeom>
          <a:noFill/>
          <a:ln>
            <a:noFill/>
          </a:ln>
        </p:spPr>
      </p:pic>
      <p:sp>
        <p:nvSpPr>
          <p:cNvPr id="17" name="TextBox 16">
            <a:extLst>
              <a:ext uri="{FF2B5EF4-FFF2-40B4-BE49-F238E27FC236}">
                <a16:creationId xmlns:a16="http://schemas.microsoft.com/office/drawing/2014/main" id="{2664CCCF-DC3C-935D-F4A1-772A9B8CC418}"/>
              </a:ext>
            </a:extLst>
          </p:cNvPr>
          <p:cNvSpPr txBox="1"/>
          <p:nvPr/>
        </p:nvSpPr>
        <p:spPr>
          <a:xfrm>
            <a:off x="407598" y="4263052"/>
            <a:ext cx="11410590" cy="2448299"/>
          </a:xfrm>
          <a:prstGeom prst="rect">
            <a:avLst/>
          </a:prstGeom>
          <a:noFill/>
        </p:spPr>
        <p:txBody>
          <a:bodyPr wrap="square">
            <a:spAutoFit/>
          </a:bodyPr>
          <a:lstStyle/>
          <a:p>
            <a:pPr indent="450215" algn="just">
              <a:lnSpc>
                <a:spcPct val="107000"/>
              </a:lnSpc>
              <a:spcAft>
                <a:spcPts val="800"/>
              </a:spcAft>
            </a:pP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На відміну від карбону атоми елементів </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О і </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F</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що розміщуються в періодичній системі у другому періоді після С, не можуть зазнавати збудження шляхом збільшення числа неспарених електронів через </a:t>
            </a:r>
            <a:r>
              <a:rPr lang="uk-UA"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розпаровування</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спарених електронів. Це пояснюється тим, що атоми елементів нітрогену (2</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a:t>
            </a:r>
            <a:r>
              <a:rPr lang="uk-UA"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p</a:t>
            </a:r>
            <a:r>
              <a:rPr lang="uk-UA"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3</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оксигену (2</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a:t>
            </a:r>
            <a:r>
              <a:rPr lang="uk-UA"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p</a:t>
            </a:r>
            <a:r>
              <a:rPr lang="uk-UA"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4</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і </a:t>
            </a:r>
            <a:r>
              <a:rPr lang="uk-UA"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флуору</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(2</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a:t>
            </a:r>
            <a:r>
              <a:rPr lang="uk-UA"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p</a:t>
            </a:r>
            <a:r>
              <a:rPr lang="uk-UA" sz="1200" baseline="30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5</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вже не мають вільних р-орбіталей (а </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-підрівень на другому рівні відсутній взагалі). Збудження цих атомів пов’язане з переходом валентних електронів на наступний, третій, квантовий рівень, що вимагає дуже значної енергії, яка не компенсується виділенням енергії при утворенні додаткових </a:t>
            </a:r>
            <a:r>
              <a:rPr lang="uk-UA"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зв’язків</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Тому за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рахунок</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неспарених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електронів</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атом N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може</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виявляти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ковалентність</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три, атом О – два, а атом F – один.</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0405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BF265C-1476-E3FE-1B31-C1A5D714D734}"/>
              </a:ext>
            </a:extLst>
          </p:cNvPr>
          <p:cNvSpPr txBox="1"/>
          <p:nvPr/>
        </p:nvSpPr>
        <p:spPr>
          <a:xfrm>
            <a:off x="597379" y="289230"/>
            <a:ext cx="5984576" cy="6114879"/>
          </a:xfrm>
          <a:prstGeom prst="rect">
            <a:avLst/>
          </a:prstGeom>
          <a:noFill/>
        </p:spPr>
        <p:txBody>
          <a:bodyPr wrap="square">
            <a:spAutoFit/>
          </a:bodyPr>
          <a:lstStyle/>
          <a:p>
            <a:pPr indent="450215" algn="just">
              <a:lnSpc>
                <a:spcPct val="107000"/>
              </a:lnSpc>
              <a:spcAft>
                <a:spcPts val="800"/>
              </a:spcAft>
            </a:pPr>
            <a:r>
              <a:rPr lang="uk-UA"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5.4. Іонний зв’язок</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Іонний зв’язок виявляється тоді, коли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електронегативності</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елементів різко відрізняються між собою </a:t>
            </a:r>
            <a:r>
              <a:rPr lang="uk-UA" sz="2400" dirty="0">
                <a:solidFill>
                  <a:srgbClr val="000000"/>
                </a:solidFill>
                <a:effectLst/>
                <a:latin typeface="MathJax_Main"/>
                <a:ea typeface="Times New Roman" panose="02020603050405020304" pitchFamily="18" charset="0"/>
                <a:cs typeface="Times New Roman" panose="02020603050405020304" pitchFamily="18" charset="0"/>
              </a:rPr>
              <a:t>(</a:t>
            </a:r>
            <a:r>
              <a:rPr lang="uk-UA" sz="2400" dirty="0" err="1">
                <a:solidFill>
                  <a:srgbClr val="000000"/>
                </a:solidFill>
                <a:effectLst/>
                <a:latin typeface="MathJax_Main"/>
                <a:ea typeface="Times New Roman" panose="02020603050405020304" pitchFamily="18" charset="0"/>
                <a:cs typeface="Times New Roman" panose="02020603050405020304" pitchFamily="18" charset="0"/>
              </a:rPr>
              <a:t>Δ</a:t>
            </a:r>
            <a:r>
              <a:rPr lang="uk-UA" sz="2400" dirty="0" err="1">
                <a:solidFill>
                  <a:srgbClr val="000000"/>
                </a:solidFill>
                <a:effectLst/>
                <a:latin typeface="MathJax_Math-italic"/>
                <a:ea typeface="Times New Roman" panose="02020603050405020304" pitchFamily="18" charset="0"/>
                <a:cs typeface="Times New Roman" panose="02020603050405020304" pitchFamily="18" charset="0"/>
              </a:rPr>
              <a:t>χ</a:t>
            </a:r>
            <a:r>
              <a:rPr lang="uk-UA" sz="2400" dirty="0">
                <a:solidFill>
                  <a:srgbClr val="000000"/>
                </a:solidFill>
                <a:effectLst/>
                <a:latin typeface="MathJax_Main"/>
                <a:ea typeface="Times New Roman" panose="02020603050405020304" pitchFamily="18" charset="0"/>
                <a:cs typeface="Times New Roman" panose="02020603050405020304" pitchFamily="18" charset="0"/>
              </a:rPr>
              <a:t>&gt;1,7)</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це відбувається при взаємодії </a:t>
            </a:r>
            <a:r>
              <a:rPr lang="uk-UA"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йонів</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утворених з атомів елементів, що характеризуються суттєво відмінними хімічними властивостями.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Іонний зв’язок</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 це електростатичне притягання між різнойменно зарядженими </a:t>
            </a:r>
            <a:r>
              <a:rPr lang="uk-UA" sz="1800"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йонами</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що утворені внаслідок повного зміщення спільної електронної пари від атома одного елемента до атома іншого елемента.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Залежно від індивідуальних властивостей у атомів одних елементів переважає тенденція до утрати електронів з перетворенням у </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позитивно заряджені </a:t>
            </a:r>
            <a:r>
              <a:rPr lang="uk-UA" sz="1800"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йони</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8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катіони</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а атоми інших елементів, навпаки, прагнуть набути електрони, перетворюючись при цьому в </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негативно заряджені </a:t>
            </a:r>
            <a:r>
              <a:rPr lang="uk-UA" sz="1800"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йони</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8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аніони</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як це відбувається з атомами типового металу натрію і типового неметалу хлору (рис. 5.20).</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a:extLst>
              <a:ext uri="{FF2B5EF4-FFF2-40B4-BE49-F238E27FC236}">
                <a16:creationId xmlns:a16="http://schemas.microsoft.com/office/drawing/2014/main" id="{4262176E-50DF-A0B2-BF1E-5EAF2A14C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295" y="859406"/>
            <a:ext cx="42672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9D6E94B7-30A9-0944-27E1-65C995404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461" y="2351328"/>
            <a:ext cx="4331192" cy="9180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80F387-BB33-2D98-15E2-0B8B0943A6F7}"/>
              </a:ext>
            </a:extLst>
          </p:cNvPr>
          <p:cNvSpPr txBox="1"/>
          <p:nvPr/>
        </p:nvSpPr>
        <p:spPr>
          <a:xfrm>
            <a:off x="7128295" y="4261298"/>
            <a:ext cx="4397316" cy="1477328"/>
          </a:xfrm>
          <a:prstGeom prst="rect">
            <a:avLst/>
          </a:prstGeom>
          <a:noFill/>
        </p:spPr>
        <p:txBody>
          <a:bodyPr wrap="square">
            <a:spAutoFit/>
          </a:bodyPr>
          <a:lstStyle/>
          <a:p>
            <a:pPr algn="just"/>
            <a:r>
              <a:rPr lang="ru-RU" b="1" i="0" dirty="0">
                <a:solidFill>
                  <a:srgbClr val="020F5F"/>
                </a:solidFill>
                <a:effectLst/>
                <a:latin typeface="arial" panose="020B0604020202020204" pitchFamily="34" charset="0"/>
              </a:rPr>
              <a:t>Рисунок 5.20 – </a:t>
            </a:r>
            <a:r>
              <a:rPr lang="ru-RU" b="1" i="0" dirty="0" err="1">
                <a:solidFill>
                  <a:srgbClr val="020F5F"/>
                </a:solidFill>
                <a:effectLst/>
                <a:latin typeface="arial" panose="020B0604020202020204" pitchFamily="34" charset="0"/>
              </a:rPr>
              <a:t>Умовна</a:t>
            </a:r>
            <a:r>
              <a:rPr lang="ru-RU" b="1" i="0" dirty="0">
                <a:solidFill>
                  <a:srgbClr val="020F5F"/>
                </a:solidFill>
                <a:effectLst/>
                <a:latin typeface="arial" panose="020B0604020202020204" pitchFamily="34" charset="0"/>
              </a:rPr>
              <a:t> модель </a:t>
            </a:r>
            <a:r>
              <a:rPr lang="ru-RU" b="1" i="0" dirty="0" err="1">
                <a:solidFill>
                  <a:srgbClr val="020F5F"/>
                </a:solidFill>
                <a:effectLst/>
                <a:latin typeface="arial" panose="020B0604020202020204" pitchFamily="34" charset="0"/>
              </a:rPr>
              <a:t>утворення</a:t>
            </a:r>
            <a:r>
              <a:rPr lang="ru-RU" b="1" i="0" dirty="0">
                <a:solidFill>
                  <a:srgbClr val="020F5F"/>
                </a:solidFill>
                <a:effectLst/>
                <a:latin typeface="arial" panose="020B0604020202020204" pitchFamily="34" charset="0"/>
              </a:rPr>
              <a:t> </a:t>
            </a:r>
            <a:r>
              <a:rPr lang="ru-RU" b="1" i="0" dirty="0" err="1">
                <a:solidFill>
                  <a:srgbClr val="020F5F"/>
                </a:solidFill>
                <a:effectLst/>
                <a:latin typeface="arial" panose="020B0604020202020204" pitchFamily="34" charset="0"/>
              </a:rPr>
              <a:t>йонів</a:t>
            </a:r>
            <a:r>
              <a:rPr lang="ru-RU" b="1" i="0" dirty="0">
                <a:solidFill>
                  <a:srgbClr val="020F5F"/>
                </a:solidFill>
                <a:effectLst/>
                <a:latin typeface="arial" panose="020B0604020202020204" pitchFamily="34" charset="0"/>
              </a:rPr>
              <a:t> Na</a:t>
            </a:r>
            <a:r>
              <a:rPr lang="ru-RU" b="1" i="0" baseline="30000" dirty="0">
                <a:solidFill>
                  <a:srgbClr val="020F5F"/>
                </a:solidFill>
                <a:effectLst/>
                <a:latin typeface="arial" panose="020B0604020202020204" pitchFamily="34" charset="0"/>
              </a:rPr>
              <a:t>+</a:t>
            </a:r>
            <a:r>
              <a:rPr lang="ru-RU" b="1" i="0" dirty="0">
                <a:solidFill>
                  <a:srgbClr val="020F5F"/>
                </a:solidFill>
                <a:effectLst/>
                <a:latin typeface="arial" panose="020B0604020202020204" pitchFamily="34" charset="0"/>
              </a:rPr>
              <a:t> і </a:t>
            </a:r>
            <a:r>
              <a:rPr lang="ru-RU" b="1" i="0" dirty="0" err="1">
                <a:solidFill>
                  <a:srgbClr val="020F5F"/>
                </a:solidFill>
                <a:effectLst/>
                <a:latin typeface="arial" panose="020B0604020202020204" pitchFamily="34" charset="0"/>
              </a:rPr>
              <a:t>Cl</a:t>
            </a:r>
            <a:r>
              <a:rPr lang="ru-RU" b="1" i="0" baseline="30000" dirty="0">
                <a:solidFill>
                  <a:srgbClr val="020F5F"/>
                </a:solidFill>
                <a:effectLst/>
                <a:latin typeface="arial" panose="020B0604020202020204" pitchFamily="34" charset="0"/>
              </a:rPr>
              <a:t>–</a:t>
            </a:r>
            <a:r>
              <a:rPr lang="ru-RU" b="1" i="0" dirty="0">
                <a:solidFill>
                  <a:srgbClr val="020F5F"/>
                </a:solidFill>
                <a:effectLst/>
                <a:latin typeface="arial" panose="020B0604020202020204" pitchFamily="34" charset="0"/>
              </a:rPr>
              <a:t> шляхом </a:t>
            </a:r>
            <a:r>
              <a:rPr lang="ru-RU" b="1" i="0" dirty="0" err="1">
                <a:solidFill>
                  <a:srgbClr val="020F5F"/>
                </a:solidFill>
                <a:effectLst/>
                <a:latin typeface="arial" panose="020B0604020202020204" pitchFamily="34" charset="0"/>
              </a:rPr>
              <a:t>повного</a:t>
            </a:r>
            <a:r>
              <a:rPr lang="ru-RU" b="1" i="0" dirty="0">
                <a:solidFill>
                  <a:srgbClr val="020F5F"/>
                </a:solidFill>
                <a:effectLst/>
                <a:latin typeface="arial" panose="020B0604020202020204" pitchFamily="34" charset="0"/>
              </a:rPr>
              <a:t> </a:t>
            </a:r>
            <a:r>
              <a:rPr lang="ru-RU" b="1" i="0" dirty="0" err="1">
                <a:solidFill>
                  <a:srgbClr val="020F5F"/>
                </a:solidFill>
                <a:effectLst/>
                <a:latin typeface="arial" panose="020B0604020202020204" pitchFamily="34" charset="0"/>
              </a:rPr>
              <a:t>передавання</a:t>
            </a:r>
            <a:r>
              <a:rPr lang="ru-RU" b="1" i="0" dirty="0">
                <a:solidFill>
                  <a:srgbClr val="020F5F"/>
                </a:solidFill>
                <a:effectLst/>
                <a:latin typeface="arial" panose="020B0604020202020204" pitchFamily="34" charset="0"/>
              </a:rPr>
              <a:t> валентного </a:t>
            </a:r>
            <a:r>
              <a:rPr lang="ru-RU" b="1" i="0" dirty="0" err="1">
                <a:solidFill>
                  <a:srgbClr val="020F5F"/>
                </a:solidFill>
                <a:effectLst/>
                <a:latin typeface="arial" panose="020B0604020202020204" pitchFamily="34" charset="0"/>
              </a:rPr>
              <a:t>електрона</a:t>
            </a:r>
            <a:r>
              <a:rPr lang="ru-RU" b="1" i="0" dirty="0">
                <a:solidFill>
                  <a:srgbClr val="020F5F"/>
                </a:solidFill>
                <a:effectLst/>
                <a:latin typeface="arial" panose="020B0604020202020204" pitchFamily="34" charset="0"/>
              </a:rPr>
              <a:t> </a:t>
            </a:r>
            <a:r>
              <a:rPr lang="ru-RU" b="1" i="0" dirty="0" err="1">
                <a:solidFill>
                  <a:srgbClr val="020F5F"/>
                </a:solidFill>
                <a:effectLst/>
                <a:latin typeface="arial" panose="020B0604020202020204" pitchFamily="34" charset="0"/>
              </a:rPr>
              <a:t>від</a:t>
            </a:r>
            <a:r>
              <a:rPr lang="ru-RU" b="1" i="0" dirty="0">
                <a:solidFill>
                  <a:srgbClr val="020F5F"/>
                </a:solidFill>
                <a:effectLst/>
                <a:latin typeface="arial" panose="020B0604020202020204" pitchFamily="34" charset="0"/>
              </a:rPr>
              <a:t> атома </a:t>
            </a:r>
            <a:r>
              <a:rPr lang="ru-RU" b="1" i="0" dirty="0" err="1">
                <a:solidFill>
                  <a:srgbClr val="020F5F"/>
                </a:solidFill>
                <a:effectLst/>
                <a:latin typeface="arial" panose="020B0604020202020204" pitchFamily="34" charset="0"/>
              </a:rPr>
              <a:t>натрію</a:t>
            </a:r>
            <a:r>
              <a:rPr lang="ru-RU" b="1" i="0" dirty="0">
                <a:solidFill>
                  <a:srgbClr val="020F5F"/>
                </a:solidFill>
                <a:effectLst/>
                <a:latin typeface="arial" panose="020B0604020202020204" pitchFamily="34" charset="0"/>
              </a:rPr>
              <a:t> атому хлору</a:t>
            </a:r>
            <a:endParaRPr lang="uk-UA" dirty="0"/>
          </a:p>
        </p:txBody>
      </p:sp>
    </p:spTree>
    <p:extLst>
      <p:ext uri="{BB962C8B-B14F-4D97-AF65-F5344CB8AC3E}">
        <p14:creationId xmlns:p14="http://schemas.microsoft.com/office/powerpoint/2010/main" val="1001788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E8332-A02B-6F60-3620-25E63D07F648}"/>
              </a:ext>
            </a:extLst>
          </p:cNvPr>
          <p:cNvSpPr txBox="1"/>
          <p:nvPr/>
        </p:nvSpPr>
        <p:spPr>
          <a:xfrm>
            <a:off x="304081" y="491122"/>
            <a:ext cx="5915564" cy="6186309"/>
          </a:xfrm>
          <a:prstGeom prst="rect">
            <a:avLst/>
          </a:prstGeom>
          <a:noFill/>
        </p:spPr>
        <p:txBody>
          <a:bodyPr wrap="square">
            <a:spAutoFit/>
          </a:bodyPr>
          <a:lstStyle/>
          <a:p>
            <a:pPr indent="190500" algn="just"/>
            <a:r>
              <a:rPr lang="uk-UA" sz="1800" dirty="0">
                <a:solidFill>
                  <a:srgbClr val="333333"/>
                </a:solidFill>
                <a:effectLst/>
                <a:latin typeface="Arial" panose="020B0604020202020204" pitchFamily="34" charset="0"/>
                <a:ea typeface="Times New Roman" panose="02020603050405020304" pitchFamily="18" charset="0"/>
              </a:rPr>
              <a:t>Здатність елементів утворювати прості </a:t>
            </a:r>
            <a:r>
              <a:rPr lang="uk-UA" sz="1800" dirty="0" err="1">
                <a:solidFill>
                  <a:srgbClr val="333333"/>
                </a:solidFill>
                <a:effectLst/>
                <a:latin typeface="Arial" panose="020B0604020202020204" pitchFamily="34" charset="0"/>
                <a:ea typeface="Times New Roman" panose="02020603050405020304" pitchFamily="18" charset="0"/>
              </a:rPr>
              <a:t>йони</a:t>
            </a:r>
            <a:r>
              <a:rPr lang="uk-UA" sz="1800" dirty="0">
                <a:solidFill>
                  <a:srgbClr val="333333"/>
                </a:solidFill>
                <a:effectLst/>
                <a:latin typeface="Arial" panose="020B0604020202020204" pitchFamily="34" charset="0"/>
                <a:ea typeface="Times New Roman" panose="02020603050405020304" pitchFamily="18" charset="0"/>
              </a:rPr>
              <a:t> (тобто такі, що походять від одного атома) зумовлена електронною конфігурацією їх ізольованих атомів, а також величинами </a:t>
            </a:r>
            <a:r>
              <a:rPr lang="uk-UA" sz="1800" dirty="0" err="1">
                <a:solidFill>
                  <a:srgbClr val="333333"/>
                </a:solidFill>
                <a:effectLst/>
                <a:latin typeface="Arial" panose="020B0604020202020204" pitchFamily="34" charset="0"/>
                <a:ea typeface="Times New Roman" panose="02020603050405020304" pitchFamily="18" charset="0"/>
              </a:rPr>
              <a:t>електронегативностей</a:t>
            </a:r>
            <a:r>
              <a:rPr lang="uk-UA" sz="1800" dirty="0">
                <a:solidFill>
                  <a:srgbClr val="333333"/>
                </a:solidFill>
                <a:effectLst/>
                <a:latin typeface="Arial" panose="020B0604020202020204" pitchFamily="34" charset="0"/>
                <a:ea typeface="Times New Roman" panose="02020603050405020304" pitchFamily="18" charset="0"/>
              </a:rPr>
              <a:t>, енергій іонізації та спорідненості до електрона. Зрозуміло, що найлегше катіони утворюються атомами елементів з малими енергіями іонізації – лужними і лужноземельними металами (</a:t>
            </a:r>
            <a:r>
              <a:rPr lang="uk-UA" sz="1800" dirty="0" err="1">
                <a:solidFill>
                  <a:srgbClr val="333333"/>
                </a:solidFill>
                <a:effectLst/>
                <a:latin typeface="Arial" panose="020B0604020202020204" pitchFamily="34" charset="0"/>
                <a:ea typeface="Times New Roman" panose="02020603050405020304" pitchFamily="18" charset="0"/>
              </a:rPr>
              <a:t>Na</a:t>
            </a:r>
            <a:r>
              <a:rPr lang="uk-UA" sz="1800" dirty="0">
                <a:solidFill>
                  <a:srgbClr val="333333"/>
                </a:solidFill>
                <a:effectLst/>
                <a:latin typeface="Arial" panose="020B0604020202020204" pitchFamily="34" charset="0"/>
                <a:ea typeface="Times New Roman" panose="02020603050405020304" pitchFamily="18" charset="0"/>
              </a:rPr>
              <a:t>, К, </a:t>
            </a:r>
            <a:r>
              <a:rPr lang="uk-UA" sz="1800" dirty="0" err="1">
                <a:solidFill>
                  <a:srgbClr val="333333"/>
                </a:solidFill>
                <a:effectLst/>
                <a:latin typeface="Arial" panose="020B0604020202020204" pitchFamily="34" charset="0"/>
                <a:ea typeface="Times New Roman" panose="02020603050405020304" pitchFamily="18" charset="0"/>
              </a:rPr>
              <a:t>Cs</a:t>
            </a:r>
            <a:r>
              <a:rPr lang="uk-UA" sz="1800" dirty="0">
                <a:solidFill>
                  <a:srgbClr val="333333"/>
                </a:solidFill>
                <a:effectLst/>
                <a:latin typeface="Arial" panose="020B0604020202020204" pitchFamily="34" charset="0"/>
                <a:ea typeface="Times New Roman" panose="02020603050405020304" pitchFamily="18" charset="0"/>
              </a:rPr>
              <a:t>, </a:t>
            </a:r>
            <a:r>
              <a:rPr lang="uk-UA" sz="1800" dirty="0" err="1">
                <a:solidFill>
                  <a:srgbClr val="333333"/>
                </a:solidFill>
                <a:effectLst/>
                <a:latin typeface="Arial" panose="020B0604020202020204" pitchFamily="34" charset="0"/>
                <a:ea typeface="Times New Roman" panose="02020603050405020304" pitchFamily="18" charset="0"/>
              </a:rPr>
              <a:t>Rb</a:t>
            </a:r>
            <a:r>
              <a:rPr lang="uk-UA" sz="1800" dirty="0">
                <a:solidFill>
                  <a:srgbClr val="333333"/>
                </a:solidFill>
                <a:effectLst/>
                <a:latin typeface="Arial" panose="020B0604020202020204" pitchFamily="34" charset="0"/>
                <a:ea typeface="Times New Roman" panose="02020603050405020304" pitchFamily="18" charset="0"/>
              </a:rPr>
              <a:t>, </a:t>
            </a:r>
            <a:r>
              <a:rPr lang="uk-UA" sz="1800" dirty="0" err="1">
                <a:solidFill>
                  <a:srgbClr val="333333"/>
                </a:solidFill>
                <a:effectLst/>
                <a:latin typeface="Arial" panose="020B0604020202020204" pitchFamily="34" charset="0"/>
                <a:ea typeface="Times New Roman" panose="02020603050405020304" pitchFamily="18" charset="0"/>
              </a:rPr>
              <a:t>Ca</a:t>
            </a:r>
            <a:r>
              <a:rPr lang="uk-UA" sz="1800" dirty="0">
                <a:solidFill>
                  <a:srgbClr val="333333"/>
                </a:solidFill>
                <a:effectLst/>
                <a:latin typeface="Arial" panose="020B0604020202020204" pitchFamily="34" charset="0"/>
                <a:ea typeface="Times New Roman" panose="02020603050405020304" pitchFamily="18" charset="0"/>
              </a:rPr>
              <a:t>, </a:t>
            </a:r>
            <a:r>
              <a:rPr lang="uk-UA" sz="1800" dirty="0" err="1">
                <a:solidFill>
                  <a:srgbClr val="333333"/>
                </a:solidFill>
                <a:effectLst/>
                <a:latin typeface="Arial" panose="020B0604020202020204" pitchFamily="34" charset="0"/>
                <a:ea typeface="Times New Roman" panose="02020603050405020304" pitchFamily="18" charset="0"/>
              </a:rPr>
              <a:t>Ba</a:t>
            </a:r>
            <a:r>
              <a:rPr lang="uk-UA" sz="1800" dirty="0">
                <a:solidFill>
                  <a:srgbClr val="333333"/>
                </a:solidFill>
                <a:effectLst/>
                <a:latin typeface="Arial" panose="020B0604020202020204" pitchFamily="34" charset="0"/>
                <a:ea typeface="Times New Roman" panose="02020603050405020304" pitchFamily="18" charset="0"/>
              </a:rPr>
              <a:t>, </a:t>
            </a:r>
            <a:r>
              <a:rPr lang="uk-UA" sz="1800" dirty="0" err="1">
                <a:solidFill>
                  <a:srgbClr val="333333"/>
                </a:solidFill>
                <a:effectLst/>
                <a:latin typeface="Arial" panose="020B0604020202020204" pitchFamily="34" charset="0"/>
                <a:ea typeface="Times New Roman" panose="02020603050405020304" pitchFamily="18" charset="0"/>
              </a:rPr>
              <a:t>Sr</a:t>
            </a:r>
            <a:r>
              <a:rPr lang="uk-UA" sz="1800" dirty="0">
                <a:solidFill>
                  <a:srgbClr val="333333"/>
                </a:solidFill>
                <a:effectLst/>
                <a:latin typeface="Arial" panose="020B0604020202020204" pitchFamily="34" charset="0"/>
                <a:ea typeface="Times New Roman" panose="02020603050405020304" pitchFamily="18" charset="0"/>
              </a:rPr>
              <a:t> тощо). Утворення ж простих катіонів інших елементів менш імовірно, оскільки це пов’язано з витратою великої енергії на іонізацію атома.</a:t>
            </a:r>
            <a:endParaRPr lang="uk-UA" sz="1800" dirty="0">
              <a:effectLst/>
              <a:latin typeface="Times New Roman" panose="02020603050405020304" pitchFamily="18" charset="0"/>
              <a:ea typeface="Times New Roman" panose="02020603050405020304" pitchFamily="18"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rPr>
              <a:t>Прості аніони найлегше утворюються р-елементами сьомої групи (</a:t>
            </a:r>
            <a:r>
              <a:rPr lang="uk-UA" sz="1800" dirty="0" err="1">
                <a:solidFill>
                  <a:srgbClr val="333333"/>
                </a:solidFill>
                <a:effectLst/>
                <a:latin typeface="Arial" panose="020B0604020202020204" pitchFamily="34" charset="0"/>
                <a:ea typeface="Times New Roman" panose="02020603050405020304" pitchFamily="18" charset="0"/>
              </a:rPr>
              <a:t>Cl</a:t>
            </a:r>
            <a:r>
              <a:rPr lang="uk-UA" sz="1800" dirty="0">
                <a:solidFill>
                  <a:srgbClr val="333333"/>
                </a:solidFill>
                <a:effectLst/>
                <a:latin typeface="Arial" panose="020B0604020202020204" pitchFamily="34" charset="0"/>
                <a:ea typeface="Times New Roman" panose="02020603050405020304" pitchFamily="18" charset="0"/>
              </a:rPr>
              <a:t>, </a:t>
            </a:r>
            <a:r>
              <a:rPr lang="uk-UA" sz="1800" dirty="0" err="1">
                <a:solidFill>
                  <a:srgbClr val="333333"/>
                </a:solidFill>
                <a:effectLst/>
                <a:latin typeface="Arial" panose="020B0604020202020204" pitchFamily="34" charset="0"/>
                <a:ea typeface="Times New Roman" panose="02020603050405020304" pitchFamily="18" charset="0"/>
              </a:rPr>
              <a:t>Br</a:t>
            </a:r>
            <a:r>
              <a:rPr lang="uk-UA" sz="1800" dirty="0">
                <a:solidFill>
                  <a:srgbClr val="333333"/>
                </a:solidFill>
                <a:effectLst/>
                <a:latin typeface="Arial" panose="020B0604020202020204" pitchFamily="34" charset="0"/>
                <a:ea typeface="Times New Roman" panose="02020603050405020304" pitchFamily="18" charset="0"/>
              </a:rPr>
              <a:t>, I) внаслідок їх високої спорідненості до електрона. Приєднання по одному електрону до атомів О, S, N супроводжується виділенням енергії. А приєднання інших електронів з утворенням багатозарядних простих аніонів енергетично невигідно.</a:t>
            </a:r>
            <a:endParaRPr lang="uk-UA" sz="1800" dirty="0">
              <a:effectLst/>
              <a:latin typeface="Times New Roman" panose="02020603050405020304" pitchFamily="18" charset="0"/>
              <a:ea typeface="Times New Roman" panose="02020603050405020304" pitchFamily="18"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rPr>
              <a:t>Тому сполуки, що складаються з простих </a:t>
            </a:r>
            <a:r>
              <a:rPr lang="uk-UA" sz="1800" dirty="0" err="1">
                <a:solidFill>
                  <a:srgbClr val="333333"/>
                </a:solidFill>
                <a:effectLst/>
                <a:latin typeface="Arial" panose="020B0604020202020204" pitchFamily="34" charset="0"/>
                <a:ea typeface="Times New Roman" panose="02020603050405020304" pitchFamily="18" charset="0"/>
              </a:rPr>
              <a:t>йонів</a:t>
            </a:r>
            <a:r>
              <a:rPr lang="uk-UA" sz="1800" dirty="0">
                <a:solidFill>
                  <a:srgbClr val="333333"/>
                </a:solidFill>
                <a:effectLst/>
                <a:latin typeface="Arial" panose="020B0604020202020204" pitchFamily="34" charset="0"/>
                <a:ea typeface="Times New Roman" panose="02020603050405020304" pitchFamily="18" charset="0"/>
              </a:rPr>
              <a:t>, </a:t>
            </a:r>
            <a:r>
              <a:rPr lang="uk-UA" sz="1800" dirty="0" err="1">
                <a:solidFill>
                  <a:srgbClr val="333333"/>
                </a:solidFill>
                <a:effectLst/>
                <a:latin typeface="Arial" panose="020B0604020202020204" pitchFamily="34" charset="0"/>
                <a:ea typeface="Times New Roman" panose="02020603050405020304" pitchFamily="18" charset="0"/>
              </a:rPr>
              <a:t>небагаточисельні</a:t>
            </a:r>
            <a:r>
              <a:rPr lang="uk-UA" sz="1800" dirty="0">
                <a:solidFill>
                  <a:srgbClr val="333333"/>
                </a:solidFill>
                <a:effectLst/>
                <a:latin typeface="Arial" panose="020B0604020202020204" pitchFamily="34" charset="0"/>
                <a:ea typeface="Times New Roman" panose="02020603050405020304" pitchFamily="18" charset="0"/>
              </a:rPr>
              <a:t>. Вони найлегше утворюються при взаємодії лужних і лужноземельних металів з галогенами.</a:t>
            </a:r>
            <a:endParaRPr lang="uk-UA" sz="1800" dirty="0">
              <a:effectLst/>
              <a:latin typeface="Times New Roman" panose="02020603050405020304" pitchFamily="18" charset="0"/>
              <a:ea typeface="Times New Roman" panose="02020603050405020304" pitchFamily="18" charset="0"/>
            </a:endParaRPr>
          </a:p>
        </p:txBody>
      </p:sp>
      <p:pic>
        <p:nvPicPr>
          <p:cNvPr id="7172" name="Picture 4" descr="Презентація «Йонний зв'язок, його утворення» 8 клас">
            <a:extLst>
              <a:ext uri="{FF2B5EF4-FFF2-40B4-BE49-F238E27FC236}">
                <a16:creationId xmlns:a16="http://schemas.microsoft.com/office/drawing/2014/main" id="{701B8701-6FDE-0E6B-E69B-FFFF1E410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850" y="1355829"/>
            <a:ext cx="5528454" cy="414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8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BA8C37-D62E-2CE6-185E-6764FB89BE24}"/>
              </a:ext>
            </a:extLst>
          </p:cNvPr>
          <p:cNvSpPr txBox="1"/>
          <p:nvPr/>
        </p:nvSpPr>
        <p:spPr>
          <a:xfrm>
            <a:off x="139460" y="100444"/>
            <a:ext cx="11913080" cy="6757556"/>
          </a:xfrm>
          <a:prstGeom prst="rect">
            <a:avLst/>
          </a:prstGeom>
          <a:noFill/>
        </p:spPr>
        <p:txBody>
          <a:bodyPr wrap="square">
            <a:spAutoFit/>
          </a:bodyPr>
          <a:lstStyle/>
          <a:p>
            <a:pPr indent="450215" algn="just">
              <a:lnSpc>
                <a:spcPct val="107000"/>
              </a:lnSpc>
              <a:spcBef>
                <a:spcPts val="200"/>
              </a:spcBef>
            </a:pPr>
            <a:r>
              <a:rPr lang="uk-UA" sz="1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5.4.1. Характеристики іонного зв’язку</a:t>
            </a:r>
            <a:endParaRPr lang="uk-UA" sz="16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indent="450215" algn="l"/>
            <a:r>
              <a:rPr lang="uk-UA" sz="1600" b="1" i="1" dirty="0">
                <a:solidFill>
                  <a:srgbClr val="333333"/>
                </a:solidFill>
                <a:effectLst/>
                <a:latin typeface="Arial" panose="020B0604020202020204" pitchFamily="34" charset="0"/>
                <a:ea typeface="Times New Roman" panose="02020603050405020304" pitchFamily="18" charset="0"/>
              </a:rPr>
              <a:t>1. </a:t>
            </a:r>
            <a:r>
              <a:rPr lang="uk-UA" sz="1600" b="1" i="1" dirty="0" err="1">
                <a:solidFill>
                  <a:srgbClr val="333333"/>
                </a:solidFill>
                <a:effectLst/>
                <a:latin typeface="Arial" panose="020B0604020202020204" pitchFamily="34" charset="0"/>
                <a:ea typeface="Times New Roman" panose="02020603050405020304" pitchFamily="18" charset="0"/>
              </a:rPr>
              <a:t>Ненапрямленність</a:t>
            </a:r>
            <a:r>
              <a:rPr lang="uk-UA" sz="1600" dirty="0">
                <a:solidFill>
                  <a:srgbClr val="333333"/>
                </a:solidFill>
                <a:effectLst/>
                <a:latin typeface="Arial" panose="020B0604020202020204" pitchFamily="34" charset="0"/>
                <a:ea typeface="Times New Roman" panose="02020603050405020304" pitchFamily="18" charset="0"/>
              </a:rPr>
              <a:t>. Електричні заряди </a:t>
            </a:r>
            <a:r>
              <a:rPr lang="uk-UA" sz="1600" dirty="0" err="1">
                <a:solidFill>
                  <a:srgbClr val="333333"/>
                </a:solidFill>
                <a:effectLst/>
                <a:latin typeface="Arial" panose="020B0604020202020204" pitchFamily="34" charset="0"/>
                <a:ea typeface="Times New Roman" panose="02020603050405020304" pitchFamily="18" charset="0"/>
              </a:rPr>
              <a:t>йонів</a:t>
            </a:r>
            <a:r>
              <a:rPr lang="uk-UA" sz="1600" dirty="0">
                <a:solidFill>
                  <a:srgbClr val="333333"/>
                </a:solidFill>
                <a:effectLst/>
                <a:latin typeface="Arial" panose="020B0604020202020204" pitchFamily="34" charset="0"/>
                <a:ea typeface="Times New Roman" panose="02020603050405020304" pitchFamily="18" charset="0"/>
              </a:rPr>
              <a:t> зумовлюють їх притягання та відштовхування і в цілому визначають </a:t>
            </a:r>
            <a:r>
              <a:rPr lang="uk-UA" sz="1600" dirty="0" err="1">
                <a:solidFill>
                  <a:srgbClr val="333333"/>
                </a:solidFill>
                <a:effectLst/>
                <a:latin typeface="Arial" panose="020B0604020202020204" pitchFamily="34" charset="0"/>
                <a:ea typeface="Times New Roman" panose="02020603050405020304" pitchFamily="18" charset="0"/>
              </a:rPr>
              <a:t>стехіометричний</a:t>
            </a:r>
            <a:r>
              <a:rPr lang="uk-UA" sz="1600" dirty="0">
                <a:solidFill>
                  <a:srgbClr val="333333"/>
                </a:solidFill>
                <a:effectLst/>
                <a:latin typeface="Arial" panose="020B0604020202020204" pitchFamily="34" charset="0"/>
                <a:ea typeface="Times New Roman" panose="02020603050405020304" pitchFamily="18" charset="0"/>
              </a:rPr>
              <a:t> склад сполуки. Йони можна уявити як заряджені кульки, силові поля яких рівномірно розподіляються у всіх напрямках у просторі. Тому, наприклад, у сполуці </a:t>
            </a:r>
            <a:r>
              <a:rPr lang="uk-UA" sz="1600" dirty="0" err="1">
                <a:solidFill>
                  <a:srgbClr val="333333"/>
                </a:solidFill>
                <a:effectLst/>
                <a:latin typeface="Arial" panose="020B0604020202020204" pitchFamily="34" charset="0"/>
                <a:ea typeface="Times New Roman" panose="02020603050405020304" pitchFamily="18" charset="0"/>
              </a:rPr>
              <a:t>NaCl</a:t>
            </a:r>
            <a:r>
              <a:rPr lang="uk-UA" sz="1600" dirty="0">
                <a:solidFill>
                  <a:srgbClr val="333333"/>
                </a:solidFill>
                <a:effectLst/>
                <a:latin typeface="Arial" panose="020B0604020202020204" pitchFamily="34" charset="0"/>
                <a:ea typeface="Times New Roman" panose="02020603050405020304" pitchFamily="18" charset="0"/>
              </a:rPr>
              <a:t> </a:t>
            </a:r>
            <a:r>
              <a:rPr lang="uk-UA" sz="1600" dirty="0" err="1">
                <a:solidFill>
                  <a:srgbClr val="333333"/>
                </a:solidFill>
                <a:effectLst/>
                <a:latin typeface="Arial" panose="020B0604020202020204" pitchFamily="34" charset="0"/>
                <a:ea typeface="Times New Roman" panose="02020603050405020304" pitchFamily="18" charset="0"/>
              </a:rPr>
              <a:t>йони</a:t>
            </a:r>
            <a:r>
              <a:rPr lang="uk-UA" sz="1600" dirty="0">
                <a:solidFill>
                  <a:srgbClr val="333333"/>
                </a:solidFill>
                <a:effectLst/>
                <a:latin typeface="Arial" panose="020B0604020202020204" pitchFamily="34" charset="0"/>
                <a:ea typeface="Times New Roman" panose="02020603050405020304" pitchFamily="18" charset="0"/>
              </a:rPr>
              <a:t> натрію </a:t>
            </a:r>
            <a:r>
              <a:rPr lang="uk-UA" sz="1600" dirty="0" err="1">
                <a:solidFill>
                  <a:srgbClr val="333333"/>
                </a:solidFill>
                <a:effectLst/>
                <a:latin typeface="Arial" panose="020B0604020202020204" pitchFamily="34" charset="0"/>
                <a:ea typeface="Times New Roman" panose="02020603050405020304" pitchFamily="18" charset="0"/>
              </a:rPr>
              <a:t>Na</a:t>
            </a:r>
            <a:r>
              <a:rPr lang="uk-UA" sz="1600" baseline="30000" dirty="0">
                <a:solidFill>
                  <a:srgbClr val="333333"/>
                </a:solidFill>
                <a:effectLst/>
                <a:latin typeface="Arial" panose="020B0604020202020204" pitchFamily="34" charset="0"/>
                <a:ea typeface="Times New Roman" panose="02020603050405020304" pitchFamily="18" charset="0"/>
              </a:rPr>
              <a:t>+</a:t>
            </a:r>
            <a:r>
              <a:rPr lang="uk-UA" sz="1600" dirty="0">
                <a:solidFill>
                  <a:srgbClr val="333333"/>
                </a:solidFill>
                <a:effectLst/>
                <a:latin typeface="Arial" panose="020B0604020202020204" pitchFamily="34" charset="0"/>
                <a:ea typeface="Times New Roman" panose="02020603050405020304" pitchFamily="18" charset="0"/>
              </a:rPr>
              <a:t> можуть взаємодіяти з </a:t>
            </a:r>
            <a:r>
              <a:rPr lang="uk-UA" sz="1600" dirty="0" err="1">
                <a:solidFill>
                  <a:srgbClr val="333333"/>
                </a:solidFill>
                <a:effectLst/>
                <a:latin typeface="Arial" panose="020B0604020202020204" pitchFamily="34" charset="0"/>
                <a:ea typeface="Times New Roman" panose="02020603050405020304" pitchFamily="18" charset="0"/>
              </a:rPr>
              <a:t>йонами</a:t>
            </a:r>
            <a:r>
              <a:rPr lang="uk-UA" sz="1600" dirty="0">
                <a:solidFill>
                  <a:srgbClr val="333333"/>
                </a:solidFill>
                <a:effectLst/>
                <a:latin typeface="Arial" panose="020B0604020202020204" pitchFamily="34" charset="0"/>
                <a:ea typeface="Times New Roman" panose="02020603050405020304" pitchFamily="18" charset="0"/>
              </a:rPr>
              <a:t> хлору </a:t>
            </a:r>
            <a:r>
              <a:rPr lang="uk-UA" sz="1600" dirty="0" err="1">
                <a:solidFill>
                  <a:srgbClr val="333333"/>
                </a:solidFill>
                <a:effectLst/>
                <a:latin typeface="Arial" panose="020B0604020202020204" pitchFamily="34" charset="0"/>
                <a:ea typeface="Times New Roman" panose="02020603050405020304" pitchFamily="18" charset="0"/>
              </a:rPr>
              <a:t>Cl</a:t>
            </a:r>
            <a:r>
              <a:rPr lang="uk-UA" sz="1600" baseline="30000" dirty="0">
                <a:solidFill>
                  <a:srgbClr val="333333"/>
                </a:solidFill>
                <a:effectLst/>
                <a:latin typeface="Arial" panose="020B0604020202020204" pitchFamily="34" charset="0"/>
                <a:ea typeface="Times New Roman" panose="02020603050405020304" pitchFamily="18" charset="0"/>
              </a:rPr>
              <a:t>–</a:t>
            </a:r>
            <a:r>
              <a:rPr lang="uk-UA" sz="1600" dirty="0">
                <a:solidFill>
                  <a:srgbClr val="333333"/>
                </a:solidFill>
                <a:effectLst/>
                <a:latin typeface="Arial" panose="020B0604020202020204" pitchFamily="34" charset="0"/>
                <a:ea typeface="Times New Roman" panose="02020603050405020304" pitchFamily="18" charset="0"/>
              </a:rPr>
              <a:t> в будь-якому напрямку, притягуючи певне їх число.</a:t>
            </a:r>
            <a:endParaRPr lang="uk-UA" sz="1600" dirty="0">
              <a:effectLst/>
              <a:latin typeface="Times New Roman" panose="02020603050405020304" pitchFamily="18" charset="0"/>
              <a:ea typeface="Times New Roman" panose="02020603050405020304" pitchFamily="18" charset="0"/>
            </a:endParaRPr>
          </a:p>
          <a:p>
            <a:pPr indent="450215" algn="l"/>
            <a:r>
              <a:rPr lang="uk-UA" sz="1600" b="1" i="1" dirty="0" err="1">
                <a:solidFill>
                  <a:srgbClr val="00B050"/>
                </a:solidFill>
                <a:effectLst/>
                <a:latin typeface="Arial" panose="020B0604020202020204" pitchFamily="34" charset="0"/>
                <a:ea typeface="Times New Roman" panose="02020603050405020304" pitchFamily="18" charset="0"/>
              </a:rPr>
              <a:t>Ненапрямленність</a:t>
            </a:r>
            <a:r>
              <a:rPr lang="uk-UA" sz="1600" i="1" dirty="0">
                <a:solidFill>
                  <a:srgbClr val="00B050"/>
                </a:solidFill>
                <a:effectLst/>
                <a:latin typeface="Arial" panose="020B0604020202020204" pitchFamily="34" charset="0"/>
                <a:ea typeface="Times New Roman" panose="02020603050405020304" pitchFamily="18" charset="0"/>
              </a:rPr>
              <a:t> – це властивість іонного зв’язку, що зумовлена здатністю кожного </a:t>
            </a:r>
            <a:r>
              <a:rPr lang="uk-UA" sz="1600" i="1" dirty="0" err="1">
                <a:solidFill>
                  <a:srgbClr val="00B050"/>
                </a:solidFill>
                <a:effectLst/>
                <a:latin typeface="Arial" panose="020B0604020202020204" pitchFamily="34" charset="0"/>
                <a:ea typeface="Times New Roman" panose="02020603050405020304" pitchFamily="18" charset="0"/>
              </a:rPr>
              <a:t>йона</a:t>
            </a:r>
            <a:r>
              <a:rPr lang="uk-UA" sz="1600" i="1" dirty="0">
                <a:solidFill>
                  <a:srgbClr val="00B050"/>
                </a:solidFill>
                <a:effectLst/>
                <a:latin typeface="Arial" panose="020B0604020202020204" pitchFamily="34" charset="0"/>
                <a:ea typeface="Times New Roman" panose="02020603050405020304" pitchFamily="18" charset="0"/>
              </a:rPr>
              <a:t> притягувати до себе </a:t>
            </a:r>
            <a:r>
              <a:rPr lang="uk-UA" sz="1600" i="1" dirty="0" err="1">
                <a:solidFill>
                  <a:srgbClr val="00B050"/>
                </a:solidFill>
                <a:effectLst/>
                <a:latin typeface="Arial" panose="020B0604020202020204" pitchFamily="34" charset="0"/>
                <a:ea typeface="Times New Roman" panose="02020603050405020304" pitchFamily="18" charset="0"/>
              </a:rPr>
              <a:t>йони</a:t>
            </a:r>
            <a:r>
              <a:rPr lang="uk-UA" sz="1600" i="1" dirty="0">
                <a:solidFill>
                  <a:srgbClr val="00B050"/>
                </a:solidFill>
                <a:effectLst/>
                <a:latin typeface="Arial" panose="020B0604020202020204" pitchFamily="34" charset="0"/>
                <a:ea typeface="Times New Roman" panose="02020603050405020304" pitchFamily="18" charset="0"/>
              </a:rPr>
              <a:t> протилежного </a:t>
            </a:r>
            <a:r>
              <a:rPr lang="uk-UA" sz="1600" i="1" dirty="0" err="1">
                <a:solidFill>
                  <a:srgbClr val="00B050"/>
                </a:solidFill>
                <a:effectLst/>
                <a:latin typeface="Arial" panose="020B0604020202020204" pitchFamily="34" charset="0"/>
                <a:ea typeface="Times New Roman" panose="02020603050405020304" pitchFamily="18" charset="0"/>
              </a:rPr>
              <a:t>знака</a:t>
            </a:r>
            <a:r>
              <a:rPr lang="uk-UA" sz="1600" i="1" dirty="0">
                <a:solidFill>
                  <a:srgbClr val="00B050"/>
                </a:solidFill>
                <a:effectLst/>
                <a:latin typeface="Arial" panose="020B0604020202020204" pitchFamily="34" charset="0"/>
                <a:ea typeface="Times New Roman" panose="02020603050405020304" pitchFamily="18" charset="0"/>
              </a:rPr>
              <a:t> у будь-якому напрямку.</a:t>
            </a:r>
            <a:endParaRPr lang="uk-UA" sz="1600" dirty="0">
              <a:solidFill>
                <a:srgbClr val="00B050"/>
              </a:solidFill>
              <a:effectLst/>
              <a:latin typeface="Times New Roman" panose="02020603050405020304" pitchFamily="18" charset="0"/>
              <a:ea typeface="Times New Roman" panose="02020603050405020304" pitchFamily="18" charset="0"/>
            </a:endParaRPr>
          </a:p>
          <a:p>
            <a:pPr indent="450215" algn="l"/>
            <a:r>
              <a:rPr lang="uk-UA" sz="1600" dirty="0">
                <a:solidFill>
                  <a:srgbClr val="333333"/>
                </a:solidFill>
                <a:effectLst/>
                <a:latin typeface="Arial" panose="020B0604020202020204" pitchFamily="34" charset="0"/>
                <a:ea typeface="Times New Roman" panose="02020603050405020304" pitchFamily="18" charset="0"/>
              </a:rPr>
              <a:t>Отже, </a:t>
            </a:r>
            <a:r>
              <a:rPr lang="uk-UA" sz="1600" dirty="0" err="1">
                <a:solidFill>
                  <a:srgbClr val="333333"/>
                </a:solidFill>
                <a:effectLst/>
                <a:latin typeface="Arial" panose="020B0604020202020204" pitchFamily="34" charset="0"/>
                <a:ea typeface="Times New Roman" panose="02020603050405020304" pitchFamily="18" charset="0"/>
              </a:rPr>
              <a:t>ненапрямленність</a:t>
            </a:r>
            <a:r>
              <a:rPr lang="uk-UA" sz="1600" dirty="0">
                <a:solidFill>
                  <a:srgbClr val="333333"/>
                </a:solidFill>
                <a:effectLst/>
                <a:latin typeface="Arial" panose="020B0604020202020204" pitchFamily="34" charset="0"/>
                <a:ea typeface="Times New Roman" panose="02020603050405020304" pitchFamily="18" charset="0"/>
              </a:rPr>
              <a:t> пояснюється тим, що електричне поле </a:t>
            </a:r>
            <a:r>
              <a:rPr lang="uk-UA" sz="1600" dirty="0" err="1">
                <a:solidFill>
                  <a:srgbClr val="333333"/>
                </a:solidFill>
                <a:effectLst/>
                <a:latin typeface="Arial" panose="020B0604020202020204" pitchFamily="34" charset="0"/>
                <a:ea typeface="Times New Roman" panose="02020603050405020304" pitchFamily="18" charset="0"/>
              </a:rPr>
              <a:t>йона</a:t>
            </a:r>
            <a:r>
              <a:rPr lang="uk-UA" sz="1600" dirty="0">
                <a:solidFill>
                  <a:srgbClr val="333333"/>
                </a:solidFill>
                <a:effectLst/>
                <a:latin typeface="Arial" panose="020B0604020202020204" pitchFamily="34" charset="0"/>
                <a:ea typeface="Times New Roman" panose="02020603050405020304" pitchFamily="18" charset="0"/>
              </a:rPr>
              <a:t> має сферичну симетрію і зменшується із відстанню в усіх напрямках, тому взаємодія між </a:t>
            </a:r>
            <a:r>
              <a:rPr lang="uk-UA" sz="1600" dirty="0" err="1">
                <a:solidFill>
                  <a:srgbClr val="333333"/>
                </a:solidFill>
                <a:effectLst/>
                <a:latin typeface="Arial" panose="020B0604020202020204" pitchFamily="34" charset="0"/>
                <a:ea typeface="Times New Roman" panose="02020603050405020304" pitchFamily="18" charset="0"/>
              </a:rPr>
              <a:t>йонами</a:t>
            </a:r>
            <a:r>
              <a:rPr lang="uk-UA" sz="1600" dirty="0">
                <a:solidFill>
                  <a:srgbClr val="333333"/>
                </a:solidFill>
                <a:effectLst/>
                <a:latin typeface="Arial" panose="020B0604020202020204" pitchFamily="34" charset="0"/>
                <a:ea typeface="Times New Roman" panose="02020603050405020304" pitchFamily="18" charset="0"/>
              </a:rPr>
              <a:t> здійснюється незалежно від напрямку.</a:t>
            </a:r>
            <a:endParaRPr lang="uk-UA" sz="1600" dirty="0">
              <a:effectLst/>
              <a:latin typeface="Times New Roman" panose="02020603050405020304" pitchFamily="18" charset="0"/>
              <a:ea typeface="Times New Roman" panose="02020603050405020304" pitchFamily="18" charset="0"/>
            </a:endParaRPr>
          </a:p>
          <a:p>
            <a:pPr indent="450215" algn="l"/>
            <a:r>
              <a:rPr lang="uk-UA" sz="1600" b="1" i="1" dirty="0">
                <a:solidFill>
                  <a:srgbClr val="333333"/>
                </a:solidFill>
                <a:effectLst/>
                <a:latin typeface="Arial" panose="020B0604020202020204" pitchFamily="34" charset="0"/>
                <a:ea typeface="Times New Roman" panose="02020603050405020304" pitchFamily="18" charset="0"/>
              </a:rPr>
              <a:t>2. </a:t>
            </a:r>
            <a:r>
              <a:rPr lang="uk-UA" sz="1600" b="1" i="1" dirty="0" err="1">
                <a:solidFill>
                  <a:srgbClr val="333333"/>
                </a:solidFill>
                <a:effectLst/>
                <a:latin typeface="Arial" panose="020B0604020202020204" pitchFamily="34" charset="0"/>
                <a:ea typeface="Times New Roman" panose="02020603050405020304" pitchFamily="18" charset="0"/>
              </a:rPr>
              <a:t>Ненасиченість</a:t>
            </a:r>
            <a:r>
              <a:rPr lang="uk-UA" sz="1600" b="1" i="1" dirty="0">
                <a:solidFill>
                  <a:srgbClr val="333333"/>
                </a:solidFill>
                <a:effectLst/>
                <a:latin typeface="Arial" panose="020B0604020202020204" pitchFamily="34" charset="0"/>
                <a:ea typeface="Times New Roman" panose="02020603050405020304" pitchFamily="18" charset="0"/>
              </a:rPr>
              <a:t>. </a:t>
            </a:r>
            <a:r>
              <a:rPr lang="uk-UA" sz="1600" dirty="0">
                <a:solidFill>
                  <a:srgbClr val="333333"/>
                </a:solidFill>
                <a:effectLst/>
                <a:latin typeface="Arial" panose="020B0604020202020204" pitchFamily="34" charset="0"/>
                <a:ea typeface="Times New Roman" panose="02020603050405020304" pitchFamily="18" charset="0"/>
              </a:rPr>
              <a:t>Зрозуміло, що взаємодія двох </a:t>
            </a:r>
            <a:r>
              <a:rPr lang="uk-UA" sz="1600" dirty="0" err="1">
                <a:solidFill>
                  <a:srgbClr val="333333"/>
                </a:solidFill>
                <a:effectLst/>
                <a:latin typeface="Arial" panose="020B0604020202020204" pitchFamily="34" charset="0"/>
                <a:ea typeface="Times New Roman" panose="02020603050405020304" pitchFamily="18" charset="0"/>
              </a:rPr>
              <a:t>йонів</a:t>
            </a:r>
            <a:r>
              <a:rPr lang="uk-UA" sz="1600" dirty="0">
                <a:solidFill>
                  <a:srgbClr val="333333"/>
                </a:solidFill>
                <a:effectLst/>
                <a:latin typeface="Arial" panose="020B0604020202020204" pitchFamily="34" charset="0"/>
                <a:ea typeface="Times New Roman" panose="02020603050405020304" pitchFamily="18" charset="0"/>
              </a:rPr>
              <a:t> протилежного </a:t>
            </a:r>
            <a:r>
              <a:rPr lang="uk-UA" sz="1600" dirty="0" err="1">
                <a:solidFill>
                  <a:srgbClr val="333333"/>
                </a:solidFill>
                <a:effectLst/>
                <a:latin typeface="Arial" panose="020B0604020202020204" pitchFamily="34" charset="0"/>
                <a:ea typeface="Times New Roman" panose="02020603050405020304" pitchFamily="18" charset="0"/>
              </a:rPr>
              <a:t>знака</a:t>
            </a:r>
            <a:r>
              <a:rPr lang="uk-UA" sz="1600" dirty="0">
                <a:solidFill>
                  <a:srgbClr val="333333"/>
                </a:solidFill>
                <a:effectLst/>
                <a:latin typeface="Arial" panose="020B0604020202020204" pitchFamily="34" charset="0"/>
                <a:ea typeface="Times New Roman" panose="02020603050405020304" pitchFamily="18" charset="0"/>
              </a:rPr>
              <a:t> не може привести до повної взаємної компенсації їх силових полів. Тому </a:t>
            </a:r>
            <a:r>
              <a:rPr lang="uk-UA" sz="1600" dirty="0" err="1">
                <a:solidFill>
                  <a:srgbClr val="333333"/>
                </a:solidFill>
                <a:effectLst/>
                <a:latin typeface="Arial" panose="020B0604020202020204" pitchFamily="34" charset="0"/>
                <a:ea typeface="Times New Roman" panose="02020603050405020304" pitchFamily="18" charset="0"/>
              </a:rPr>
              <a:t>йон</a:t>
            </a:r>
            <a:r>
              <a:rPr lang="uk-UA" sz="1600" dirty="0">
                <a:solidFill>
                  <a:srgbClr val="333333"/>
                </a:solidFill>
                <a:effectLst/>
                <a:latin typeface="Arial" panose="020B0604020202020204" pitchFamily="34" charset="0"/>
                <a:ea typeface="Times New Roman" panose="02020603050405020304" pitchFamily="18" charset="0"/>
              </a:rPr>
              <a:t> з певним зарядом зберігає здатність притягувати інші </a:t>
            </a:r>
            <a:r>
              <a:rPr lang="uk-UA" sz="1600" dirty="0" err="1">
                <a:solidFill>
                  <a:srgbClr val="333333"/>
                </a:solidFill>
                <a:effectLst/>
                <a:latin typeface="Arial" panose="020B0604020202020204" pitchFamily="34" charset="0"/>
                <a:ea typeface="Times New Roman" panose="02020603050405020304" pitchFamily="18" charset="0"/>
              </a:rPr>
              <a:t>йони</a:t>
            </a:r>
            <a:r>
              <a:rPr lang="uk-UA" sz="1600" dirty="0">
                <a:solidFill>
                  <a:srgbClr val="333333"/>
                </a:solidFill>
                <a:effectLst/>
                <a:latin typeface="Arial" panose="020B0604020202020204" pitchFamily="34" charset="0"/>
                <a:ea typeface="Times New Roman" panose="02020603050405020304" pitchFamily="18" charset="0"/>
              </a:rPr>
              <a:t> протилежного </a:t>
            </a:r>
            <a:r>
              <a:rPr lang="uk-UA" sz="1600" dirty="0" err="1">
                <a:solidFill>
                  <a:srgbClr val="333333"/>
                </a:solidFill>
                <a:effectLst/>
                <a:latin typeface="Arial" panose="020B0604020202020204" pitchFamily="34" charset="0"/>
                <a:ea typeface="Times New Roman" panose="02020603050405020304" pitchFamily="18" charset="0"/>
              </a:rPr>
              <a:t>знака</a:t>
            </a:r>
            <a:r>
              <a:rPr lang="uk-UA" sz="1600" dirty="0">
                <a:solidFill>
                  <a:srgbClr val="333333"/>
                </a:solidFill>
                <a:effectLst/>
                <a:latin typeface="Arial" panose="020B0604020202020204" pitchFamily="34" charset="0"/>
                <a:ea typeface="Times New Roman" panose="02020603050405020304" pitchFamily="18" charset="0"/>
              </a:rPr>
              <a:t> в усіх напрямках. Кількість таких «притягнутих» </a:t>
            </a:r>
            <a:r>
              <a:rPr lang="uk-UA" sz="1600" dirty="0" err="1">
                <a:solidFill>
                  <a:srgbClr val="333333"/>
                </a:solidFill>
                <a:effectLst/>
                <a:latin typeface="Arial" panose="020B0604020202020204" pitchFamily="34" charset="0"/>
                <a:ea typeface="Times New Roman" panose="02020603050405020304" pitchFamily="18" charset="0"/>
              </a:rPr>
              <a:t>йонів</a:t>
            </a:r>
            <a:r>
              <a:rPr lang="uk-UA" sz="1600" dirty="0">
                <a:solidFill>
                  <a:srgbClr val="333333"/>
                </a:solidFill>
                <a:effectLst/>
                <a:latin typeface="Arial" panose="020B0604020202020204" pitchFamily="34" charset="0"/>
                <a:ea typeface="Times New Roman" panose="02020603050405020304" pitchFamily="18" charset="0"/>
              </a:rPr>
              <a:t> обмежується лише їх геометричними розмірами і силами взаємного відштовхування.</a:t>
            </a:r>
            <a:endParaRPr lang="uk-UA" sz="1600" dirty="0">
              <a:effectLst/>
              <a:latin typeface="Times New Roman" panose="02020603050405020304" pitchFamily="18" charset="0"/>
              <a:ea typeface="Times New Roman" panose="02020603050405020304" pitchFamily="18" charset="0"/>
            </a:endParaRPr>
          </a:p>
          <a:p>
            <a:pPr indent="450215" algn="l"/>
            <a:r>
              <a:rPr lang="uk-UA" sz="1600" b="1" i="1" dirty="0" err="1">
                <a:solidFill>
                  <a:srgbClr val="00B050"/>
                </a:solidFill>
                <a:effectLst/>
                <a:latin typeface="Arial" panose="020B0604020202020204" pitchFamily="34" charset="0"/>
                <a:ea typeface="Times New Roman" panose="02020603050405020304" pitchFamily="18" charset="0"/>
              </a:rPr>
              <a:t>Ненасиченість</a:t>
            </a:r>
            <a:r>
              <a:rPr lang="uk-UA" sz="1600" i="1" dirty="0">
                <a:solidFill>
                  <a:srgbClr val="00B050"/>
                </a:solidFill>
                <a:effectLst/>
                <a:latin typeface="Arial" panose="020B0604020202020204" pitchFamily="34" charset="0"/>
                <a:ea typeface="Times New Roman" panose="02020603050405020304" pitchFamily="18" charset="0"/>
              </a:rPr>
              <a:t> – це властивість </a:t>
            </a:r>
            <a:r>
              <a:rPr lang="uk-UA" sz="1600" i="1" dirty="0" err="1">
                <a:solidFill>
                  <a:srgbClr val="00B050"/>
                </a:solidFill>
                <a:effectLst/>
                <a:latin typeface="Arial" panose="020B0604020202020204" pitchFamily="34" charset="0"/>
                <a:ea typeface="Times New Roman" panose="02020603050405020304" pitchFamily="18" charset="0"/>
              </a:rPr>
              <a:t>йонного</a:t>
            </a:r>
            <a:r>
              <a:rPr lang="uk-UA" sz="1600" i="1" dirty="0">
                <a:solidFill>
                  <a:srgbClr val="00B050"/>
                </a:solidFill>
                <a:effectLst/>
                <a:latin typeface="Arial" panose="020B0604020202020204" pitchFamily="34" charset="0"/>
                <a:ea typeface="Times New Roman" panose="02020603050405020304" pitchFamily="18" charset="0"/>
              </a:rPr>
              <a:t> зв’язку, яка виявляється у здатності </a:t>
            </a:r>
            <a:r>
              <a:rPr lang="uk-UA" sz="1600" i="1" dirty="0" err="1">
                <a:solidFill>
                  <a:srgbClr val="00B050"/>
                </a:solidFill>
                <a:effectLst/>
                <a:latin typeface="Arial" panose="020B0604020202020204" pitchFamily="34" charset="0"/>
                <a:ea typeface="Times New Roman" panose="02020603050405020304" pitchFamily="18" charset="0"/>
              </a:rPr>
              <a:t>йона</a:t>
            </a:r>
            <a:r>
              <a:rPr lang="uk-UA" sz="1600" i="1" dirty="0">
                <a:solidFill>
                  <a:srgbClr val="00B050"/>
                </a:solidFill>
                <a:effectLst/>
                <a:latin typeface="Arial" panose="020B0604020202020204" pitchFamily="34" charset="0"/>
                <a:ea typeface="Times New Roman" panose="02020603050405020304" pitchFamily="18" charset="0"/>
              </a:rPr>
              <a:t>, що має певний заряд, приєднувати будь-яку кількість </a:t>
            </a:r>
            <a:r>
              <a:rPr lang="uk-UA" sz="1600" i="1" dirty="0" err="1">
                <a:solidFill>
                  <a:srgbClr val="00B050"/>
                </a:solidFill>
                <a:effectLst/>
                <a:latin typeface="Arial" panose="020B0604020202020204" pitchFamily="34" charset="0"/>
                <a:ea typeface="Times New Roman" panose="02020603050405020304" pitchFamily="18" charset="0"/>
              </a:rPr>
              <a:t>йонів</a:t>
            </a:r>
            <a:r>
              <a:rPr lang="uk-UA" sz="1600" i="1" dirty="0">
                <a:solidFill>
                  <a:srgbClr val="00B050"/>
                </a:solidFill>
                <a:effectLst/>
                <a:latin typeface="Arial" panose="020B0604020202020204" pitchFamily="34" charset="0"/>
                <a:ea typeface="Times New Roman" panose="02020603050405020304" pitchFamily="18" charset="0"/>
              </a:rPr>
              <a:t> протилежного </a:t>
            </a:r>
            <a:r>
              <a:rPr lang="uk-UA" sz="1600" i="1" dirty="0" err="1">
                <a:solidFill>
                  <a:srgbClr val="00B050"/>
                </a:solidFill>
                <a:effectLst/>
                <a:latin typeface="Arial" panose="020B0604020202020204" pitchFamily="34" charset="0"/>
                <a:ea typeface="Times New Roman" panose="02020603050405020304" pitchFamily="18" charset="0"/>
              </a:rPr>
              <a:t>знака</a:t>
            </a:r>
            <a:r>
              <a:rPr lang="uk-UA" sz="1600" i="1" dirty="0">
                <a:solidFill>
                  <a:srgbClr val="00B050"/>
                </a:solidFill>
                <a:effectLst/>
                <a:latin typeface="Arial" panose="020B0604020202020204" pitchFamily="34" charset="0"/>
                <a:ea typeface="Times New Roman" panose="02020603050405020304" pitchFamily="18" charset="0"/>
              </a:rPr>
              <a:t>.</a:t>
            </a:r>
            <a:endParaRPr lang="uk-UA" sz="1600" dirty="0">
              <a:solidFill>
                <a:srgbClr val="00B050"/>
              </a:solidFill>
              <a:effectLst/>
              <a:latin typeface="Times New Roman" panose="02020603050405020304" pitchFamily="18" charset="0"/>
              <a:ea typeface="Times New Roman" panose="02020603050405020304" pitchFamily="18" charset="0"/>
            </a:endParaRPr>
          </a:p>
          <a:p>
            <a:pPr indent="450215" algn="l"/>
            <a:r>
              <a:rPr lang="uk-UA" sz="1600" b="1" i="1" dirty="0">
                <a:solidFill>
                  <a:srgbClr val="333333"/>
                </a:solidFill>
                <a:effectLst/>
                <a:latin typeface="Arial" panose="020B0604020202020204" pitchFamily="34" charset="0"/>
                <a:ea typeface="Times New Roman" panose="02020603050405020304" pitchFamily="18" charset="0"/>
              </a:rPr>
              <a:t>3. Поляризація </a:t>
            </a:r>
            <a:r>
              <a:rPr lang="uk-UA" sz="1600" b="1" i="1" dirty="0" err="1">
                <a:solidFill>
                  <a:srgbClr val="333333"/>
                </a:solidFill>
                <a:effectLst/>
                <a:latin typeface="Arial" panose="020B0604020202020204" pitchFamily="34" charset="0"/>
                <a:ea typeface="Times New Roman" panose="02020603050405020304" pitchFamily="18" charset="0"/>
              </a:rPr>
              <a:t>йонів</a:t>
            </a:r>
            <a:r>
              <a:rPr lang="uk-UA" sz="1600" b="1" i="1" dirty="0">
                <a:solidFill>
                  <a:srgbClr val="333333"/>
                </a:solidFill>
                <a:effectLst/>
                <a:latin typeface="Arial" panose="020B0604020202020204" pitchFamily="34" charset="0"/>
                <a:ea typeface="Times New Roman" panose="02020603050405020304" pitchFamily="18" charset="0"/>
              </a:rPr>
              <a:t>. </a:t>
            </a:r>
            <a:r>
              <a:rPr lang="uk-UA" sz="1600" dirty="0">
                <a:solidFill>
                  <a:srgbClr val="333333"/>
                </a:solidFill>
                <a:effectLst/>
                <a:latin typeface="Arial" panose="020B0604020202020204" pitchFamily="34" charset="0"/>
                <a:ea typeface="Times New Roman" panose="02020603050405020304" pitchFamily="18" charset="0"/>
              </a:rPr>
              <a:t>При іонному зв’язку кожний </a:t>
            </a:r>
            <a:r>
              <a:rPr lang="uk-UA" sz="1600" dirty="0" err="1">
                <a:solidFill>
                  <a:srgbClr val="333333"/>
                </a:solidFill>
                <a:effectLst/>
                <a:latin typeface="Arial" panose="020B0604020202020204" pitchFamily="34" charset="0"/>
                <a:ea typeface="Times New Roman" panose="02020603050405020304" pitchFamily="18" charset="0"/>
              </a:rPr>
              <a:t>йон</a:t>
            </a:r>
            <a:r>
              <a:rPr lang="uk-UA" sz="1600" dirty="0">
                <a:solidFill>
                  <a:srgbClr val="333333"/>
                </a:solidFill>
                <a:effectLst/>
                <a:latin typeface="Arial" panose="020B0604020202020204" pitchFamily="34" charset="0"/>
                <a:ea typeface="Times New Roman" panose="02020603050405020304" pitchFamily="18" charset="0"/>
              </a:rPr>
              <a:t>, будучи носієм електричного заряду, є джерелом силового електричного поля, тому при близькій відстані між </a:t>
            </a:r>
            <a:r>
              <a:rPr lang="uk-UA" sz="1600" dirty="0" err="1">
                <a:solidFill>
                  <a:srgbClr val="333333"/>
                </a:solidFill>
                <a:effectLst/>
                <a:latin typeface="Arial" panose="020B0604020202020204" pitchFamily="34" charset="0"/>
                <a:ea typeface="Times New Roman" panose="02020603050405020304" pitchFamily="18" charset="0"/>
              </a:rPr>
              <a:t>йонами</a:t>
            </a:r>
            <a:r>
              <a:rPr lang="uk-UA" sz="1600" dirty="0">
                <a:solidFill>
                  <a:srgbClr val="333333"/>
                </a:solidFill>
                <a:effectLst/>
                <a:latin typeface="Arial" panose="020B0604020202020204" pitchFamily="34" charset="0"/>
                <a:ea typeface="Times New Roman" panose="02020603050405020304" pitchFamily="18" charset="0"/>
              </a:rPr>
              <a:t> вони взаємно впливають один на одного.</a:t>
            </a:r>
            <a:endParaRPr lang="uk-UA" sz="1600" dirty="0">
              <a:effectLst/>
              <a:latin typeface="Times New Roman" panose="02020603050405020304" pitchFamily="18" charset="0"/>
              <a:ea typeface="Times New Roman" panose="02020603050405020304" pitchFamily="18" charset="0"/>
            </a:endParaRPr>
          </a:p>
          <a:p>
            <a:pPr indent="450215" algn="l"/>
            <a:r>
              <a:rPr lang="uk-UA" sz="1600" b="1" i="1" dirty="0">
                <a:solidFill>
                  <a:srgbClr val="00B050"/>
                </a:solidFill>
                <a:effectLst/>
                <a:latin typeface="Arial" panose="020B0604020202020204" pitchFamily="34" charset="0"/>
                <a:ea typeface="Times New Roman" panose="02020603050405020304" pitchFamily="18" charset="0"/>
              </a:rPr>
              <a:t>Поляризація </a:t>
            </a:r>
            <a:r>
              <a:rPr lang="uk-UA" sz="1600" b="1" i="1" dirty="0" err="1">
                <a:solidFill>
                  <a:srgbClr val="00B050"/>
                </a:solidFill>
                <a:effectLst/>
                <a:latin typeface="Arial" panose="020B0604020202020204" pitchFamily="34" charset="0"/>
                <a:ea typeface="Times New Roman" panose="02020603050405020304" pitchFamily="18" charset="0"/>
              </a:rPr>
              <a:t>йона</a:t>
            </a:r>
            <a:r>
              <a:rPr lang="uk-UA" sz="1600" i="1" dirty="0">
                <a:solidFill>
                  <a:srgbClr val="00B050"/>
                </a:solidFill>
                <a:effectLst/>
                <a:latin typeface="Arial" panose="020B0604020202020204" pitchFamily="34" charset="0"/>
                <a:ea typeface="Times New Roman" panose="02020603050405020304" pitchFamily="18" charset="0"/>
              </a:rPr>
              <a:t> – це деформація його електронної оболонки під впливом електричного силового поля іншого </a:t>
            </a:r>
            <a:r>
              <a:rPr lang="uk-UA" sz="1600" i="1" dirty="0" err="1">
                <a:solidFill>
                  <a:srgbClr val="00B050"/>
                </a:solidFill>
                <a:effectLst/>
                <a:latin typeface="Arial" panose="020B0604020202020204" pitchFamily="34" charset="0"/>
                <a:ea typeface="Times New Roman" panose="02020603050405020304" pitchFamily="18" charset="0"/>
              </a:rPr>
              <a:t>йона</a:t>
            </a:r>
            <a:r>
              <a:rPr lang="uk-UA" sz="1600" i="1" dirty="0">
                <a:solidFill>
                  <a:srgbClr val="00B050"/>
                </a:solidFill>
                <a:effectLst/>
                <a:latin typeface="Arial" panose="020B0604020202020204" pitchFamily="34" charset="0"/>
                <a:ea typeface="Times New Roman" panose="02020603050405020304" pitchFamily="18" charset="0"/>
              </a:rPr>
              <a:t>.</a:t>
            </a:r>
            <a:endParaRPr lang="uk-UA" sz="1600" dirty="0">
              <a:solidFill>
                <a:srgbClr val="00B050"/>
              </a:solidFill>
              <a:effectLst/>
              <a:latin typeface="Times New Roman" panose="02020603050405020304" pitchFamily="18" charset="0"/>
              <a:ea typeface="Times New Roman" panose="02020603050405020304" pitchFamily="18" charset="0"/>
            </a:endParaRPr>
          </a:p>
          <a:p>
            <a:pPr indent="450215" algn="l"/>
            <a:r>
              <a:rPr lang="uk-UA" sz="1600" b="1" i="1" dirty="0">
                <a:solidFill>
                  <a:srgbClr val="333333"/>
                </a:solidFill>
                <a:effectLst/>
                <a:latin typeface="Arial" panose="020B0604020202020204" pitchFamily="34" charset="0"/>
                <a:ea typeface="Times New Roman" panose="02020603050405020304" pitchFamily="18" charset="0"/>
              </a:rPr>
              <a:t>4. </a:t>
            </a:r>
            <a:r>
              <a:rPr lang="uk-UA" sz="1600" b="1" i="1" dirty="0" err="1">
                <a:solidFill>
                  <a:srgbClr val="333333"/>
                </a:solidFill>
                <a:effectLst/>
                <a:latin typeface="Arial" panose="020B0604020202020204" pitchFamily="34" charset="0"/>
                <a:ea typeface="Times New Roman" panose="02020603050405020304" pitchFamily="18" charset="0"/>
              </a:rPr>
              <a:t>Поляризованість</a:t>
            </a:r>
            <a:r>
              <a:rPr lang="uk-UA" sz="1600" b="1" i="1" dirty="0">
                <a:solidFill>
                  <a:srgbClr val="333333"/>
                </a:solidFill>
                <a:effectLst/>
                <a:latin typeface="Arial" panose="020B0604020202020204" pitchFamily="34" charset="0"/>
                <a:ea typeface="Times New Roman" panose="02020603050405020304" pitchFamily="18" charset="0"/>
              </a:rPr>
              <a:t> і </a:t>
            </a:r>
            <a:r>
              <a:rPr lang="uk-UA" sz="1600" b="1" i="1" dirty="0" err="1">
                <a:solidFill>
                  <a:srgbClr val="333333"/>
                </a:solidFill>
                <a:effectLst/>
                <a:latin typeface="Arial" panose="020B0604020202020204" pitchFamily="34" charset="0"/>
                <a:ea typeface="Times New Roman" panose="02020603050405020304" pitchFamily="18" charset="0"/>
              </a:rPr>
              <a:t>поляризувальна</a:t>
            </a:r>
            <a:r>
              <a:rPr lang="uk-UA" sz="1600" b="1" i="1" dirty="0">
                <a:solidFill>
                  <a:srgbClr val="333333"/>
                </a:solidFill>
                <a:effectLst/>
                <a:latin typeface="Arial" panose="020B0604020202020204" pitchFamily="34" charset="0"/>
                <a:ea typeface="Times New Roman" panose="02020603050405020304" pitchFamily="18" charset="0"/>
              </a:rPr>
              <a:t> здатність </a:t>
            </a:r>
            <a:r>
              <a:rPr lang="uk-UA" sz="1600" b="1" i="1" dirty="0" err="1">
                <a:solidFill>
                  <a:srgbClr val="333333"/>
                </a:solidFill>
                <a:effectLst/>
                <a:latin typeface="Arial" panose="020B0604020202020204" pitchFamily="34" charset="0"/>
                <a:ea typeface="Times New Roman" panose="02020603050405020304" pitchFamily="18" charset="0"/>
              </a:rPr>
              <a:t>йонів</a:t>
            </a:r>
            <a:r>
              <a:rPr lang="uk-UA" sz="1600" b="1" i="1" dirty="0">
                <a:solidFill>
                  <a:srgbClr val="333333"/>
                </a:solidFill>
                <a:effectLst/>
                <a:latin typeface="Arial" panose="020B0604020202020204" pitchFamily="34" charset="0"/>
                <a:ea typeface="Times New Roman" panose="02020603050405020304" pitchFamily="18" charset="0"/>
              </a:rPr>
              <a:t>. </a:t>
            </a:r>
            <a:r>
              <a:rPr lang="uk-UA" sz="1600" dirty="0">
                <a:solidFill>
                  <a:srgbClr val="333333"/>
                </a:solidFill>
                <a:effectLst/>
                <a:latin typeface="Arial" panose="020B0604020202020204" pitchFamily="34" charset="0"/>
                <a:ea typeface="Times New Roman" panose="02020603050405020304" pitchFamily="18" charset="0"/>
              </a:rPr>
              <a:t>При поляризації найбільшому зміщенню піддаються електрони зовнішнього шару. Але при дії одного й того самого електричного поля різні </a:t>
            </a:r>
            <a:r>
              <a:rPr lang="uk-UA" sz="1600" dirty="0" err="1">
                <a:solidFill>
                  <a:srgbClr val="333333"/>
                </a:solidFill>
                <a:effectLst/>
                <a:latin typeface="Arial" panose="020B0604020202020204" pitchFamily="34" charset="0"/>
                <a:ea typeface="Times New Roman" panose="02020603050405020304" pitchFamily="18" charset="0"/>
              </a:rPr>
              <a:t>йони</a:t>
            </a:r>
            <a:r>
              <a:rPr lang="uk-UA" sz="1600" dirty="0">
                <a:solidFill>
                  <a:srgbClr val="333333"/>
                </a:solidFill>
                <a:effectLst/>
                <a:latin typeface="Arial" panose="020B0604020202020204" pitchFamily="34" charset="0"/>
                <a:ea typeface="Times New Roman" panose="02020603050405020304" pitchFamily="18" charset="0"/>
              </a:rPr>
              <a:t> деформуються неоднаковою мірою. Чим слабше зв’язані зовнішні електрони з ядром, тим легше відбувається поляризація.</a:t>
            </a:r>
            <a:endParaRPr lang="uk-UA" sz="1600" dirty="0">
              <a:effectLst/>
              <a:latin typeface="Times New Roman" panose="02020603050405020304" pitchFamily="18" charset="0"/>
              <a:ea typeface="Times New Roman" panose="02020603050405020304" pitchFamily="18" charset="0"/>
            </a:endParaRPr>
          </a:p>
          <a:p>
            <a:pPr indent="450215" algn="l"/>
            <a:r>
              <a:rPr lang="uk-UA" sz="1600" b="1" i="1" dirty="0" err="1">
                <a:solidFill>
                  <a:srgbClr val="00B050"/>
                </a:solidFill>
                <a:effectLst/>
                <a:latin typeface="Arial" panose="020B0604020202020204" pitchFamily="34" charset="0"/>
                <a:ea typeface="Times New Roman" panose="02020603050405020304" pitchFamily="18" charset="0"/>
              </a:rPr>
              <a:t>Поляризованість</a:t>
            </a:r>
            <a:r>
              <a:rPr lang="uk-UA" sz="1600" i="1" dirty="0">
                <a:solidFill>
                  <a:srgbClr val="00B050"/>
                </a:solidFill>
                <a:effectLst/>
                <a:latin typeface="Arial" panose="020B0604020202020204" pitchFamily="34" charset="0"/>
                <a:ea typeface="Times New Roman" panose="02020603050405020304" pitchFamily="18" charset="0"/>
              </a:rPr>
              <a:t> – це відносне зміщення ядра і електронної оболонки в </a:t>
            </a:r>
            <a:r>
              <a:rPr lang="uk-UA" sz="1600" i="1" dirty="0" err="1">
                <a:solidFill>
                  <a:srgbClr val="00B050"/>
                </a:solidFill>
                <a:effectLst/>
                <a:latin typeface="Arial" panose="020B0604020202020204" pitchFamily="34" charset="0"/>
                <a:ea typeface="Times New Roman" panose="02020603050405020304" pitchFamily="18" charset="0"/>
              </a:rPr>
              <a:t>йоні</a:t>
            </a:r>
            <a:r>
              <a:rPr lang="uk-UA" sz="1600" i="1" dirty="0">
                <a:solidFill>
                  <a:srgbClr val="00B050"/>
                </a:solidFill>
                <a:effectLst/>
                <a:latin typeface="Arial" panose="020B0604020202020204" pitchFamily="34" charset="0"/>
                <a:ea typeface="Times New Roman" panose="02020603050405020304" pitchFamily="18" charset="0"/>
              </a:rPr>
              <a:t> при дії силового електричного поля іншого </a:t>
            </a:r>
            <a:r>
              <a:rPr lang="uk-UA" sz="1600" i="1" dirty="0" err="1">
                <a:solidFill>
                  <a:srgbClr val="00B050"/>
                </a:solidFill>
                <a:effectLst/>
                <a:latin typeface="Arial" panose="020B0604020202020204" pitchFamily="34" charset="0"/>
                <a:ea typeface="Times New Roman" panose="02020603050405020304" pitchFamily="18" charset="0"/>
              </a:rPr>
              <a:t>йона</a:t>
            </a:r>
            <a:r>
              <a:rPr lang="uk-UA" sz="1600" i="1" dirty="0">
                <a:solidFill>
                  <a:srgbClr val="00B050"/>
                </a:solidFill>
                <a:effectLst/>
                <a:latin typeface="Arial" panose="020B0604020202020204" pitchFamily="34" charset="0"/>
                <a:ea typeface="Times New Roman" panose="02020603050405020304" pitchFamily="18" charset="0"/>
              </a:rPr>
              <a:t>.</a:t>
            </a:r>
            <a:endParaRPr lang="uk-UA" sz="1600" dirty="0">
              <a:solidFill>
                <a:srgbClr val="00B050"/>
              </a:solidFill>
              <a:effectLst/>
              <a:latin typeface="Times New Roman" panose="02020603050405020304" pitchFamily="18" charset="0"/>
              <a:ea typeface="Times New Roman" panose="02020603050405020304" pitchFamily="18" charset="0"/>
            </a:endParaRPr>
          </a:p>
          <a:p>
            <a:pPr indent="450215" algn="l"/>
            <a:r>
              <a:rPr lang="uk-UA" sz="1600" b="1" i="1" dirty="0" err="1">
                <a:solidFill>
                  <a:srgbClr val="333333"/>
                </a:solidFill>
                <a:effectLst/>
                <a:latin typeface="Arial" panose="020B0604020202020204" pitchFamily="34" charset="0"/>
                <a:ea typeface="Times New Roman" panose="02020603050405020304" pitchFamily="18" charset="0"/>
              </a:rPr>
              <a:t>Поляризувальна</a:t>
            </a:r>
            <a:r>
              <a:rPr lang="uk-UA" sz="1600" b="1" i="1" dirty="0">
                <a:solidFill>
                  <a:srgbClr val="333333"/>
                </a:solidFill>
                <a:effectLst/>
                <a:latin typeface="Arial" panose="020B0604020202020204" pitchFamily="34" charset="0"/>
                <a:ea typeface="Times New Roman" panose="02020603050405020304" pitchFamily="18" charset="0"/>
              </a:rPr>
              <a:t> здатність </a:t>
            </a:r>
            <a:r>
              <a:rPr lang="uk-UA" sz="1600" b="1" i="1" dirty="0" err="1">
                <a:solidFill>
                  <a:srgbClr val="333333"/>
                </a:solidFill>
                <a:effectLst/>
                <a:latin typeface="Arial" panose="020B0604020202020204" pitchFamily="34" charset="0"/>
                <a:ea typeface="Times New Roman" panose="02020603050405020304" pitchFamily="18" charset="0"/>
              </a:rPr>
              <a:t>йонів</a:t>
            </a:r>
            <a:r>
              <a:rPr lang="uk-UA" sz="1600" i="1" dirty="0">
                <a:solidFill>
                  <a:srgbClr val="333333"/>
                </a:solidFill>
                <a:effectLst/>
                <a:latin typeface="Arial" panose="020B0604020202020204" pitchFamily="34" charset="0"/>
                <a:ea typeface="Times New Roman" panose="02020603050405020304" pitchFamily="18" charset="0"/>
              </a:rPr>
              <a:t> – це їх властивість чинити деформуючу дію на інші </a:t>
            </a:r>
            <a:r>
              <a:rPr lang="uk-UA" sz="1600" i="1" dirty="0" err="1">
                <a:solidFill>
                  <a:srgbClr val="333333"/>
                </a:solidFill>
                <a:effectLst/>
                <a:latin typeface="Arial" panose="020B0604020202020204" pitchFamily="34" charset="0"/>
                <a:ea typeface="Times New Roman" panose="02020603050405020304" pitchFamily="18" charset="0"/>
              </a:rPr>
              <a:t>йони</a:t>
            </a:r>
            <a:r>
              <a:rPr lang="uk-UA" sz="1600" i="1" dirty="0">
                <a:solidFill>
                  <a:srgbClr val="333333"/>
                </a:solidFill>
                <a:effectLst/>
                <a:latin typeface="Arial" panose="020B0604020202020204" pitchFamily="34" charset="0"/>
                <a:ea typeface="Times New Roman" panose="02020603050405020304" pitchFamily="18" charset="0"/>
              </a:rPr>
              <a:t>.</a:t>
            </a:r>
            <a:endParaRPr lang="uk-UA" sz="1600" dirty="0">
              <a:effectLst/>
              <a:latin typeface="Times New Roman" panose="02020603050405020304" pitchFamily="18" charset="0"/>
              <a:ea typeface="Times New Roman" panose="02020603050405020304" pitchFamily="18" charset="0"/>
            </a:endParaRPr>
          </a:p>
          <a:p>
            <a:pPr indent="450215" algn="l"/>
            <a:r>
              <a:rPr lang="uk-UA" sz="1600" dirty="0" err="1">
                <a:solidFill>
                  <a:srgbClr val="333333"/>
                </a:solidFill>
                <a:effectLst/>
                <a:latin typeface="Arial" panose="020B0604020202020204" pitchFamily="34" charset="0"/>
                <a:ea typeface="Times New Roman" panose="02020603050405020304" pitchFamily="18" charset="0"/>
              </a:rPr>
              <a:t>Поляризувальна</a:t>
            </a:r>
            <a:r>
              <a:rPr lang="uk-UA" sz="1600" dirty="0">
                <a:solidFill>
                  <a:srgbClr val="333333"/>
                </a:solidFill>
                <a:effectLst/>
                <a:latin typeface="Arial" panose="020B0604020202020204" pitchFamily="34" charset="0"/>
                <a:ea typeface="Times New Roman" panose="02020603050405020304" pitchFamily="18" charset="0"/>
              </a:rPr>
              <a:t> здатність залежить від заряду і розміру </a:t>
            </a:r>
            <a:r>
              <a:rPr lang="uk-UA" sz="1600" dirty="0" err="1">
                <a:solidFill>
                  <a:srgbClr val="333333"/>
                </a:solidFill>
                <a:effectLst/>
                <a:latin typeface="Arial" panose="020B0604020202020204" pitchFamily="34" charset="0"/>
                <a:ea typeface="Times New Roman" panose="02020603050405020304" pitchFamily="18" charset="0"/>
              </a:rPr>
              <a:t>йона</a:t>
            </a:r>
            <a:r>
              <a:rPr lang="uk-UA" sz="1600" dirty="0">
                <a:solidFill>
                  <a:srgbClr val="333333"/>
                </a:solidFill>
                <a:effectLst/>
                <a:latin typeface="Arial" panose="020B0604020202020204" pitchFamily="34" charset="0"/>
                <a:ea typeface="Times New Roman" panose="02020603050405020304" pitchFamily="18" charset="0"/>
              </a:rPr>
              <a:t>. Чим більший заряд </a:t>
            </a:r>
            <a:r>
              <a:rPr lang="uk-UA" sz="1600" dirty="0" err="1">
                <a:solidFill>
                  <a:srgbClr val="333333"/>
                </a:solidFill>
                <a:effectLst/>
                <a:latin typeface="Arial" panose="020B0604020202020204" pitchFamily="34" charset="0"/>
                <a:ea typeface="Times New Roman" panose="02020603050405020304" pitchFamily="18" charset="0"/>
              </a:rPr>
              <a:t>йона</a:t>
            </a:r>
            <a:r>
              <a:rPr lang="uk-UA" sz="1600" dirty="0">
                <a:solidFill>
                  <a:srgbClr val="333333"/>
                </a:solidFill>
                <a:effectLst/>
                <a:latin typeface="Arial" panose="020B0604020202020204" pitchFamily="34" charset="0"/>
                <a:ea typeface="Times New Roman" panose="02020603050405020304" pitchFamily="18" charset="0"/>
              </a:rPr>
              <a:t>, тим сильніше його поле, тобто найбільшу </a:t>
            </a:r>
            <a:r>
              <a:rPr lang="uk-UA" sz="1600" dirty="0" err="1">
                <a:solidFill>
                  <a:srgbClr val="333333"/>
                </a:solidFill>
                <a:effectLst/>
                <a:latin typeface="Arial" panose="020B0604020202020204" pitchFamily="34" charset="0"/>
                <a:ea typeface="Times New Roman" panose="02020603050405020304" pitchFamily="18" charset="0"/>
              </a:rPr>
              <a:t>поляризувальну</a:t>
            </a:r>
            <a:r>
              <a:rPr lang="uk-UA" sz="1600" dirty="0">
                <a:solidFill>
                  <a:srgbClr val="333333"/>
                </a:solidFill>
                <a:effectLst/>
                <a:latin typeface="Arial" panose="020B0604020202020204" pitchFamily="34" charset="0"/>
                <a:ea typeface="Times New Roman" panose="02020603050405020304" pitchFamily="18" charset="0"/>
              </a:rPr>
              <a:t> здатність мають багатозарядні </a:t>
            </a:r>
            <a:r>
              <a:rPr lang="uk-UA" sz="1600" dirty="0" err="1">
                <a:solidFill>
                  <a:srgbClr val="333333"/>
                </a:solidFill>
                <a:effectLst/>
                <a:latin typeface="Arial" panose="020B0604020202020204" pitchFamily="34" charset="0"/>
                <a:ea typeface="Times New Roman" panose="02020603050405020304" pitchFamily="18" charset="0"/>
              </a:rPr>
              <a:t>йони</a:t>
            </a:r>
            <a:r>
              <a:rPr lang="uk-UA" sz="1600" dirty="0">
                <a:solidFill>
                  <a:srgbClr val="333333"/>
                </a:solidFill>
                <a:effectLst/>
                <a:latin typeface="Arial" panose="020B0604020202020204" pitchFamily="34" charset="0"/>
                <a:ea typeface="Times New Roman" panose="02020603050405020304" pitchFamily="18" charset="0"/>
              </a:rPr>
              <a:t>.</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1698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3410B3-CF27-1546-B845-8D3FF1260D25}"/>
              </a:ext>
            </a:extLst>
          </p:cNvPr>
          <p:cNvSpPr txBox="1"/>
          <p:nvPr/>
        </p:nvSpPr>
        <p:spPr>
          <a:xfrm>
            <a:off x="692270" y="303623"/>
            <a:ext cx="4190281" cy="6225037"/>
          </a:xfrm>
          <a:prstGeom prst="rect">
            <a:avLst/>
          </a:prstGeom>
          <a:noFill/>
        </p:spPr>
        <p:txBody>
          <a:bodyPr wrap="square">
            <a:spAutoFit/>
          </a:bodyPr>
          <a:lstStyle/>
          <a:p>
            <a:pPr indent="450215" algn="just">
              <a:lnSpc>
                <a:spcPct val="107000"/>
              </a:lnSpc>
              <a:spcBef>
                <a:spcPts val="200"/>
              </a:spcBef>
            </a:pPr>
            <a:r>
              <a:rPr lang="uk-UA"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5</a:t>
            </a:r>
            <a:r>
              <a:rPr lang="ru-RU"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.4.2. </a:t>
            </a:r>
            <a:r>
              <a:rPr lang="ru-RU" sz="18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Властивості</a:t>
            </a:r>
            <a:r>
              <a:rPr lang="ru-RU"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18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іонних</a:t>
            </a:r>
            <a:r>
              <a:rPr lang="ru-RU"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18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сполук</a:t>
            </a:r>
            <a:endParaRPr lang="uk-UA"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indent="450215" algn="just"/>
            <a:r>
              <a:rPr lang="uk-UA" sz="1800" dirty="0">
                <a:solidFill>
                  <a:srgbClr val="333333"/>
                </a:solidFill>
                <a:effectLst/>
                <a:latin typeface="Arial" panose="020B0604020202020204" pitchFamily="34" charset="0"/>
                <a:ea typeface="Times New Roman" panose="02020603050405020304" pitchFamily="18" charset="0"/>
              </a:rPr>
              <a:t>За звичайних умов іонні сполуки існують у вигляді твердих кристалічних речовин, які мають високі температури плавлення та кипіння, тому вважаються нелеткими. Наприклад, температури плавлення та кипіння </a:t>
            </a:r>
            <a:r>
              <a:rPr lang="uk-UA" sz="1800" dirty="0" err="1">
                <a:solidFill>
                  <a:srgbClr val="333333"/>
                </a:solidFill>
                <a:effectLst/>
                <a:latin typeface="Arial" panose="020B0604020202020204" pitchFamily="34" charset="0"/>
                <a:ea typeface="Times New Roman" panose="02020603050405020304" pitchFamily="18" charset="0"/>
              </a:rPr>
              <a:t>NaCl</a:t>
            </a:r>
            <a:r>
              <a:rPr lang="uk-UA" sz="1800" dirty="0">
                <a:solidFill>
                  <a:srgbClr val="333333"/>
                </a:solidFill>
                <a:effectLst/>
                <a:latin typeface="Arial" panose="020B0604020202020204" pitchFamily="34" charset="0"/>
                <a:ea typeface="Times New Roman" panose="02020603050405020304" pitchFamily="18" charset="0"/>
              </a:rPr>
              <a:t> становлять відповідно 801</a:t>
            </a:r>
            <a:r>
              <a:rPr lang="uk-UA" sz="1100" baseline="30000" dirty="0">
                <a:solidFill>
                  <a:srgbClr val="333333"/>
                </a:solidFill>
                <a:effectLst/>
                <a:latin typeface="Arial" panose="020B0604020202020204" pitchFamily="34" charset="0"/>
                <a:ea typeface="Times New Roman" panose="02020603050405020304" pitchFamily="18" charset="0"/>
              </a:rPr>
              <a:t>0</a:t>
            </a:r>
            <a:r>
              <a:rPr lang="uk-UA" sz="1800" dirty="0">
                <a:solidFill>
                  <a:srgbClr val="333333"/>
                </a:solidFill>
                <a:effectLst/>
                <a:latin typeface="Arial" panose="020B0604020202020204" pitchFamily="34" charset="0"/>
                <a:ea typeface="Times New Roman" panose="02020603050405020304" pitchFamily="18" charset="0"/>
              </a:rPr>
              <a:t>С і 1413</a:t>
            </a:r>
            <a:r>
              <a:rPr lang="uk-UA" sz="1100" baseline="30000" dirty="0">
                <a:solidFill>
                  <a:srgbClr val="333333"/>
                </a:solidFill>
                <a:effectLst/>
                <a:latin typeface="Arial" panose="020B0604020202020204" pitchFamily="34" charset="0"/>
                <a:ea typeface="Times New Roman" panose="02020603050405020304" pitchFamily="18" charset="0"/>
              </a:rPr>
              <a:t>0</a:t>
            </a:r>
            <a:r>
              <a:rPr lang="uk-UA" sz="1800" dirty="0">
                <a:solidFill>
                  <a:srgbClr val="333333"/>
                </a:solidFill>
                <a:effectLst/>
                <a:latin typeface="Arial" panose="020B0604020202020204" pitchFamily="34" charset="0"/>
                <a:ea typeface="Times New Roman" panose="02020603050405020304" pitchFamily="18" charset="0"/>
              </a:rPr>
              <a:t>С, CaF</a:t>
            </a:r>
            <a:r>
              <a:rPr lang="uk-UA" sz="1100" baseline="-25000" dirty="0">
                <a:solidFill>
                  <a:srgbClr val="333333"/>
                </a:solidFill>
                <a:effectLst/>
                <a:latin typeface="Arial" panose="020B0604020202020204" pitchFamily="34" charset="0"/>
                <a:ea typeface="Times New Roman" panose="02020603050405020304" pitchFamily="18" charset="0"/>
              </a:rPr>
              <a:t>2</a:t>
            </a:r>
            <a:r>
              <a:rPr lang="uk-UA" sz="1800" dirty="0">
                <a:solidFill>
                  <a:srgbClr val="333333"/>
                </a:solidFill>
                <a:effectLst/>
                <a:latin typeface="Arial" panose="020B0604020202020204" pitchFamily="34" charset="0"/>
                <a:ea typeface="Times New Roman" panose="02020603050405020304" pitchFamily="18" charset="0"/>
              </a:rPr>
              <a:t> – 136</a:t>
            </a:r>
            <a:r>
              <a:rPr lang="uk-UA" sz="1100" baseline="30000" dirty="0">
                <a:solidFill>
                  <a:srgbClr val="333333"/>
                </a:solidFill>
                <a:effectLst/>
                <a:latin typeface="Arial" panose="020B0604020202020204" pitchFamily="34" charset="0"/>
                <a:ea typeface="Times New Roman" panose="02020603050405020304" pitchFamily="18" charset="0"/>
              </a:rPr>
              <a:t>0</a:t>
            </a:r>
            <a:r>
              <a:rPr lang="uk-UA" sz="1800" dirty="0">
                <a:solidFill>
                  <a:srgbClr val="333333"/>
                </a:solidFill>
                <a:effectLst/>
                <a:latin typeface="Arial" panose="020B0604020202020204" pitchFamily="34" charset="0"/>
                <a:ea typeface="Times New Roman" panose="02020603050405020304" pitchFamily="18" charset="0"/>
              </a:rPr>
              <a:t>С i 2500</a:t>
            </a:r>
            <a:r>
              <a:rPr lang="uk-UA" sz="1100" baseline="30000" dirty="0">
                <a:solidFill>
                  <a:srgbClr val="333333"/>
                </a:solidFill>
                <a:effectLst/>
                <a:latin typeface="Arial" panose="020B0604020202020204" pitchFamily="34" charset="0"/>
                <a:ea typeface="Times New Roman" panose="02020603050405020304" pitchFamily="18" charset="0"/>
              </a:rPr>
              <a:t>0</a:t>
            </a:r>
            <a:r>
              <a:rPr lang="uk-UA" sz="1800" dirty="0">
                <a:solidFill>
                  <a:srgbClr val="333333"/>
                </a:solidFill>
                <a:effectLst/>
                <a:latin typeface="Arial" panose="020B0604020202020204" pitchFamily="34" charset="0"/>
                <a:ea typeface="Times New Roman" panose="02020603050405020304" pitchFamily="18" charset="0"/>
              </a:rPr>
              <a:t>C. У твердому стані іонні сполуки не проводять електричний струм. Вони добре розчиняються у воді і слабо або зовсім не розчиняються в неполярних розчинниках (гас, бензин). У полярних розчинниках іонні сполуки дисоціюють (розпадаються) на </a:t>
            </a:r>
            <a:r>
              <a:rPr lang="uk-UA" sz="1800" dirty="0" err="1">
                <a:solidFill>
                  <a:srgbClr val="333333"/>
                </a:solidFill>
                <a:effectLst/>
                <a:latin typeface="Arial" panose="020B0604020202020204" pitchFamily="34" charset="0"/>
                <a:ea typeface="Times New Roman" panose="02020603050405020304" pitchFamily="18" charset="0"/>
              </a:rPr>
              <a:t>йони</a:t>
            </a:r>
            <a:r>
              <a:rPr lang="uk-UA" sz="1800" dirty="0">
                <a:solidFill>
                  <a:srgbClr val="333333"/>
                </a:solidFill>
                <a:effectLst/>
                <a:latin typeface="Arial" panose="020B0604020202020204" pitchFamily="34" charset="0"/>
                <a:ea typeface="Times New Roman" panose="02020603050405020304" pitchFamily="18" charset="0"/>
              </a:rPr>
              <a:t>. Це пояснюється тим, що </a:t>
            </a:r>
            <a:r>
              <a:rPr lang="uk-UA" sz="1800" dirty="0" err="1">
                <a:solidFill>
                  <a:srgbClr val="333333"/>
                </a:solidFill>
                <a:effectLst/>
                <a:latin typeface="Arial" panose="020B0604020202020204" pitchFamily="34" charset="0"/>
                <a:ea typeface="Times New Roman" panose="02020603050405020304" pitchFamily="18" charset="0"/>
              </a:rPr>
              <a:t>йони</a:t>
            </a:r>
            <a:r>
              <a:rPr lang="uk-UA" sz="1800" dirty="0">
                <a:solidFill>
                  <a:srgbClr val="333333"/>
                </a:solidFill>
                <a:effectLst/>
                <a:latin typeface="Arial" panose="020B0604020202020204" pitchFamily="34" charset="0"/>
                <a:ea typeface="Times New Roman" panose="02020603050405020304" pitchFamily="18" charset="0"/>
              </a:rPr>
              <a:t> мають більш високі енергії сольватації, які здатні компенсувати енергію дисоціації на </a:t>
            </a:r>
            <a:r>
              <a:rPr lang="uk-UA" sz="1800" dirty="0" err="1">
                <a:solidFill>
                  <a:srgbClr val="333333"/>
                </a:solidFill>
                <a:effectLst/>
                <a:latin typeface="Arial" panose="020B0604020202020204" pitchFamily="34" charset="0"/>
                <a:ea typeface="Times New Roman" panose="02020603050405020304" pitchFamily="18" charset="0"/>
              </a:rPr>
              <a:t>йони</a:t>
            </a:r>
            <a:r>
              <a:rPr lang="uk-UA" sz="1800" dirty="0">
                <a:solidFill>
                  <a:srgbClr val="333333"/>
                </a:solidFill>
                <a:effectLst/>
                <a:latin typeface="Arial" panose="020B0604020202020204" pitchFamily="34" charset="0"/>
                <a:ea typeface="Times New Roman" panose="02020603050405020304" pitchFamily="18" charset="0"/>
              </a:rPr>
              <a:t> в газовій фазі.</a:t>
            </a:r>
            <a:endParaRPr lang="uk-UA" sz="1800" dirty="0">
              <a:effectLst/>
              <a:latin typeface="Times New Roman" panose="02020603050405020304" pitchFamily="18" charset="0"/>
              <a:ea typeface="Times New Roman" panose="02020603050405020304" pitchFamily="18" charset="0"/>
            </a:endParaRPr>
          </a:p>
        </p:txBody>
      </p:sp>
      <p:pic>
        <p:nvPicPr>
          <p:cNvPr id="5" name="Мультимедиа в Интернете 4" title="Типи хімічного зв'язку. Йонний зв'язок">
            <a:hlinkClick r:id="" action="ppaction://media"/>
            <a:extLst>
              <a:ext uri="{FF2B5EF4-FFF2-40B4-BE49-F238E27FC236}">
                <a16:creationId xmlns:a16="http://schemas.microsoft.com/office/drawing/2014/main" id="{7FB54F34-E8C5-E1C9-1FCC-48A86F9C323D}"/>
              </a:ext>
            </a:extLst>
          </p:cNvPr>
          <p:cNvPicPr>
            <a:picLocks noRot="1" noChangeAspect="1"/>
          </p:cNvPicPr>
          <p:nvPr>
            <a:videoFile r:link="rId1"/>
          </p:nvPr>
        </p:nvPicPr>
        <p:blipFill>
          <a:blip r:embed="rId3"/>
          <a:stretch>
            <a:fillRect/>
          </a:stretch>
        </p:blipFill>
        <p:spPr>
          <a:xfrm>
            <a:off x="5222816" y="1564136"/>
            <a:ext cx="6414218" cy="3624033"/>
          </a:xfrm>
          <a:prstGeom prst="rect">
            <a:avLst/>
          </a:prstGeom>
        </p:spPr>
      </p:pic>
    </p:spTree>
    <p:extLst>
      <p:ext uri="{BB962C8B-B14F-4D97-AF65-F5344CB8AC3E}">
        <p14:creationId xmlns:p14="http://schemas.microsoft.com/office/powerpoint/2010/main" val="21795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D04EEE-276E-4631-A695-0837429EA853}"/>
              </a:ext>
            </a:extLst>
          </p:cNvPr>
          <p:cNvSpPr txBox="1"/>
          <p:nvPr/>
        </p:nvSpPr>
        <p:spPr>
          <a:xfrm>
            <a:off x="700896" y="255825"/>
            <a:ext cx="5743036" cy="6494085"/>
          </a:xfrm>
          <a:prstGeom prst="rect">
            <a:avLst/>
          </a:prstGeom>
          <a:noFill/>
        </p:spPr>
        <p:txBody>
          <a:bodyPr wrap="square">
            <a:spAutoFit/>
          </a:bodyPr>
          <a:lstStyle/>
          <a:p>
            <a:pPr algn="just"/>
            <a:r>
              <a:rPr lang="uk-UA" sz="1600" b="1" i="0" dirty="0">
                <a:solidFill>
                  <a:srgbClr val="333333"/>
                </a:solidFill>
                <a:effectLst/>
                <a:latin typeface="arial" panose="020B0604020202020204" pitchFamily="34" charset="0"/>
              </a:rPr>
              <a:t>5.5. Металічний зв’язок</a:t>
            </a:r>
          </a:p>
          <a:p>
            <a:pPr algn="just"/>
            <a:endParaRPr lang="uk-UA" sz="1600" b="1" i="0" dirty="0">
              <a:solidFill>
                <a:srgbClr val="333333"/>
              </a:solidFill>
              <a:effectLst/>
              <a:latin typeface="arial" panose="020B0604020202020204" pitchFamily="34" charset="0"/>
            </a:endParaRPr>
          </a:p>
          <a:p>
            <a:pPr algn="just"/>
            <a:r>
              <a:rPr lang="uk-UA" sz="1600" b="1" i="1" dirty="0">
                <a:solidFill>
                  <a:srgbClr val="333333"/>
                </a:solidFill>
                <a:effectLst/>
                <a:latin typeface="arial" panose="020B0604020202020204" pitchFamily="34" charset="0"/>
              </a:rPr>
              <a:t>Металічний називається </a:t>
            </a:r>
            <a:r>
              <a:rPr lang="uk-UA" sz="1600" b="1" i="1" dirty="0" err="1">
                <a:solidFill>
                  <a:srgbClr val="333333"/>
                </a:solidFill>
                <a:effectLst/>
                <a:latin typeface="arial" panose="020B0604020202020204" pitchFamily="34" charset="0"/>
              </a:rPr>
              <a:t>багатоцентровий</a:t>
            </a:r>
            <a:r>
              <a:rPr lang="uk-UA" sz="1600" b="1" i="1" dirty="0">
                <a:solidFill>
                  <a:srgbClr val="333333"/>
                </a:solidFill>
                <a:effectLst/>
                <a:latin typeface="arial" panose="020B0604020202020204" pitchFamily="34" charset="0"/>
              </a:rPr>
              <a:t> зв'язок</a:t>
            </a:r>
            <a:r>
              <a:rPr lang="uk-UA" sz="1600" b="0" i="1" dirty="0">
                <a:solidFill>
                  <a:srgbClr val="333333"/>
                </a:solidFill>
                <a:effectLst/>
                <a:latin typeface="arial" panose="020B0604020202020204" pitchFamily="34" charset="0"/>
              </a:rPr>
              <a:t>, який існує в металах та їх сплавах між позитивно зарядженими </a:t>
            </a:r>
            <a:r>
              <a:rPr lang="uk-UA" sz="1600" b="0" i="1" dirty="0" err="1">
                <a:solidFill>
                  <a:srgbClr val="333333"/>
                </a:solidFill>
                <a:effectLst/>
                <a:latin typeface="arial" panose="020B0604020202020204" pitchFamily="34" charset="0"/>
              </a:rPr>
              <a:t>йонами</a:t>
            </a:r>
            <a:r>
              <a:rPr lang="uk-UA" sz="1600" b="0" i="1" dirty="0">
                <a:solidFill>
                  <a:srgbClr val="333333"/>
                </a:solidFill>
                <a:effectLst/>
                <a:latin typeface="arial" panose="020B0604020202020204" pitchFamily="34" charset="0"/>
              </a:rPr>
              <a:t> та валентними електронами, що є спільними для всіх </a:t>
            </a:r>
            <a:r>
              <a:rPr lang="uk-UA" sz="1600" b="0" i="1" dirty="0" err="1">
                <a:solidFill>
                  <a:srgbClr val="333333"/>
                </a:solidFill>
                <a:effectLst/>
                <a:latin typeface="arial" panose="020B0604020202020204" pitchFamily="34" charset="0"/>
              </a:rPr>
              <a:t>йонів</a:t>
            </a:r>
            <a:r>
              <a:rPr lang="uk-UA" sz="1600" b="0" i="1" dirty="0">
                <a:solidFill>
                  <a:srgbClr val="333333"/>
                </a:solidFill>
                <a:effectLst/>
                <a:latin typeface="arial" panose="020B0604020202020204" pitchFamily="34" charset="0"/>
              </a:rPr>
              <a:t> і вільно пересуваються по кристалу.</a:t>
            </a:r>
            <a:endParaRPr lang="uk-UA" sz="1600" b="0" i="0" dirty="0">
              <a:solidFill>
                <a:srgbClr val="333333"/>
              </a:solidFill>
              <a:effectLst/>
              <a:latin typeface="arial" panose="020B0604020202020204" pitchFamily="34" charset="0"/>
            </a:endParaRPr>
          </a:p>
          <a:p>
            <a:pPr algn="just"/>
            <a:r>
              <a:rPr lang="uk-UA" sz="1600" b="0" i="0" dirty="0">
                <a:solidFill>
                  <a:srgbClr val="333333"/>
                </a:solidFill>
                <a:effectLst/>
                <a:latin typeface="arial" panose="020B0604020202020204" pitchFamily="34" charset="0"/>
              </a:rPr>
              <a:t>Атоми металів мають невелику кількість валентних електронів і низьку енергію іонізації. Ці електрони внаслідок великих радіусів атомів металів достатньо слабо зв’язані зі своїми ядрами і можуть легко відриватися від них і становитися спільними для всього кристалу металу. В результаті в кристалічній </a:t>
            </a:r>
            <a:r>
              <a:rPr lang="uk-UA" sz="1600" b="0" i="0" dirty="0" err="1">
                <a:solidFill>
                  <a:srgbClr val="333333"/>
                </a:solidFill>
                <a:effectLst/>
                <a:latin typeface="arial" panose="020B0604020202020204" pitchFamily="34" charset="0"/>
              </a:rPr>
              <a:t>гратці</a:t>
            </a:r>
            <a:r>
              <a:rPr lang="uk-UA" sz="1600" b="0" i="0" dirty="0">
                <a:solidFill>
                  <a:srgbClr val="333333"/>
                </a:solidFill>
                <a:effectLst/>
                <a:latin typeface="arial" panose="020B0604020202020204" pitchFamily="34" charset="0"/>
              </a:rPr>
              <a:t> металу виникають позитивно заряджені </a:t>
            </a:r>
            <a:r>
              <a:rPr lang="uk-UA" sz="1600" b="0" i="0" dirty="0" err="1">
                <a:solidFill>
                  <a:srgbClr val="333333"/>
                </a:solidFill>
                <a:effectLst/>
                <a:latin typeface="arial" panose="020B0604020202020204" pitchFamily="34" charset="0"/>
              </a:rPr>
              <a:t>йони</a:t>
            </a:r>
            <a:r>
              <a:rPr lang="uk-UA" sz="1600" b="0" i="0" dirty="0">
                <a:solidFill>
                  <a:srgbClr val="333333"/>
                </a:solidFill>
                <a:effectLst/>
                <a:latin typeface="arial" panose="020B0604020202020204" pitchFamily="34" charset="0"/>
              </a:rPr>
              <a:t> металу та </a:t>
            </a:r>
            <a:r>
              <a:rPr lang="uk-UA" sz="1600" b="1" i="1" dirty="0">
                <a:solidFill>
                  <a:srgbClr val="333333"/>
                </a:solidFill>
                <a:effectLst/>
                <a:latin typeface="arial" panose="020B0604020202020204" pitchFamily="34" charset="0"/>
              </a:rPr>
              <a:t>електронний газ</a:t>
            </a:r>
            <a:r>
              <a:rPr lang="uk-UA" sz="1600" b="0" i="1" dirty="0">
                <a:solidFill>
                  <a:srgbClr val="333333"/>
                </a:solidFill>
                <a:effectLst/>
                <a:latin typeface="arial" panose="020B0604020202020204" pitchFamily="34" charset="0"/>
              </a:rPr>
              <a:t> – сукупність рухливих електронів, які вільно пересуваються по кристалу металу</a:t>
            </a:r>
            <a:r>
              <a:rPr lang="uk-UA" sz="1600" b="0" i="0" dirty="0">
                <a:solidFill>
                  <a:srgbClr val="333333"/>
                </a:solidFill>
                <a:effectLst/>
                <a:latin typeface="arial" panose="020B0604020202020204" pitchFamily="34" charset="0"/>
              </a:rPr>
              <a:t>.</a:t>
            </a:r>
          </a:p>
          <a:p>
            <a:pPr algn="just"/>
            <a:r>
              <a:rPr lang="uk-UA" sz="1600" b="0" i="0" dirty="0">
                <a:solidFill>
                  <a:srgbClr val="333333"/>
                </a:solidFill>
                <a:effectLst/>
                <a:latin typeface="arial" panose="020B0604020202020204" pitchFamily="34" charset="0"/>
              </a:rPr>
              <a:t>Як наслідок метал являє собою ряд позитивних </a:t>
            </a:r>
            <a:r>
              <a:rPr lang="uk-UA" sz="1600" b="0" i="0" dirty="0" err="1">
                <a:solidFill>
                  <a:srgbClr val="333333"/>
                </a:solidFill>
                <a:effectLst/>
                <a:latin typeface="arial" panose="020B0604020202020204" pitchFamily="34" charset="0"/>
              </a:rPr>
              <a:t>йонів</a:t>
            </a:r>
            <a:r>
              <a:rPr lang="uk-UA" sz="1600" b="0" i="0" dirty="0">
                <a:solidFill>
                  <a:srgbClr val="333333"/>
                </a:solidFill>
                <a:effectLst/>
                <a:latin typeface="arial" panose="020B0604020202020204" pitchFamily="34" charset="0"/>
              </a:rPr>
              <a:t>, локалізованих у певних положеннях кристалічної </a:t>
            </a:r>
            <a:r>
              <a:rPr lang="uk-UA" sz="1600" b="0" i="0" dirty="0" err="1">
                <a:solidFill>
                  <a:srgbClr val="333333"/>
                </a:solidFill>
                <a:effectLst/>
                <a:latin typeface="arial" panose="020B0604020202020204" pitchFamily="34" charset="0"/>
              </a:rPr>
              <a:t>гратки</a:t>
            </a:r>
            <a:r>
              <a:rPr lang="uk-UA" sz="1600" b="0" i="0" dirty="0">
                <a:solidFill>
                  <a:srgbClr val="333333"/>
                </a:solidFill>
                <a:effectLst/>
                <a:latin typeface="arial" panose="020B0604020202020204" pitchFamily="34" charset="0"/>
              </a:rPr>
              <a:t>, і велику кількість електронів, що порівняно вільно пересуваються в полі позитивних центрів. Просторова будова металів – це кристал, який можна уявити як клітку з позитивно зарядженими </a:t>
            </a:r>
            <a:r>
              <a:rPr lang="uk-UA" sz="1600" b="0" i="0" dirty="0" err="1">
                <a:solidFill>
                  <a:srgbClr val="333333"/>
                </a:solidFill>
                <a:effectLst/>
                <a:latin typeface="arial" panose="020B0604020202020204" pitchFamily="34" charset="0"/>
              </a:rPr>
              <a:t>йонами</a:t>
            </a:r>
            <a:r>
              <a:rPr lang="uk-UA" sz="1600" b="0" i="0" dirty="0">
                <a:solidFill>
                  <a:srgbClr val="333333"/>
                </a:solidFill>
                <a:effectLst/>
                <a:latin typeface="arial" panose="020B0604020202020204" pitchFamily="34" charset="0"/>
              </a:rPr>
              <a:t> у вузлах, занурену у негативно заряджений електронний газ (рис.4.21). Всі атоми віддають свої валентні електрони на утворення електронного газу, що вільно переміщуються усередині кристалу, не порушуючи хімічного зв’язку.</a:t>
            </a:r>
          </a:p>
        </p:txBody>
      </p:sp>
      <p:pic>
        <p:nvPicPr>
          <p:cNvPr id="8194" name="Picture 2">
            <a:extLst>
              <a:ext uri="{FF2B5EF4-FFF2-40B4-BE49-F238E27FC236}">
                <a16:creationId xmlns:a16="http://schemas.microsoft.com/office/drawing/2014/main" id="{02A2B37E-40C8-8CA2-ECA6-0C8B3763A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425" y="255825"/>
            <a:ext cx="4451679" cy="44935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464B16-E63A-FCD6-98CC-A7AC89253642}"/>
              </a:ext>
            </a:extLst>
          </p:cNvPr>
          <p:cNvSpPr txBox="1"/>
          <p:nvPr/>
        </p:nvSpPr>
        <p:spPr>
          <a:xfrm>
            <a:off x="7039425" y="5543842"/>
            <a:ext cx="4666620" cy="670120"/>
          </a:xfrm>
          <a:prstGeom prst="rect">
            <a:avLst/>
          </a:prstGeom>
          <a:noFill/>
        </p:spPr>
        <p:txBody>
          <a:bodyPr wrap="square">
            <a:spAutoFit/>
          </a:bodyPr>
          <a:lstStyle/>
          <a:p>
            <a:pPr indent="450215" algn="just">
              <a:lnSpc>
                <a:spcPct val="107000"/>
              </a:lnSpc>
              <a:spcAft>
                <a:spcPts val="800"/>
              </a:spcAft>
            </a:pP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5</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.21 –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Різновиди</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моделей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металічного</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зв’язку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4791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E5892-3E26-EF75-6252-78941B1EA524}"/>
              </a:ext>
            </a:extLst>
          </p:cNvPr>
          <p:cNvSpPr txBox="1"/>
          <p:nvPr/>
        </p:nvSpPr>
        <p:spPr>
          <a:xfrm>
            <a:off x="649138" y="288003"/>
            <a:ext cx="4621602" cy="6415026"/>
          </a:xfrm>
          <a:prstGeom prst="rect">
            <a:avLst/>
          </a:prstGeom>
          <a:noFill/>
        </p:spPr>
        <p:txBody>
          <a:bodyPr wrap="square">
            <a:spAutoFit/>
          </a:bodyPr>
          <a:lstStyle/>
          <a:p>
            <a:pPr indent="190500" algn="just">
              <a:lnSpc>
                <a:spcPct val="107000"/>
              </a:lnSpc>
              <a:spcAft>
                <a:spcPts val="800"/>
              </a:spcAft>
            </a:pP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Ознаками металічного зв’язку є такі </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характеристики</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1800" b="1"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Багатоелектронність</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оскільки в утворенні металічного зв’язку беруть участь всі валентні електрони;</a:t>
            </a:r>
            <a:endParaRPr lang="uk-UA"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1800" b="1"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Багатоцентровість</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або</a:t>
            </a: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800"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делокалізованість</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 зв’язок сполучає одночасно велику кількість атомів, що містяться у кристалі металу;</a:t>
            </a:r>
            <a:endParaRPr lang="uk-UA"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1800"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Ізотропність</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або </a:t>
            </a:r>
            <a:r>
              <a:rPr lang="uk-UA" sz="1800" b="1"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ненапрямленність</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 завдяки легкому невпорядкованому пересуванню електронного газу одночасно у всі боки металічний зв’язок є сферично симетричним.</a:t>
            </a:r>
            <a:endParaRPr lang="uk-UA"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800"/>
              </a:spcAft>
            </a:pP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Металічні кристали утворюють, в основному, три види кристалічних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граток</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(рис.5.22), однак деякі метали залежно від температури можуть мати різні структури.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a:extLst>
              <a:ext uri="{FF2B5EF4-FFF2-40B4-BE49-F238E27FC236}">
                <a16:creationId xmlns:a16="http://schemas.microsoft.com/office/drawing/2014/main" id="{655240DA-F2C0-98F8-F5E6-C70AE628F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973" y="413080"/>
            <a:ext cx="6299572" cy="40550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143151-C9C8-7161-E1E6-6DA6B35F0650}"/>
              </a:ext>
            </a:extLst>
          </p:cNvPr>
          <p:cNvSpPr txBox="1"/>
          <p:nvPr/>
        </p:nvSpPr>
        <p:spPr>
          <a:xfrm>
            <a:off x="5625478" y="5014565"/>
            <a:ext cx="6094562" cy="1262846"/>
          </a:xfrm>
          <a:prstGeom prst="rect">
            <a:avLst/>
          </a:prstGeom>
          <a:noFill/>
        </p:spPr>
        <p:txBody>
          <a:bodyPr wrap="square">
            <a:spAutoFit/>
          </a:bodyPr>
          <a:lstStyle/>
          <a:p>
            <a:pPr indent="450215" algn="just">
              <a:lnSpc>
                <a:spcPct val="107000"/>
              </a:lnSpc>
              <a:spcAft>
                <a:spcPts val="800"/>
              </a:spcAft>
            </a:pP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5.22 – Кристалічні </a:t>
            </a:r>
            <a:r>
              <a:rPr lang="uk-UA"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гратки</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металів: а) кубічна гранецентрована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Cu</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Au</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Ag</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Al</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б) кубічна об’ємноцентрована (</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Li</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Na</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Ba</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Mo</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W</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V</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в) гексагональна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Mg</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Zn</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Ti</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Cd</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Cr</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993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F04369-461D-98D2-259F-59F111AB3A6B}"/>
              </a:ext>
            </a:extLst>
          </p:cNvPr>
          <p:cNvSpPr txBox="1"/>
          <p:nvPr/>
        </p:nvSpPr>
        <p:spPr>
          <a:xfrm>
            <a:off x="831011" y="437337"/>
            <a:ext cx="4068793" cy="6186309"/>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Металічний зв’язок існує в кристалах і розплавах усіх металів і сплавів. У чистому вигляді він характерний для лужних і лужноземельних металів. У перехідних </a:t>
            </a:r>
            <a:r>
              <a:rPr lang="en-US" b="0" i="0" dirty="0">
                <a:solidFill>
                  <a:srgbClr val="333333"/>
                </a:solidFill>
                <a:effectLst/>
                <a:latin typeface="arial" panose="020B0604020202020204" pitchFamily="34" charset="0"/>
              </a:rPr>
              <a:t>d-</a:t>
            </a:r>
            <a:r>
              <a:rPr lang="uk-UA" b="0" i="0" dirty="0">
                <a:solidFill>
                  <a:srgbClr val="333333"/>
                </a:solidFill>
                <a:effectLst/>
                <a:latin typeface="arial" panose="020B0604020202020204" pitchFamily="34" charset="0"/>
              </a:rPr>
              <a:t>металів зв’язок між атомами є частково ковалентним.</a:t>
            </a:r>
          </a:p>
          <a:p>
            <a:pPr algn="just"/>
            <a:endParaRPr lang="uk-UA" b="0" i="0" dirty="0">
              <a:solidFill>
                <a:srgbClr val="333333"/>
              </a:solidFill>
              <a:effectLst/>
              <a:latin typeface="arial" panose="020B0604020202020204" pitchFamily="34" charset="0"/>
            </a:endParaRPr>
          </a:p>
          <a:p>
            <a:pPr algn="just"/>
            <a:r>
              <a:rPr lang="uk-UA" b="0" i="0" dirty="0">
                <a:solidFill>
                  <a:srgbClr val="333333"/>
                </a:solidFill>
                <a:effectLst/>
                <a:latin typeface="arial" panose="020B0604020202020204" pitchFamily="34" charset="0"/>
              </a:rPr>
              <a:t>Металічний зв’язок внаслідок наявності вільних електронів (електронного газу) та їх рівномірного розподілу по кристалу зумовлює характерні загальні властивості металів і сплавів, зокрема, високу тепло- та електропровідність, пластичність (тобто здатність без руйнування зазнавати деформації при звичайних чи підвищених температурах), непрозорість і металічний блиск, зумовлений їх здатністю відбивати світло.</a:t>
            </a:r>
          </a:p>
        </p:txBody>
      </p:sp>
      <p:pic>
        <p:nvPicPr>
          <p:cNvPr id="4" name="Мультимедиа в Интернете 3" title="🟡8_16. Типи хімічного зв'язку. Йонний та металічний зв'язок">
            <a:hlinkClick r:id="" action="ppaction://media"/>
            <a:extLst>
              <a:ext uri="{FF2B5EF4-FFF2-40B4-BE49-F238E27FC236}">
                <a16:creationId xmlns:a16="http://schemas.microsoft.com/office/drawing/2014/main" id="{6D355AC1-025D-CD10-01F2-2E001A43961B}"/>
              </a:ext>
            </a:extLst>
          </p:cNvPr>
          <p:cNvPicPr>
            <a:picLocks noRot="1" noChangeAspect="1"/>
          </p:cNvPicPr>
          <p:nvPr>
            <a:videoFile r:link="rId1"/>
          </p:nvPr>
        </p:nvPicPr>
        <p:blipFill>
          <a:blip r:embed="rId3"/>
          <a:stretch>
            <a:fillRect/>
          </a:stretch>
        </p:blipFill>
        <p:spPr>
          <a:xfrm>
            <a:off x="4899804" y="1667654"/>
            <a:ext cx="6941214" cy="3921786"/>
          </a:xfrm>
          <a:prstGeom prst="rect">
            <a:avLst/>
          </a:prstGeom>
        </p:spPr>
      </p:pic>
    </p:spTree>
    <p:extLst>
      <p:ext uri="{BB962C8B-B14F-4D97-AF65-F5344CB8AC3E}">
        <p14:creationId xmlns:p14="http://schemas.microsoft.com/office/powerpoint/2010/main" val="4044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FD50CD-A70F-CB85-C8A5-331790FC5374}"/>
              </a:ext>
            </a:extLst>
          </p:cNvPr>
          <p:cNvSpPr txBox="1"/>
          <p:nvPr/>
        </p:nvSpPr>
        <p:spPr>
          <a:xfrm>
            <a:off x="914400" y="365170"/>
            <a:ext cx="10144664" cy="6385915"/>
          </a:xfrm>
          <a:prstGeom prst="rect">
            <a:avLst/>
          </a:prstGeom>
          <a:noFill/>
        </p:spPr>
        <p:txBody>
          <a:bodyPr wrap="square">
            <a:spAutoFit/>
          </a:bodyPr>
          <a:lstStyle/>
          <a:p>
            <a:pPr indent="450215" algn="just">
              <a:lnSpc>
                <a:spcPct val="107000"/>
              </a:lnSpc>
              <a:spcAft>
                <a:spcPts val="800"/>
              </a:spcAft>
            </a:pPr>
            <a:r>
              <a:rPr lang="uk-UA" sz="2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5.6. </a:t>
            </a:r>
            <a:r>
              <a:rPr lang="uk-UA" sz="28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Дальнодіючий</a:t>
            </a:r>
            <a:r>
              <a:rPr lang="uk-UA" sz="2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хімічний зв’язок</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Хімічні властивості речовин на практиці виявляються через хімічну поведінку не окремої частинки речовини, а через велику їх сукупність – агрегатів,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асоціатів</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кристалів тощо. У газоподібному стані сили міжмолекулярної взаємодії дуже малі, оскільки молекули, що мають значну кінетичну енергію, рухаються хаотично і знаходяться одна від одної на великій відстані (порівняно з власними розмірами). Однак у рідкому і твердому стані частинки перебувають на малих відстанях, тому завдяки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дальнодіючому</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зв’язку сили міжмолекулярної взаємодії настільки зростають, що завдяки їм частинки утримуються разом – саме тому в конденсованому стані при постійній температурі рідини і тверді тіла зберігають постійним свій об’єм.</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Дальнодіючий</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хімічний зв’язок зумовлюється наявністю електромагнітних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полей</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що утворюють атомні ядра і електрони у молекулах, і виникає між окремими частинками на відстанях, які в багато разів перебільшують довжини звичайних короткодіючих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зв’язків</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тому відповідно у десятки разів поступається міцності вже розглянутих типів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зв’язків</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Основна характерна ознака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дальнодіючих</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зв’язків</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полягає у тому, що вони є результатом колективного руху електронів і колективної взаємодії багатьох структурних одиниць сполуки.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Дальнодіючі</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хімічні зв’язки умовно поділяються на такі групи: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специфічна міжмолекулярна взаємодія</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до якої належить водневий зв’язок;</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uk-UA"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універсальна міжмолекулярна взаємодія</a:t>
            </a:r>
            <a:r>
              <a:rPr lang="uk-UA"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4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3B1B30-4843-2F22-4E32-E8AA4CF004B2}"/>
              </a:ext>
            </a:extLst>
          </p:cNvPr>
          <p:cNvSpPr txBox="1"/>
          <p:nvPr/>
        </p:nvSpPr>
        <p:spPr>
          <a:xfrm>
            <a:off x="336430" y="361494"/>
            <a:ext cx="10808898" cy="5789021"/>
          </a:xfrm>
          <a:prstGeom prst="rect">
            <a:avLst/>
          </a:prstGeom>
          <a:noFill/>
        </p:spPr>
        <p:txBody>
          <a:bodyPr wrap="square">
            <a:spAutoFit/>
          </a:bodyPr>
          <a:lstStyle/>
          <a:p>
            <a:pPr indent="450215" algn="just">
              <a:lnSpc>
                <a:spcPct val="107000"/>
              </a:lnSpc>
              <a:spcBef>
                <a:spcPts val="200"/>
              </a:spcBef>
            </a:pPr>
            <a:r>
              <a:rPr lang="uk-UA"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5</a:t>
            </a:r>
            <a:r>
              <a:rPr lang="ru-RU"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.6.1. </a:t>
            </a:r>
            <a:r>
              <a:rPr lang="ru-RU" sz="18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Водневий</a:t>
            </a:r>
            <a:r>
              <a:rPr lang="ru-RU"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18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зв’язок</a:t>
            </a:r>
            <a:endParaRPr lang="ru-RU"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0215" algn="just">
              <a:lnSpc>
                <a:spcPct val="107000"/>
              </a:lnSpc>
              <a:spcBef>
                <a:spcPts val="200"/>
              </a:spcBef>
            </a:pPr>
            <a:endParaRPr lang="uk-UA"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indent="450215" algn="just"/>
            <a:r>
              <a:rPr lang="uk-UA" sz="1800" dirty="0">
                <a:solidFill>
                  <a:srgbClr val="333333"/>
                </a:solidFill>
                <a:effectLst/>
                <a:latin typeface="Arial" panose="020B0604020202020204" pitchFamily="34" charset="0"/>
                <a:ea typeface="Times New Roman" panose="02020603050405020304" pitchFamily="18" charset="0"/>
              </a:rPr>
              <a:t>При утворенні ковалентного зв’язку між атомом Гідрогену і атомом елемента з високою </a:t>
            </a:r>
            <a:r>
              <a:rPr lang="uk-UA" sz="1800" dirty="0" err="1">
                <a:solidFill>
                  <a:srgbClr val="333333"/>
                </a:solidFill>
                <a:effectLst/>
                <a:latin typeface="Arial" panose="020B0604020202020204" pitchFamily="34" charset="0"/>
                <a:ea typeface="Times New Roman" panose="02020603050405020304" pitchFamily="18" charset="0"/>
              </a:rPr>
              <a:t>електронегативністю</a:t>
            </a:r>
            <a:r>
              <a:rPr lang="uk-UA" sz="1800" dirty="0">
                <a:solidFill>
                  <a:srgbClr val="333333"/>
                </a:solidFill>
                <a:effectLst/>
                <a:latin typeface="Arial" panose="020B0604020202020204" pitchFamily="34" charset="0"/>
                <a:ea typeface="Times New Roman" panose="02020603050405020304" pitchFamily="18" charset="0"/>
              </a:rPr>
              <a:t> (F, O, N) сумісна електронна хмара зміщується у бік електронегативного атома, що супроводжується виникненням ефективного негативного заряду </a:t>
            </a:r>
            <a:r>
              <a:rPr lang="uk-UA" sz="2400" dirty="0">
                <a:solidFill>
                  <a:srgbClr val="000000"/>
                </a:solidFill>
                <a:effectLst/>
                <a:latin typeface="MathJax_Main"/>
                <a:ea typeface="Times New Roman" panose="02020603050405020304" pitchFamily="18" charset="0"/>
              </a:rPr>
              <a:t>(</a:t>
            </a:r>
            <a:r>
              <a:rPr lang="uk-UA" sz="2400" dirty="0">
                <a:solidFill>
                  <a:srgbClr val="000000"/>
                </a:solidFill>
                <a:effectLst/>
                <a:latin typeface="MathJax_Math-italic"/>
                <a:ea typeface="Times New Roman" panose="02020603050405020304" pitchFamily="18" charset="0"/>
              </a:rPr>
              <a:t>δ</a:t>
            </a:r>
            <a:r>
              <a:rPr lang="uk-UA" sz="1800" dirty="0">
                <a:effectLst/>
                <a:latin typeface="Times New Roman" panose="02020603050405020304" pitchFamily="18" charset="0"/>
                <a:ea typeface="Times New Roman" panose="02020603050405020304" pitchFamily="18" charset="0"/>
              </a:rPr>
              <a:t>−) на цьому атомі і </a:t>
            </a:r>
            <a:r>
              <a:rPr lang="uk-UA" sz="1800" dirty="0" err="1">
                <a:effectLst/>
                <a:latin typeface="Times New Roman" panose="02020603050405020304" pitchFamily="18" charset="0"/>
                <a:ea typeface="Times New Roman" panose="02020603050405020304" pitchFamily="18" charset="0"/>
              </a:rPr>
              <a:t>протонізацією</a:t>
            </a:r>
            <a:r>
              <a:rPr lang="uk-UA" sz="1800" dirty="0">
                <a:effectLst/>
                <a:latin typeface="Times New Roman" panose="02020603050405020304" pitchFamily="18" charset="0"/>
                <a:ea typeface="Times New Roman" panose="02020603050405020304" pitchFamily="18" charset="0"/>
              </a:rPr>
              <a:t> атома Н. Термін «</a:t>
            </a:r>
            <a:r>
              <a:rPr lang="uk-UA" sz="1800" b="1" i="1" dirty="0" err="1">
                <a:effectLst/>
                <a:latin typeface="Times New Roman" panose="02020603050405020304" pitchFamily="18" charset="0"/>
                <a:ea typeface="Times New Roman" panose="02020603050405020304" pitchFamily="18" charset="0"/>
              </a:rPr>
              <a:t>протонізація</a:t>
            </a:r>
            <a:r>
              <a:rPr lang="uk-UA" sz="1800" dirty="0">
                <a:effectLst/>
                <a:latin typeface="Times New Roman" panose="02020603050405020304" pitchFamily="18" charset="0"/>
                <a:ea typeface="Times New Roman" panose="02020603050405020304" pitchFamily="18" charset="0"/>
              </a:rPr>
              <a:t>» розуміють у тому сенсі, що в атомі Гідрогену, який містить один протон у ядрі та єдиний електрон на електронній оболонці, при втраті цього електрона (чи сильному зміщенні у бік) фактично залишається одне ядро, тобто він перетворюється на протон.</a:t>
            </a:r>
          </a:p>
          <a:p>
            <a:pPr indent="450215" algn="just"/>
            <a:endParaRPr lang="uk-UA" sz="1800" dirty="0">
              <a:effectLst/>
              <a:latin typeface="Times New Roman" panose="02020603050405020304" pitchFamily="18" charset="0"/>
              <a:ea typeface="Times New Roman" panose="02020603050405020304" pitchFamily="18" charset="0"/>
            </a:endParaRPr>
          </a:p>
          <a:p>
            <a:pPr indent="450215" algn="just"/>
            <a:r>
              <a:rPr lang="uk-UA" sz="1800" dirty="0">
                <a:solidFill>
                  <a:srgbClr val="333333"/>
                </a:solidFill>
                <a:effectLst/>
                <a:latin typeface="Arial" panose="020B0604020202020204" pitchFamily="34" charset="0"/>
                <a:ea typeface="Times New Roman" panose="02020603050405020304" pitchFamily="18" charset="0"/>
              </a:rPr>
              <a:t>Завдяки малому розміру Н</a:t>
            </a:r>
            <a:r>
              <a:rPr lang="uk-UA" sz="1100" baseline="30000" dirty="0">
                <a:solidFill>
                  <a:srgbClr val="333333"/>
                </a:solidFill>
                <a:effectLst/>
                <a:latin typeface="Arial" panose="020B0604020202020204" pitchFamily="34" charset="0"/>
                <a:ea typeface="Times New Roman" panose="02020603050405020304" pitchFamily="18" charset="0"/>
              </a:rPr>
              <a:t>+</a:t>
            </a:r>
            <a:r>
              <a:rPr lang="uk-UA" sz="1800" dirty="0">
                <a:solidFill>
                  <a:srgbClr val="333333"/>
                </a:solidFill>
                <a:effectLst/>
                <a:latin typeface="Arial" panose="020B0604020202020204" pitchFamily="34" charset="0"/>
                <a:ea typeface="Times New Roman" panose="02020603050405020304" pitchFamily="18" charset="0"/>
              </a:rPr>
              <a:t> і його високій </a:t>
            </a:r>
            <a:r>
              <a:rPr lang="uk-UA" sz="1800" dirty="0" err="1">
                <a:solidFill>
                  <a:srgbClr val="333333"/>
                </a:solidFill>
                <a:effectLst/>
                <a:latin typeface="Arial" panose="020B0604020202020204" pitchFamily="34" charset="0"/>
                <a:ea typeface="Times New Roman" panose="02020603050405020304" pitchFamily="18" charset="0"/>
              </a:rPr>
              <a:t>поляризувальній</a:t>
            </a:r>
            <a:r>
              <a:rPr lang="uk-UA" sz="1800" dirty="0">
                <a:solidFill>
                  <a:srgbClr val="333333"/>
                </a:solidFill>
                <a:effectLst/>
                <a:latin typeface="Arial" panose="020B0604020202020204" pitchFamily="34" charset="0"/>
                <a:ea typeface="Times New Roman" panose="02020603050405020304" pitchFamily="18" charset="0"/>
              </a:rPr>
              <a:t> здатності атом Н однієї молекули може притягуватися до електронегативного атома сусідньої молекули і навіть впроваджуватися в його електронну оболонку. Це зумовлює виникнення водневого зв’язку.</a:t>
            </a:r>
          </a:p>
          <a:p>
            <a:pPr indent="450215" algn="just"/>
            <a:endParaRPr lang="uk-UA" sz="1800" dirty="0">
              <a:effectLst/>
              <a:latin typeface="Times New Roman" panose="02020603050405020304" pitchFamily="18" charset="0"/>
              <a:ea typeface="Times New Roman" panose="02020603050405020304" pitchFamily="18" charset="0"/>
            </a:endParaRPr>
          </a:p>
          <a:p>
            <a:pPr indent="450215" algn="just"/>
            <a:r>
              <a:rPr lang="uk-UA" sz="1800" b="1" i="1" dirty="0">
                <a:solidFill>
                  <a:srgbClr val="333333"/>
                </a:solidFill>
                <a:effectLst/>
                <a:latin typeface="Arial" panose="020B0604020202020204" pitchFamily="34" charset="0"/>
                <a:ea typeface="Times New Roman" panose="02020603050405020304" pitchFamily="18" charset="0"/>
              </a:rPr>
              <a:t>Водневий зв’язок</a:t>
            </a:r>
            <a:r>
              <a:rPr lang="uk-UA" sz="1800" i="1" dirty="0">
                <a:solidFill>
                  <a:srgbClr val="333333"/>
                </a:solidFill>
                <a:effectLst/>
                <a:latin typeface="Arial" panose="020B0604020202020204" pitchFamily="34" charset="0"/>
                <a:ea typeface="Times New Roman" panose="02020603050405020304" pitchFamily="18" charset="0"/>
              </a:rPr>
              <a:t> – це електростатична взаємодія між </a:t>
            </a:r>
            <a:r>
              <a:rPr lang="uk-UA" sz="1800" i="1" dirty="0" err="1">
                <a:solidFill>
                  <a:srgbClr val="333333"/>
                </a:solidFill>
                <a:effectLst/>
                <a:latin typeface="Arial" panose="020B0604020202020204" pitchFamily="34" charset="0"/>
                <a:ea typeface="Times New Roman" panose="02020603050405020304" pitchFamily="18" charset="0"/>
              </a:rPr>
              <a:t>протонізованим</a:t>
            </a:r>
            <a:r>
              <a:rPr lang="uk-UA" sz="1800" i="1" dirty="0">
                <a:solidFill>
                  <a:srgbClr val="333333"/>
                </a:solidFill>
                <a:effectLst/>
                <a:latin typeface="Arial" panose="020B0604020202020204" pitchFamily="34" charset="0"/>
                <a:ea typeface="Times New Roman" panose="02020603050405020304" pitchFamily="18" charset="0"/>
              </a:rPr>
              <a:t> атомом Гідрогену однієї молекули і атомом електронегативного елемента, що несе негативний ефективний заряд і входить до складу іншої молекули</a:t>
            </a:r>
            <a:endParaRPr lang="uk-UA" sz="1800" dirty="0">
              <a:effectLst/>
              <a:latin typeface="Times New Roman" panose="02020603050405020304" pitchFamily="18" charset="0"/>
              <a:ea typeface="Times New Roman" panose="02020603050405020304" pitchFamily="18" charset="0"/>
            </a:endParaRPr>
          </a:p>
          <a:p>
            <a:pPr indent="450215" algn="just"/>
            <a:r>
              <a:rPr lang="uk-UA" sz="1800" dirty="0">
                <a:solidFill>
                  <a:srgbClr val="333333"/>
                </a:solidFill>
                <a:effectLst/>
                <a:latin typeface="Arial" panose="020B0604020202020204" pitchFamily="34" charset="0"/>
                <a:ea typeface="Times New Roman" panose="02020603050405020304" pitchFamily="18" charset="0"/>
              </a:rPr>
              <a:t>Енергія водневого зв’язку становить 8-40 кДж/моль і за міцністю дещо перевищує енергію міжмолекулярної взаємодії, проте набагато менша за енергію ковалентного зв’язку. Енергія водневого зв’язку зменшується зі збільшенням температури, тому він більш характерний для речовин у твердому і рідкому станах, а в газах виявляється незначною мірою.</a:t>
            </a:r>
            <a:endParaRPr lang="uk-U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1032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E23DFF-E37B-ECE4-50CD-30676755B02E}"/>
              </a:ext>
            </a:extLst>
          </p:cNvPr>
          <p:cNvSpPr txBox="1"/>
          <p:nvPr/>
        </p:nvSpPr>
        <p:spPr>
          <a:xfrm>
            <a:off x="416224" y="153691"/>
            <a:ext cx="11341580" cy="2847254"/>
          </a:xfrm>
          <a:prstGeom prst="rect">
            <a:avLst/>
          </a:prstGeom>
          <a:noFill/>
        </p:spPr>
        <p:txBody>
          <a:bodyPr wrap="square">
            <a:spAutoFit/>
          </a:bodyPr>
          <a:lstStyle/>
          <a:p>
            <a:pPr indent="450215" algn="just">
              <a:lnSpc>
                <a:spcPct val="107000"/>
              </a:lnSpc>
              <a:spcAft>
                <a:spcPts val="800"/>
              </a:spcAft>
            </a:pP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Розглянемо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утворення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водневого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зв’язку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на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прикладі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гідрогенфториду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HF. При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утворенні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полярного ковалентного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зв’язку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між</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атомом Н і атомом F,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який</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характеризується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високою</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електронегативністю</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електронна</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хмара атома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гідрогену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значно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зміщується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до атому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Флуору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p>
          <a:p>
            <a:pPr indent="450215" algn="just">
              <a:lnSpc>
                <a:spcPct val="107000"/>
              </a:lnSpc>
              <a:spcAft>
                <a:spcPts val="800"/>
              </a:spcAft>
            </a:pP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результаті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атом F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набуває</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суттєвого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ефективного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негативного заряду, а ядро атома H (протон)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із</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зовнішнього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по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відношенню</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до атома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Флуору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боку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майже</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втрачає</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електронну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хмару.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Між</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протоном атома Н і негативно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зарядженим</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атомом F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сусідньої</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молекули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виникає</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електростатичне</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притягання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що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й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зумовлює</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утворення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водневого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зв’язку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Внаслідок</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водневого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зв’язку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молекули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гідрогенфториду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у твердому,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рідкому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і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навіть</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газоподібному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станах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асоційовані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зигзагоподібні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ланцюги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(рис.</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5.</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26а). У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структурних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формулах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водневий</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зв’язок</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позначається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трьома</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точками (рис. </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5</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.26б).</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a:extLst>
              <a:ext uri="{FF2B5EF4-FFF2-40B4-BE49-F238E27FC236}">
                <a16:creationId xmlns:a16="http://schemas.microsoft.com/office/drawing/2014/main" id="{78A99C26-A427-CE68-9C41-06C521688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052" y="3046476"/>
            <a:ext cx="6975895" cy="1621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CA8A9F-2B98-FB57-D69F-63E939990435}"/>
              </a:ext>
            </a:extLst>
          </p:cNvPr>
          <p:cNvSpPr txBox="1"/>
          <p:nvPr/>
        </p:nvSpPr>
        <p:spPr>
          <a:xfrm>
            <a:off x="425209" y="5128242"/>
            <a:ext cx="11341579" cy="670120"/>
          </a:xfrm>
          <a:prstGeom prst="rect">
            <a:avLst/>
          </a:prstGeom>
          <a:noFill/>
        </p:spPr>
        <p:txBody>
          <a:bodyPr wrap="square">
            <a:spAutoFit/>
          </a:bodyPr>
          <a:lstStyle/>
          <a:p>
            <a:pPr indent="450215" algn="just">
              <a:lnSpc>
                <a:spcPct val="107000"/>
              </a:lnSpc>
              <a:spcAft>
                <a:spcPts val="800"/>
              </a:spcAft>
            </a:pP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5</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.26 –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Водневий</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зв'язок</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в HF: а)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молекулярна</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модель у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вигляді</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зигзагоподібного</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ланцюгу</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б) структурна формула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320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4C26CA-EE00-331F-346B-AE5F1507D46B}"/>
              </a:ext>
            </a:extLst>
          </p:cNvPr>
          <p:cNvSpPr txBox="1"/>
          <p:nvPr/>
        </p:nvSpPr>
        <p:spPr>
          <a:xfrm>
            <a:off x="614632" y="385653"/>
            <a:ext cx="5035670" cy="2585323"/>
          </a:xfrm>
          <a:prstGeom prst="rect">
            <a:avLst/>
          </a:prstGeom>
          <a:noFill/>
        </p:spPr>
        <p:txBody>
          <a:bodyPr wrap="square">
            <a:spAutoFit/>
          </a:bodyPr>
          <a:lstStyle/>
          <a:p>
            <a:pPr algn="just"/>
            <a:r>
              <a:rPr lang="uk-UA" b="0" i="0" dirty="0">
                <a:solidFill>
                  <a:srgbClr val="333333"/>
                </a:solidFill>
                <a:effectLst/>
                <a:latin typeface="arial" panose="020B0604020202020204" pitchFamily="34" charset="0"/>
              </a:rPr>
              <a:t>Атоми елементів третього періоду на зовнішньому енергетичному рівні мають вакантний </a:t>
            </a:r>
            <a:r>
              <a:rPr lang="en-US" b="0" i="0" dirty="0">
                <a:solidFill>
                  <a:srgbClr val="333333"/>
                </a:solidFill>
                <a:effectLst/>
                <a:latin typeface="arial" panose="020B0604020202020204" pitchFamily="34" charset="0"/>
              </a:rPr>
              <a:t>d-</a:t>
            </a:r>
            <a:r>
              <a:rPr lang="uk-UA" b="0" i="0" dirty="0">
                <a:solidFill>
                  <a:srgbClr val="333333"/>
                </a:solidFill>
                <a:effectLst/>
                <a:latin typeface="arial" panose="020B0604020202020204" pitchFamily="34" charset="0"/>
              </a:rPr>
              <a:t>підрівень, на який при збудженні можуть переходити </a:t>
            </a:r>
            <a:r>
              <a:rPr lang="en-US" b="0" i="0" dirty="0">
                <a:solidFill>
                  <a:srgbClr val="333333"/>
                </a:solidFill>
                <a:effectLst/>
                <a:latin typeface="arial" panose="020B0604020202020204" pitchFamily="34" charset="0"/>
              </a:rPr>
              <a:t>s- </a:t>
            </a:r>
            <a:r>
              <a:rPr lang="uk-UA" b="0" i="0" dirty="0">
                <a:solidFill>
                  <a:srgbClr val="333333"/>
                </a:solidFill>
                <a:effectLst/>
                <a:latin typeface="arial" panose="020B0604020202020204" pitchFamily="34" charset="0"/>
              </a:rPr>
              <a:t>і </a:t>
            </a:r>
            <a:r>
              <a:rPr lang="en-US" b="0" i="0" dirty="0">
                <a:solidFill>
                  <a:srgbClr val="333333"/>
                </a:solidFill>
                <a:effectLst/>
                <a:latin typeface="arial" panose="020B0604020202020204" pitchFamily="34" charset="0"/>
              </a:rPr>
              <a:t>p-</a:t>
            </a:r>
            <a:r>
              <a:rPr lang="uk-UA" b="0" i="0" dirty="0">
                <a:solidFill>
                  <a:srgbClr val="333333"/>
                </a:solidFill>
                <a:effectLst/>
                <a:latin typeface="arial" panose="020B0604020202020204" pitchFamily="34" charset="0"/>
              </a:rPr>
              <a:t>електрони зовнішнього рівня. При цьому виникає додаткова можливість збільшення кількості неспарених електронів. Так, атом хлору в основному стані виявляє </a:t>
            </a:r>
            <a:r>
              <a:rPr lang="uk-UA" b="0" i="0" dirty="0" err="1">
                <a:solidFill>
                  <a:srgbClr val="333333"/>
                </a:solidFill>
                <a:effectLst/>
                <a:latin typeface="arial" panose="020B0604020202020204" pitchFamily="34" charset="0"/>
              </a:rPr>
              <a:t>ковалентність</a:t>
            </a:r>
            <a:r>
              <a:rPr lang="uk-UA" b="0" i="0" dirty="0">
                <a:solidFill>
                  <a:srgbClr val="333333"/>
                </a:solidFill>
                <a:effectLst/>
                <a:latin typeface="arial" panose="020B0604020202020204" pitchFamily="34" charset="0"/>
              </a:rPr>
              <a:t> один, а при збудженні – три, п’ять і навіть сім:</a:t>
            </a:r>
            <a:endParaRPr lang="uk-UA" dirty="0"/>
          </a:p>
        </p:txBody>
      </p:sp>
      <p:pic>
        <p:nvPicPr>
          <p:cNvPr id="4" name="Рисунок 3">
            <a:extLst>
              <a:ext uri="{FF2B5EF4-FFF2-40B4-BE49-F238E27FC236}">
                <a16:creationId xmlns:a16="http://schemas.microsoft.com/office/drawing/2014/main" id="{65559EFA-3AAE-0861-3CA8-81EDE12672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632" y="3500656"/>
            <a:ext cx="11020021" cy="2971691"/>
          </a:xfrm>
          <a:prstGeom prst="rect">
            <a:avLst/>
          </a:prstGeom>
          <a:noFill/>
          <a:ln>
            <a:noFill/>
          </a:ln>
        </p:spPr>
      </p:pic>
      <p:pic>
        <p:nvPicPr>
          <p:cNvPr id="5" name="Мультимедиа в Интернете 4" title="Валентність хімічних елементів">
            <a:hlinkClick r:id="" action="ppaction://media"/>
            <a:extLst>
              <a:ext uri="{FF2B5EF4-FFF2-40B4-BE49-F238E27FC236}">
                <a16:creationId xmlns:a16="http://schemas.microsoft.com/office/drawing/2014/main" id="{FFCC16A4-8289-E4C4-6849-2CB744C72A62}"/>
              </a:ext>
            </a:extLst>
          </p:cNvPr>
          <p:cNvPicPr>
            <a:picLocks noRot="1" noChangeAspect="1"/>
          </p:cNvPicPr>
          <p:nvPr>
            <a:videoFile r:link="rId1"/>
          </p:nvPr>
        </p:nvPicPr>
        <p:blipFill>
          <a:blip r:embed="rId4"/>
          <a:stretch>
            <a:fillRect/>
          </a:stretch>
        </p:blipFill>
        <p:spPr>
          <a:xfrm>
            <a:off x="6541700" y="497216"/>
            <a:ext cx="4678392" cy="2643291"/>
          </a:xfrm>
          <a:prstGeom prst="rect">
            <a:avLst/>
          </a:prstGeom>
        </p:spPr>
      </p:pic>
    </p:spTree>
    <p:extLst>
      <p:ext uri="{BB962C8B-B14F-4D97-AF65-F5344CB8AC3E}">
        <p14:creationId xmlns:p14="http://schemas.microsoft.com/office/powerpoint/2010/main" val="259731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4FCBD2-1701-2D49-DB07-1F14DFE0FDFC}"/>
              </a:ext>
            </a:extLst>
          </p:cNvPr>
          <p:cNvSpPr txBox="1"/>
          <p:nvPr/>
        </p:nvSpPr>
        <p:spPr>
          <a:xfrm>
            <a:off x="536995" y="474345"/>
            <a:ext cx="4725119" cy="5909310"/>
          </a:xfrm>
          <a:prstGeom prst="rect">
            <a:avLst/>
          </a:prstGeom>
          <a:noFill/>
        </p:spPr>
        <p:txBody>
          <a:bodyPr wrap="square">
            <a:spAutoFit/>
          </a:bodyPr>
          <a:lstStyle/>
          <a:p>
            <a:pPr indent="190500" algn="just"/>
            <a:r>
              <a:rPr lang="uk-UA" sz="1800" dirty="0">
                <a:solidFill>
                  <a:srgbClr val="333333"/>
                </a:solidFill>
                <a:effectLst/>
                <a:latin typeface="Arial" panose="020B0604020202020204" pitchFamily="34" charset="0"/>
                <a:ea typeface="Times New Roman" panose="02020603050405020304" pitchFamily="18" charset="0"/>
              </a:rPr>
              <a:t>Схильність до утворення водневих </a:t>
            </a:r>
            <a:r>
              <a:rPr lang="uk-UA" sz="1800" dirty="0" err="1">
                <a:solidFill>
                  <a:srgbClr val="333333"/>
                </a:solidFill>
                <a:effectLst/>
                <a:latin typeface="Arial" panose="020B0604020202020204" pitchFamily="34" charset="0"/>
                <a:ea typeface="Times New Roman" panose="02020603050405020304" pitchFamily="18" charset="0"/>
              </a:rPr>
              <a:t>зв’язків</a:t>
            </a:r>
            <a:r>
              <a:rPr lang="uk-UA" sz="1800" dirty="0">
                <a:solidFill>
                  <a:srgbClr val="333333"/>
                </a:solidFill>
                <a:effectLst/>
                <a:latin typeface="Arial" panose="020B0604020202020204" pitchFamily="34" charset="0"/>
                <a:ea typeface="Times New Roman" panose="02020603050405020304" pitchFamily="18" charset="0"/>
              </a:rPr>
              <a:t> зумовлює специфічні властивості НF. Експериментально встановлено, що при температурі, близькій до температури кипіння, його середній склад приблизно відповідає формулі (НF)</a:t>
            </a:r>
            <a:r>
              <a:rPr lang="uk-UA" sz="1100" baseline="-25000" dirty="0">
                <a:solidFill>
                  <a:srgbClr val="333333"/>
                </a:solidFill>
                <a:effectLst/>
                <a:latin typeface="Arial" panose="020B0604020202020204" pitchFamily="34" charset="0"/>
                <a:ea typeface="Times New Roman" panose="02020603050405020304" pitchFamily="18" charset="0"/>
              </a:rPr>
              <a:t>4</a:t>
            </a:r>
            <a:r>
              <a:rPr lang="uk-UA" sz="1800" dirty="0">
                <a:solidFill>
                  <a:srgbClr val="333333"/>
                </a:solidFill>
                <a:effectLst/>
                <a:latin typeface="Arial" panose="020B0604020202020204" pitchFamily="34" charset="0"/>
                <a:ea typeface="Times New Roman" panose="02020603050405020304" pitchFamily="18" charset="0"/>
              </a:rPr>
              <a:t>. Навіть у водному розчині зв’язок між молекулами HF настільки міцний, що «одноосновна» </a:t>
            </a:r>
            <a:r>
              <a:rPr lang="uk-UA" sz="1800" dirty="0" err="1">
                <a:solidFill>
                  <a:srgbClr val="333333"/>
                </a:solidFill>
                <a:effectLst/>
                <a:latin typeface="Arial" panose="020B0604020202020204" pitchFamily="34" charset="0"/>
                <a:ea typeface="Times New Roman" panose="02020603050405020304" pitchFamily="18" charset="0"/>
              </a:rPr>
              <a:t>гідрогенфторидна</a:t>
            </a:r>
            <a:r>
              <a:rPr lang="uk-UA" sz="1800" dirty="0">
                <a:solidFill>
                  <a:srgbClr val="333333"/>
                </a:solidFill>
                <a:effectLst/>
                <a:latin typeface="Arial" panose="020B0604020202020204" pitchFamily="34" charset="0"/>
                <a:ea typeface="Times New Roman" panose="02020603050405020304" pitchFamily="18" charset="0"/>
              </a:rPr>
              <a:t> кислота дає кислі солі, наприклад КНF</a:t>
            </a:r>
            <a:r>
              <a:rPr lang="uk-UA" sz="1100" baseline="-25000" dirty="0">
                <a:solidFill>
                  <a:srgbClr val="333333"/>
                </a:solidFill>
                <a:effectLst/>
                <a:latin typeface="Arial" panose="020B0604020202020204" pitchFamily="34" charset="0"/>
                <a:ea typeface="Times New Roman" panose="02020603050405020304" pitchFamily="18" charset="0"/>
              </a:rPr>
              <a:t>2</a:t>
            </a:r>
            <a:r>
              <a:rPr lang="uk-UA" sz="1800" dirty="0">
                <a:solidFill>
                  <a:srgbClr val="333333"/>
                </a:solidFill>
                <a:effectLst/>
                <a:latin typeface="Arial" panose="020B0604020202020204" pitchFamily="34" charset="0"/>
                <a:ea typeface="Times New Roman" panose="02020603050405020304" pitchFamily="18" charset="0"/>
              </a:rPr>
              <a:t> з кислотним залишком [F–H • • • F]</a:t>
            </a:r>
            <a:r>
              <a:rPr lang="uk-UA" sz="1100" baseline="30000" dirty="0">
                <a:solidFill>
                  <a:srgbClr val="333333"/>
                </a:solidFill>
                <a:effectLst/>
                <a:latin typeface="Arial" panose="020B0604020202020204" pitchFamily="34" charset="0"/>
                <a:ea typeface="Times New Roman" panose="02020603050405020304" pitchFamily="18" charset="0"/>
              </a:rPr>
              <a:t>–</a:t>
            </a:r>
            <a:r>
              <a:rPr lang="uk-UA" sz="1800" dirty="0">
                <a:solidFill>
                  <a:srgbClr val="333333"/>
                </a:solidFill>
                <a:effectLst/>
                <a:latin typeface="Arial" panose="020B0604020202020204" pitchFamily="34" charset="0"/>
                <a:ea typeface="Times New Roman" panose="02020603050405020304" pitchFamily="18" charset="0"/>
              </a:rPr>
              <a:t>. У кристалічному стані HF утворює орторомбічні кристали, які </a:t>
            </a:r>
            <a:r>
              <a:rPr lang="uk-UA" sz="1800" dirty="0" err="1">
                <a:solidFill>
                  <a:srgbClr val="333333"/>
                </a:solidFill>
                <a:effectLst/>
                <a:latin typeface="Arial" panose="020B0604020202020204" pitchFamily="34" charset="0"/>
                <a:ea typeface="Times New Roman" panose="02020603050405020304" pitchFamily="18" charset="0"/>
              </a:rPr>
              <a:t>сладаються</a:t>
            </a:r>
            <a:r>
              <a:rPr lang="uk-UA" sz="1800" dirty="0">
                <a:solidFill>
                  <a:srgbClr val="333333"/>
                </a:solidFill>
                <a:effectLst/>
                <a:latin typeface="Arial" panose="020B0604020202020204" pitchFamily="34" charset="0"/>
                <a:ea typeface="Times New Roman" panose="02020603050405020304" pitchFamily="18" charset="0"/>
              </a:rPr>
              <a:t> з ланцюгових структур.</a:t>
            </a:r>
            <a:endParaRPr lang="uk-UA" sz="1800" dirty="0">
              <a:effectLst/>
              <a:latin typeface="Times New Roman" panose="02020603050405020304" pitchFamily="18" charset="0"/>
              <a:ea typeface="Times New Roman" panose="02020603050405020304" pitchFamily="18"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rPr>
              <a:t>Асоціація молекул HF спричиняє аномально високі температури плавлення і кипіння порівняно з </a:t>
            </a:r>
            <a:r>
              <a:rPr lang="uk-UA" sz="1800" dirty="0" err="1">
                <a:solidFill>
                  <a:srgbClr val="333333"/>
                </a:solidFill>
                <a:effectLst/>
                <a:latin typeface="Arial" panose="020B0604020202020204" pitchFamily="34" charset="0"/>
                <a:ea typeface="Times New Roman" panose="02020603050405020304" pitchFamily="18" charset="0"/>
              </a:rPr>
              <a:t>гідрогенвмісними</a:t>
            </a:r>
            <a:r>
              <a:rPr lang="uk-UA" sz="1800" dirty="0">
                <a:solidFill>
                  <a:srgbClr val="333333"/>
                </a:solidFill>
                <a:effectLst/>
                <a:latin typeface="Arial" panose="020B0604020202020204" pitchFamily="34" charset="0"/>
                <a:ea typeface="Times New Roman" panose="02020603050405020304" pitchFamily="18" charset="0"/>
              </a:rPr>
              <a:t> сполуками інших елементів підгрупи VІІА (рис.5.27). Те, що кислота НF на відміну від </a:t>
            </a:r>
            <a:r>
              <a:rPr lang="uk-UA" sz="1800" dirty="0" err="1">
                <a:solidFill>
                  <a:srgbClr val="333333"/>
                </a:solidFill>
                <a:effectLst/>
                <a:latin typeface="Arial" panose="020B0604020202020204" pitchFamily="34" charset="0"/>
                <a:ea typeface="Times New Roman" panose="02020603050405020304" pitchFamily="18" charset="0"/>
              </a:rPr>
              <a:t>HCl</a:t>
            </a:r>
            <a:r>
              <a:rPr lang="uk-UA" sz="1800" dirty="0">
                <a:solidFill>
                  <a:srgbClr val="333333"/>
                </a:solidFill>
                <a:effectLst/>
                <a:latin typeface="Arial" panose="020B0604020202020204" pitchFamily="34" charset="0"/>
                <a:ea typeface="Times New Roman" panose="02020603050405020304" pitchFamily="18" charset="0"/>
              </a:rPr>
              <a:t>, </a:t>
            </a:r>
            <a:r>
              <a:rPr lang="uk-UA" sz="1800" dirty="0" err="1">
                <a:solidFill>
                  <a:srgbClr val="333333"/>
                </a:solidFill>
                <a:effectLst/>
                <a:latin typeface="Arial" panose="020B0604020202020204" pitchFamily="34" charset="0"/>
                <a:ea typeface="Times New Roman" panose="02020603050405020304" pitchFamily="18" charset="0"/>
              </a:rPr>
              <a:t>HBr</a:t>
            </a:r>
            <a:r>
              <a:rPr lang="uk-UA" sz="1800" dirty="0">
                <a:solidFill>
                  <a:srgbClr val="333333"/>
                </a:solidFill>
                <a:effectLst/>
                <a:latin typeface="Arial" panose="020B0604020202020204" pitchFamily="34" charset="0"/>
                <a:ea typeface="Times New Roman" panose="02020603050405020304" pitchFamily="18" charset="0"/>
              </a:rPr>
              <a:t> i HI належить до слабких електролітів, також є результатом асоціації молекул HF у водневому розчині.</a:t>
            </a:r>
            <a:endParaRPr lang="uk-UA" sz="1800" dirty="0">
              <a:effectLst/>
              <a:latin typeface="Times New Roman" panose="02020603050405020304" pitchFamily="18" charset="0"/>
              <a:ea typeface="Times New Roman" panose="02020603050405020304" pitchFamily="18" charset="0"/>
            </a:endParaRPr>
          </a:p>
        </p:txBody>
      </p:sp>
      <p:pic>
        <p:nvPicPr>
          <p:cNvPr id="11266" name="Picture 2">
            <a:extLst>
              <a:ext uri="{FF2B5EF4-FFF2-40B4-BE49-F238E27FC236}">
                <a16:creationId xmlns:a16="http://schemas.microsoft.com/office/drawing/2014/main" id="{A25D7A17-8756-4D08-F5D0-AB62C867B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635" y="677172"/>
            <a:ext cx="5154283" cy="40337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42D13DA-5CC7-65E3-74E8-127CE8088664}"/>
              </a:ext>
            </a:extLst>
          </p:cNvPr>
          <p:cNvSpPr txBox="1"/>
          <p:nvPr/>
        </p:nvSpPr>
        <p:spPr>
          <a:xfrm>
            <a:off x="5560443" y="5257498"/>
            <a:ext cx="6094562" cy="923330"/>
          </a:xfrm>
          <a:prstGeom prst="rect">
            <a:avLst/>
          </a:prstGeom>
          <a:noFill/>
        </p:spPr>
        <p:txBody>
          <a:bodyPr wrap="square">
            <a:spAutoFit/>
          </a:bodyPr>
          <a:lstStyle/>
          <a:p>
            <a:pPr algn="just"/>
            <a:r>
              <a:rPr lang="uk-UA" b="1" i="0" dirty="0">
                <a:solidFill>
                  <a:srgbClr val="020F5F"/>
                </a:solidFill>
                <a:effectLst/>
                <a:latin typeface="arial" panose="020B0604020202020204" pitchFamily="34" charset="0"/>
              </a:rPr>
              <a:t>Рисунок 5.27 Залежність температур кипіння </a:t>
            </a:r>
            <a:r>
              <a:rPr lang="uk-UA" b="1" i="0" dirty="0" err="1">
                <a:solidFill>
                  <a:srgbClr val="020F5F"/>
                </a:solidFill>
                <a:effectLst/>
                <a:latin typeface="arial" panose="020B0604020202020204" pitchFamily="34" charset="0"/>
              </a:rPr>
              <a:t>сполук</a:t>
            </a:r>
            <a:r>
              <a:rPr lang="uk-UA" b="1" i="0" dirty="0">
                <a:solidFill>
                  <a:srgbClr val="020F5F"/>
                </a:solidFill>
                <a:effectLst/>
                <a:latin typeface="arial" panose="020B0604020202020204" pitchFamily="34" charset="0"/>
              </a:rPr>
              <a:t> елементів </a:t>
            </a:r>
            <a:r>
              <a:rPr lang="en-US" b="1" i="0" dirty="0">
                <a:solidFill>
                  <a:srgbClr val="020F5F"/>
                </a:solidFill>
                <a:effectLst/>
                <a:latin typeface="arial" panose="020B0604020202020204" pitchFamily="34" charset="0"/>
              </a:rPr>
              <a:t>IVA-VIIA-</a:t>
            </a:r>
            <a:r>
              <a:rPr lang="uk-UA" b="1" i="0" dirty="0">
                <a:solidFill>
                  <a:srgbClr val="020F5F"/>
                </a:solidFill>
                <a:effectLst/>
                <a:latin typeface="arial" panose="020B0604020202020204" pitchFamily="34" charset="0"/>
              </a:rPr>
              <a:t>підгруп з гідрогеном від молярної маси</a:t>
            </a:r>
            <a:endParaRPr lang="uk-UA" dirty="0"/>
          </a:p>
        </p:txBody>
      </p:sp>
    </p:spTree>
    <p:extLst>
      <p:ext uri="{BB962C8B-B14F-4D97-AF65-F5344CB8AC3E}">
        <p14:creationId xmlns:p14="http://schemas.microsoft.com/office/powerpoint/2010/main" val="1096685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43B2AC-F52D-5031-D1EF-A52F55F571A7}"/>
              </a:ext>
            </a:extLst>
          </p:cNvPr>
          <p:cNvSpPr txBox="1"/>
          <p:nvPr/>
        </p:nvSpPr>
        <p:spPr>
          <a:xfrm>
            <a:off x="485236" y="409023"/>
            <a:ext cx="4173028" cy="3930115"/>
          </a:xfrm>
          <a:prstGeom prst="rect">
            <a:avLst/>
          </a:prstGeom>
          <a:noFill/>
        </p:spPr>
        <p:txBody>
          <a:bodyPr wrap="square">
            <a:spAutoFit/>
          </a:bodyPr>
          <a:lstStyle/>
          <a:p>
            <a:pPr indent="450215" algn="just">
              <a:lnSpc>
                <a:spcPct val="107000"/>
              </a:lnSpc>
              <a:spcAft>
                <a:spcPts val="800"/>
              </a:spcAft>
            </a:pP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Подібна картина спостерігається й серед </a:t>
            </a:r>
            <a:r>
              <a:rPr lang="uk-UA"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сполук</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елементів </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VI</a:t>
            </a:r>
            <a:r>
              <a:rPr lang="uk-UA"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А-підгрупи з Гідрогеном (</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H</a:t>
            </a:r>
            <a:r>
              <a:rPr lang="uk-UA" sz="1200"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 H</a:t>
            </a:r>
            <a:r>
              <a:rPr lang="uk-UA" sz="1200" baseline="-250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2</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серед</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яких</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вода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займає</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особливе</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місце</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вона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характеризується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аномально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високими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температурами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плавлення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і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кипіння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(рис. 5.27).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Водневі</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зв'язки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в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ній</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утворюються</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за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рахунок</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взаємодії</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протонізованого</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атома Н (δ+)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однієї</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молекули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і атомом О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іншої</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молекули</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на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якому</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зосереджений</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частковий</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негативний</a:t>
            </a:r>
            <a:r>
              <a:rPr lang="ru-RU"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заряд (δ–):</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290" name="Picture 2">
            <a:extLst>
              <a:ext uri="{FF2B5EF4-FFF2-40B4-BE49-F238E27FC236}">
                <a16:creationId xmlns:a16="http://schemas.microsoft.com/office/drawing/2014/main" id="{7511AC3A-AAA3-03C5-9C9E-AF32660AA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4553129"/>
            <a:ext cx="3005137" cy="17010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75962F-FF38-CA1B-DD4B-C85932231D91}"/>
              </a:ext>
            </a:extLst>
          </p:cNvPr>
          <p:cNvSpPr txBox="1"/>
          <p:nvPr/>
        </p:nvSpPr>
        <p:spPr>
          <a:xfrm>
            <a:off x="4822166" y="409023"/>
            <a:ext cx="7090914" cy="6427785"/>
          </a:xfrm>
          <a:prstGeom prst="rect">
            <a:avLst/>
          </a:prstGeom>
          <a:noFill/>
        </p:spPr>
        <p:txBody>
          <a:bodyPr wrap="square">
            <a:spAutoFit/>
          </a:bodyPr>
          <a:lstStyle/>
          <a:p>
            <a:pPr indent="190500" algn="just">
              <a:lnSpc>
                <a:spcPct val="107000"/>
              </a:lnSpc>
              <a:spcAft>
                <a:spcPts val="600"/>
              </a:spcAft>
            </a:pP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Водневі зв’язки у рідкій воді сприяють утворенню </a:t>
            </a:r>
            <a:r>
              <a:rPr lang="uk-UA" sz="1400"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асоціатів</a:t>
            </a:r>
            <a:r>
              <a:rPr lang="uk-UA" sz="14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молекул</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H</a:t>
            </a:r>
            <a:r>
              <a:rPr lang="uk-UA" sz="14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О – </a:t>
            </a:r>
            <a:r>
              <a:rPr lang="uk-UA"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димерів</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тримерів тощо. Внаслідок утворення водневого зв’язку в кристалі льоду, наприклад, молекули води асоційовані і мають ажурну просторову структуру, в якій кожний атом оксигену розміщений в центрі тетраедра, вершини якого займають атоми Гідрогену. Саме цим зумовлюється більш низька густина твердої води (льоду) порівняно з рідкою.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600"/>
              </a:spcAft>
            </a:pP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Звичайно водневий зв’язок поділяють на два типи: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SzPts val="1000"/>
              <a:buFont typeface="Symbol" panose="05050102010706020507" pitchFamily="18" charset="2"/>
              <a:buChar char=""/>
              <a:tabLst>
                <a:tab pos="457200" algn="l"/>
              </a:tabLst>
            </a:pPr>
            <a:r>
              <a:rPr lang="uk-UA" sz="14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Міжмолекулярний </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водневий зв’язок, який здійснюється між окремими молекулами, наприклад, Н</a:t>
            </a:r>
            <a:r>
              <a:rPr lang="uk-UA" sz="14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О, HF, NH</a:t>
            </a:r>
            <a:r>
              <a:rPr lang="uk-UA" sz="14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3</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a:t>
            </a:r>
            <a:r>
              <a:rPr lang="uk-UA" sz="14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O, між молекулами води і спиртів чи органічних кислот;</a:t>
            </a:r>
            <a:endParaRPr lang="uk-UA"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SzPts val="1000"/>
              <a:buFont typeface="Symbol" panose="05050102010706020507" pitchFamily="18" charset="2"/>
              <a:buChar char=""/>
              <a:tabLst>
                <a:tab pos="457200" algn="l"/>
              </a:tabLst>
            </a:pPr>
            <a:r>
              <a:rPr lang="uk-UA" sz="1400"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Внутрішньомолекулярний</a:t>
            </a:r>
            <a:r>
              <a:rPr lang="uk-UA" sz="14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водневий зв’язок, що виникає між атомами однієї великої молекули, наприклад, в </a:t>
            </a:r>
            <a:r>
              <a:rPr lang="uk-UA"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йонах</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[HF</a:t>
            </a:r>
            <a:r>
              <a:rPr lang="uk-UA" sz="14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[H(H</a:t>
            </a:r>
            <a:r>
              <a:rPr lang="uk-UA" sz="14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O</a:t>
            </a:r>
            <a:r>
              <a:rPr lang="uk-UA" sz="14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r>
              <a:rPr lang="uk-UA" sz="1400" baseline="30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і в багатьох органічних сполуках – при формуванні структур білків, полісахаридів, подвійної спіралі ДНК (α-спіралі, β-складки) тощо.</a:t>
            </a:r>
            <a:endParaRPr lang="uk-UA"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600"/>
              </a:spcAft>
            </a:pP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Водневий зв’язок відіграє важливу роль при асоціації молекул, кристалізації, розчиненні, утворенні кристалогідратів, електролітичній дисоціації, в хімії органічних </a:t>
            </a:r>
            <a:r>
              <a:rPr lang="uk-UA"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сполук</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полімерів, білків. Водневі зв’язки помітно впливають на фізичні властивості води і багатьох органічних рідин (спиртів, карбонових кислот, амідів кислот, </a:t>
            </a:r>
            <a:r>
              <a:rPr lang="uk-UA" sz="14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естерів</a:t>
            </a:r>
            <a:r>
              <a:rPr lang="uk-UA"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190500" algn="just">
              <a:lnSpc>
                <a:spcPct val="107000"/>
              </a:lnSpc>
              <a:spcAft>
                <a:spcPts val="600"/>
              </a:spcAft>
            </a:pPr>
            <a:r>
              <a:rPr lang="uk-UA" sz="1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Цікавим є такий факт. Наявністю водневих </a:t>
            </a:r>
            <a:r>
              <a:rPr lang="uk-UA" sz="12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зв’язків</a:t>
            </a:r>
            <a:r>
              <a:rPr lang="uk-UA" sz="1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пояснюється блакитний колір чистої води у досить значній її товщі. Коли одна молекула Н</a:t>
            </a:r>
            <a:r>
              <a:rPr lang="uk-UA" sz="1200" baseline="-25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a:t>
            </a:r>
            <a:r>
              <a:rPr lang="uk-UA" sz="1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О коливається, вона примушує коливатися й сполучені з нею водневими зв'язками інші молекули. На збудження таких коливань витрачаються червоні проміні сонячного світла як найбільш відповідні за енергією. Тому з сонячного спектра «відфільтровуються» червоні проміні (їх енергія поглинається і розсіюється молекулами води внаслідок їх коливання у вигляді тепла), але починає проступати інша ділянка спектру – блакитна, що забарвлює воду блакитним кольором. Однак для цього сонячному променю необхідно проникнути не менш, ніж двохметровий шар чистої води.</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7665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ультимедиа в Интернете 1" title="Будова молекули води  Поняття про водневий зв'язок">
            <a:hlinkClick r:id="" action="ppaction://media"/>
            <a:extLst>
              <a:ext uri="{FF2B5EF4-FFF2-40B4-BE49-F238E27FC236}">
                <a16:creationId xmlns:a16="http://schemas.microsoft.com/office/drawing/2014/main" id="{A15228C7-A6BF-F384-674B-4D17F6636569}"/>
              </a:ext>
            </a:extLst>
          </p:cNvPr>
          <p:cNvPicPr>
            <a:picLocks noRot="1" noChangeAspect="1"/>
          </p:cNvPicPr>
          <p:nvPr>
            <a:videoFile r:link="rId1"/>
          </p:nvPr>
        </p:nvPicPr>
        <p:blipFill>
          <a:blip r:embed="rId3"/>
          <a:stretch>
            <a:fillRect/>
          </a:stretch>
        </p:blipFill>
        <p:spPr>
          <a:xfrm>
            <a:off x="1625600" y="939507"/>
            <a:ext cx="8812362" cy="4978985"/>
          </a:xfrm>
          <a:prstGeom prst="rect">
            <a:avLst/>
          </a:prstGeom>
        </p:spPr>
      </p:pic>
    </p:spTree>
    <p:extLst>
      <p:ext uri="{BB962C8B-B14F-4D97-AF65-F5344CB8AC3E}">
        <p14:creationId xmlns:p14="http://schemas.microsoft.com/office/powerpoint/2010/main" val="32240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1763FB-A5D5-5B6B-CE15-537C518E660D}"/>
              </a:ext>
            </a:extLst>
          </p:cNvPr>
          <p:cNvSpPr txBox="1"/>
          <p:nvPr/>
        </p:nvSpPr>
        <p:spPr>
          <a:xfrm>
            <a:off x="338587" y="212546"/>
            <a:ext cx="11488228" cy="1219693"/>
          </a:xfrm>
          <a:prstGeom prst="rect">
            <a:avLst/>
          </a:prstGeom>
          <a:noFill/>
        </p:spPr>
        <p:txBody>
          <a:bodyPr wrap="square">
            <a:spAutoFit/>
          </a:bodyPr>
          <a:lstStyle/>
          <a:p>
            <a:pPr indent="450215" algn="just">
              <a:lnSpc>
                <a:spcPct val="107000"/>
              </a:lnSpc>
              <a:spcBef>
                <a:spcPts val="200"/>
              </a:spcBef>
            </a:pPr>
            <a:r>
              <a:rPr lang="uk-UA"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4.6.2. Міжмолекулярна взаємодія</a:t>
            </a:r>
            <a:endParaRPr lang="uk-UA"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indent="450215" algn="just"/>
            <a:r>
              <a:rPr lang="uk-UA" sz="1800" dirty="0">
                <a:solidFill>
                  <a:srgbClr val="333333"/>
                </a:solidFill>
                <a:effectLst/>
                <a:latin typeface="Arial" panose="020B0604020202020204" pitchFamily="34" charset="0"/>
                <a:ea typeface="Times New Roman" panose="02020603050405020304" pitchFamily="18" charset="0"/>
              </a:rPr>
              <a:t>Другий різновид </a:t>
            </a:r>
            <a:r>
              <a:rPr lang="uk-UA" sz="1800" dirty="0" err="1">
                <a:solidFill>
                  <a:srgbClr val="333333"/>
                </a:solidFill>
                <a:effectLst/>
                <a:latin typeface="Arial" panose="020B0604020202020204" pitchFamily="34" charset="0"/>
                <a:ea typeface="Times New Roman" panose="02020603050405020304" pitchFamily="18" charset="0"/>
              </a:rPr>
              <a:t>дальнодіючого</a:t>
            </a:r>
            <a:r>
              <a:rPr lang="uk-UA" sz="1800" dirty="0">
                <a:solidFill>
                  <a:srgbClr val="333333"/>
                </a:solidFill>
                <a:effectLst/>
                <a:latin typeface="Arial" panose="020B0604020202020204" pitchFamily="34" charset="0"/>
                <a:ea typeface="Times New Roman" panose="02020603050405020304" pitchFamily="18" charset="0"/>
              </a:rPr>
              <a:t> хімічного зв’язку – </a:t>
            </a:r>
            <a:r>
              <a:rPr lang="uk-UA" sz="1800" b="1" i="1" dirty="0">
                <a:solidFill>
                  <a:srgbClr val="333333"/>
                </a:solidFill>
                <a:effectLst/>
                <a:latin typeface="Arial" panose="020B0604020202020204" pitchFamily="34" charset="0"/>
                <a:ea typeface="Times New Roman" panose="02020603050405020304" pitchFamily="18" charset="0"/>
              </a:rPr>
              <a:t>універсальна міжмолекулярна взаємодія</a:t>
            </a:r>
            <a:r>
              <a:rPr lang="uk-UA" sz="1800" dirty="0">
                <a:solidFill>
                  <a:srgbClr val="333333"/>
                </a:solidFill>
                <a:effectLst/>
                <a:latin typeface="Arial" panose="020B0604020202020204" pitchFamily="34" charset="0"/>
                <a:ea typeface="Times New Roman" panose="02020603050405020304" pitchFamily="18" charset="0"/>
              </a:rPr>
              <a:t>, яка залежно від своєї природи і механізму виникнення поділяється на такі складові (рис.5.28): </a:t>
            </a:r>
            <a:r>
              <a:rPr lang="uk-UA" sz="1800" b="1" i="1" dirty="0" err="1">
                <a:solidFill>
                  <a:srgbClr val="333333"/>
                </a:solidFill>
                <a:effectLst/>
                <a:latin typeface="Arial" panose="020B0604020202020204" pitchFamily="34" charset="0"/>
                <a:ea typeface="Times New Roman" panose="02020603050405020304" pitchFamily="18" charset="0"/>
              </a:rPr>
              <a:t>орієнтаційна</a:t>
            </a:r>
            <a:r>
              <a:rPr lang="uk-UA" sz="1800" i="1" dirty="0">
                <a:solidFill>
                  <a:srgbClr val="333333"/>
                </a:solidFill>
                <a:effectLst/>
                <a:latin typeface="Arial" panose="020B0604020202020204" pitchFamily="34" charset="0"/>
                <a:ea typeface="Times New Roman" panose="02020603050405020304" pitchFamily="18" charset="0"/>
              </a:rPr>
              <a:t>, </a:t>
            </a:r>
            <a:r>
              <a:rPr lang="uk-UA" sz="1800" b="1" i="1" dirty="0">
                <a:solidFill>
                  <a:srgbClr val="333333"/>
                </a:solidFill>
                <a:effectLst/>
                <a:latin typeface="Arial" panose="020B0604020202020204" pitchFamily="34" charset="0"/>
                <a:ea typeface="Times New Roman" panose="02020603050405020304" pitchFamily="18" charset="0"/>
              </a:rPr>
              <a:t>індукційна</a:t>
            </a:r>
            <a:r>
              <a:rPr lang="uk-UA" sz="1800" i="1" dirty="0">
                <a:solidFill>
                  <a:srgbClr val="333333"/>
                </a:solidFill>
                <a:effectLst/>
                <a:latin typeface="Arial" panose="020B0604020202020204" pitchFamily="34" charset="0"/>
                <a:ea typeface="Times New Roman" panose="02020603050405020304" pitchFamily="18" charset="0"/>
              </a:rPr>
              <a:t>, </a:t>
            </a:r>
            <a:r>
              <a:rPr lang="uk-UA" sz="1800" b="1" i="1" dirty="0">
                <a:solidFill>
                  <a:srgbClr val="333333"/>
                </a:solidFill>
                <a:effectLst/>
                <a:latin typeface="Arial" panose="020B0604020202020204" pitchFamily="34" charset="0"/>
                <a:ea typeface="Times New Roman" panose="02020603050405020304" pitchFamily="18" charset="0"/>
              </a:rPr>
              <a:t>дисперсійна</a:t>
            </a:r>
            <a:r>
              <a:rPr lang="uk-UA" sz="1800" i="1" dirty="0">
                <a:solidFill>
                  <a:srgbClr val="333333"/>
                </a:solidFill>
                <a:effectLst/>
                <a:latin typeface="Arial" panose="020B0604020202020204" pitchFamily="34" charset="0"/>
                <a:ea typeface="Times New Roman" panose="02020603050405020304" pitchFamily="18" charset="0"/>
              </a:rPr>
              <a:t>, </a:t>
            </a:r>
            <a:r>
              <a:rPr lang="uk-UA" sz="1800" b="1" i="1" dirty="0">
                <a:solidFill>
                  <a:srgbClr val="333333"/>
                </a:solidFill>
                <a:effectLst/>
                <a:latin typeface="Arial" panose="020B0604020202020204" pitchFamily="34" charset="0"/>
                <a:ea typeface="Times New Roman" panose="02020603050405020304" pitchFamily="18" charset="0"/>
              </a:rPr>
              <a:t>міжмолекулярні сили відштовхування</a:t>
            </a:r>
            <a:r>
              <a:rPr lang="uk-UA" sz="1800" i="1" dirty="0">
                <a:solidFill>
                  <a:srgbClr val="333333"/>
                </a:solidFill>
                <a:effectLst/>
                <a:latin typeface="Arial" panose="020B0604020202020204" pitchFamily="34" charset="0"/>
                <a:ea typeface="Times New Roman" panose="02020603050405020304" pitchFamily="18" charset="0"/>
              </a:rPr>
              <a:t>.</a:t>
            </a:r>
            <a:endParaRPr lang="uk-UA" sz="1800" dirty="0">
              <a:effectLst/>
              <a:latin typeface="Times New Roman" panose="02020603050405020304" pitchFamily="18" charset="0"/>
              <a:ea typeface="Times New Roman" panose="02020603050405020304" pitchFamily="18" charset="0"/>
            </a:endParaRPr>
          </a:p>
        </p:txBody>
      </p:sp>
      <p:pic>
        <p:nvPicPr>
          <p:cNvPr id="13314" name="Picture 2">
            <a:extLst>
              <a:ext uri="{FF2B5EF4-FFF2-40B4-BE49-F238E27FC236}">
                <a16:creationId xmlns:a16="http://schemas.microsoft.com/office/drawing/2014/main" id="{918B4CD8-C7E5-1E29-6270-214BB39A3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296" y="1502477"/>
            <a:ext cx="7896809" cy="4526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64E616-968B-D8FD-F404-2037975FD86E}"/>
              </a:ext>
            </a:extLst>
          </p:cNvPr>
          <p:cNvSpPr txBox="1"/>
          <p:nvPr/>
        </p:nvSpPr>
        <p:spPr>
          <a:xfrm>
            <a:off x="3444096" y="6099678"/>
            <a:ext cx="6094562" cy="369332"/>
          </a:xfrm>
          <a:prstGeom prst="rect">
            <a:avLst/>
          </a:prstGeom>
          <a:noFill/>
        </p:spPr>
        <p:txBody>
          <a:bodyPr wrap="square">
            <a:spAutoFit/>
          </a:bodyPr>
          <a:lstStyle/>
          <a:p>
            <a:r>
              <a:rPr lang="ru-RU" sz="1800" b="1" dirty="0">
                <a:solidFill>
                  <a:srgbClr val="020F5F"/>
                </a:solidFill>
                <a:effectLst/>
                <a:latin typeface="Arial" panose="020B0604020202020204" pitchFamily="34" charset="0"/>
                <a:ea typeface="Calibri" panose="020F0502020204030204" pitchFamily="34" charset="0"/>
              </a:rPr>
              <a:t>Рисунок </a:t>
            </a:r>
            <a:r>
              <a:rPr lang="uk-UA" sz="1800" b="1" dirty="0">
                <a:solidFill>
                  <a:srgbClr val="020F5F"/>
                </a:solidFill>
                <a:effectLst/>
                <a:latin typeface="Arial" panose="020B0604020202020204" pitchFamily="34" charset="0"/>
                <a:ea typeface="Calibri" panose="020F0502020204030204" pitchFamily="34" charset="0"/>
              </a:rPr>
              <a:t>5</a:t>
            </a:r>
            <a:r>
              <a:rPr lang="ru-RU" sz="1800" b="1" dirty="0">
                <a:solidFill>
                  <a:srgbClr val="020F5F"/>
                </a:solidFill>
                <a:effectLst/>
                <a:latin typeface="Arial" panose="020B0604020202020204" pitchFamily="34" charset="0"/>
                <a:ea typeface="Calibri" panose="020F0502020204030204" pitchFamily="34" charset="0"/>
              </a:rPr>
              <a:t>.28 – </a:t>
            </a:r>
            <a:r>
              <a:rPr lang="ru-RU" sz="1800" b="1" dirty="0" err="1">
                <a:solidFill>
                  <a:srgbClr val="020F5F"/>
                </a:solidFill>
                <a:effectLst/>
                <a:latin typeface="Arial" panose="020B0604020202020204" pitchFamily="34" charset="0"/>
                <a:ea typeface="Calibri" panose="020F0502020204030204" pitchFamily="34" charset="0"/>
              </a:rPr>
              <a:t>Види</a:t>
            </a:r>
            <a:r>
              <a:rPr lang="ru-RU" sz="1800" b="1" dirty="0">
                <a:solidFill>
                  <a:srgbClr val="020F5F"/>
                </a:solidFill>
                <a:effectLst/>
                <a:latin typeface="Arial" panose="020B0604020202020204" pitchFamily="34" charset="0"/>
                <a:ea typeface="Calibri" panose="020F0502020204030204" pitchFamily="34" charset="0"/>
              </a:rPr>
              <a:t> </a:t>
            </a:r>
            <a:r>
              <a:rPr lang="ru-RU" sz="1800" b="1" dirty="0" err="1">
                <a:solidFill>
                  <a:srgbClr val="020F5F"/>
                </a:solidFill>
                <a:effectLst/>
                <a:latin typeface="Arial" panose="020B0604020202020204" pitchFamily="34" charset="0"/>
                <a:ea typeface="Calibri" panose="020F0502020204030204" pitchFamily="34" charset="0"/>
              </a:rPr>
              <a:t>міжмолекулярної</a:t>
            </a:r>
            <a:r>
              <a:rPr lang="ru-RU" sz="1800" b="1" dirty="0">
                <a:solidFill>
                  <a:srgbClr val="020F5F"/>
                </a:solidFill>
                <a:effectLst/>
                <a:latin typeface="Arial" panose="020B0604020202020204" pitchFamily="34" charset="0"/>
                <a:ea typeface="Calibri" panose="020F0502020204030204" pitchFamily="34" charset="0"/>
              </a:rPr>
              <a:t> </a:t>
            </a:r>
            <a:r>
              <a:rPr lang="ru-RU" sz="1800" b="1" dirty="0" err="1">
                <a:solidFill>
                  <a:srgbClr val="020F5F"/>
                </a:solidFill>
                <a:effectLst/>
                <a:latin typeface="Arial" panose="020B0604020202020204" pitchFamily="34" charset="0"/>
                <a:ea typeface="Calibri" panose="020F0502020204030204" pitchFamily="34" charset="0"/>
              </a:rPr>
              <a:t>взаємодії</a:t>
            </a:r>
            <a:endParaRPr lang="uk-UA" dirty="0"/>
          </a:p>
        </p:txBody>
      </p:sp>
    </p:spTree>
    <p:extLst>
      <p:ext uri="{BB962C8B-B14F-4D97-AF65-F5344CB8AC3E}">
        <p14:creationId xmlns:p14="http://schemas.microsoft.com/office/powerpoint/2010/main" val="4212729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15416C-BF73-ACD4-7CF9-DC7564940231}"/>
              </a:ext>
            </a:extLst>
          </p:cNvPr>
          <p:cNvSpPr txBox="1"/>
          <p:nvPr/>
        </p:nvSpPr>
        <p:spPr>
          <a:xfrm>
            <a:off x="474452" y="551289"/>
            <a:ext cx="11447253" cy="6001643"/>
          </a:xfrm>
          <a:prstGeom prst="rect">
            <a:avLst/>
          </a:prstGeom>
          <a:noFill/>
        </p:spPr>
        <p:txBody>
          <a:bodyPr wrap="square">
            <a:spAutoFit/>
          </a:bodyPr>
          <a:lstStyle/>
          <a:p>
            <a:pPr indent="190500" algn="just"/>
            <a:r>
              <a:rPr lang="uk-UA" sz="1600" dirty="0">
                <a:solidFill>
                  <a:srgbClr val="333333"/>
                </a:solidFill>
                <a:effectLst/>
                <a:latin typeface="Arial" panose="020B0604020202020204" pitchFamily="34" charset="0"/>
                <a:ea typeface="Times New Roman" panose="02020603050405020304" pitchFamily="18" charset="0"/>
              </a:rPr>
              <a:t>У речовинах з молекулярною структурою діють електростатичні міжмолекулярні сили – так звані </a:t>
            </a:r>
            <a:r>
              <a:rPr lang="uk-UA" sz="1600" b="1" i="1" dirty="0" err="1">
                <a:solidFill>
                  <a:srgbClr val="333333"/>
                </a:solidFill>
                <a:effectLst/>
                <a:latin typeface="Arial" panose="020B0604020202020204" pitchFamily="34" charset="0"/>
                <a:ea typeface="Times New Roman" panose="02020603050405020304" pitchFamily="18" charset="0"/>
              </a:rPr>
              <a:t>вандерваальсівські</a:t>
            </a:r>
            <a:r>
              <a:rPr lang="uk-UA" sz="1600" b="1" i="1" dirty="0">
                <a:solidFill>
                  <a:srgbClr val="333333"/>
                </a:solidFill>
                <a:effectLst/>
                <a:latin typeface="Arial" panose="020B0604020202020204" pitchFamily="34" charset="0"/>
                <a:ea typeface="Times New Roman" panose="02020603050405020304" pitchFamily="18" charset="0"/>
              </a:rPr>
              <a:t> сили</a:t>
            </a:r>
            <a:r>
              <a:rPr lang="uk-UA" sz="1600" dirty="0">
                <a:solidFill>
                  <a:srgbClr val="333333"/>
                </a:solidFill>
                <a:effectLst/>
                <a:latin typeface="Arial" panose="020B0604020202020204" pitchFamily="34" charset="0"/>
                <a:ea typeface="Times New Roman" panose="02020603050405020304" pitchFamily="18" charset="0"/>
              </a:rPr>
              <a:t>. Найбільш суттєвою ознакою </a:t>
            </a:r>
            <a:r>
              <a:rPr lang="uk-UA" sz="1600" dirty="0" err="1">
                <a:solidFill>
                  <a:srgbClr val="333333"/>
                </a:solidFill>
                <a:effectLst/>
                <a:latin typeface="Arial" panose="020B0604020202020204" pitchFamily="34" charset="0"/>
                <a:ea typeface="Times New Roman" panose="02020603050405020304" pitchFamily="18" charset="0"/>
              </a:rPr>
              <a:t>вандер-ваальсівських</a:t>
            </a:r>
            <a:r>
              <a:rPr lang="uk-UA" sz="1600" dirty="0">
                <a:solidFill>
                  <a:srgbClr val="333333"/>
                </a:solidFill>
                <a:effectLst/>
                <a:latin typeface="Arial" panose="020B0604020202020204" pitchFamily="34" charset="0"/>
                <a:ea typeface="Times New Roman" panose="02020603050405020304" pitchFamily="18" charset="0"/>
              </a:rPr>
              <a:t> сил є універсальність, яка полягає в їх дії між усіма молекулами і атомами без винятку. Вони об‘єднують всі види міжмолекулярного притягання та відштовхування. </a:t>
            </a:r>
            <a:r>
              <a:rPr lang="uk-UA" sz="1600" dirty="0" err="1">
                <a:solidFill>
                  <a:srgbClr val="333333"/>
                </a:solidFill>
                <a:effectLst/>
                <a:latin typeface="Arial" panose="020B0604020202020204" pitchFamily="34" charset="0"/>
                <a:ea typeface="Times New Roman" panose="02020603050405020304" pitchFamily="18" charset="0"/>
              </a:rPr>
              <a:t>Вандерваальсівськи</a:t>
            </a:r>
            <a:r>
              <a:rPr lang="uk-UA" sz="1600" dirty="0">
                <a:solidFill>
                  <a:srgbClr val="333333"/>
                </a:solidFill>
                <a:effectLst/>
                <a:latin typeface="Arial" panose="020B0604020202020204" pitchFamily="34" charset="0"/>
                <a:ea typeface="Times New Roman" panose="02020603050405020304" pitchFamily="18" charset="0"/>
              </a:rPr>
              <a:t> сили зростають при зближенні молекул і при збільшенні сумарної кількості електронів. Вони хоч і набагато слабкіші за ковалентні, але діють на значно більших відстанях і тому впливають на структурні, спектральні та інші властивості речовин. Їх основу складають кулонівська взаємодія між електронами однієї молекули та ядрами і електронами багатьох інших молекул, яка на певній відстані врівноважується, створюючи стійку </a:t>
            </a:r>
            <a:r>
              <a:rPr lang="uk-UA" sz="1600" dirty="0" err="1">
                <a:solidFill>
                  <a:srgbClr val="333333"/>
                </a:solidFill>
                <a:effectLst/>
                <a:latin typeface="Arial" panose="020B0604020202020204" pitchFamily="34" charset="0"/>
                <a:ea typeface="Times New Roman" panose="02020603050405020304" pitchFamily="18" charset="0"/>
              </a:rPr>
              <a:t>багатомолекулярну</a:t>
            </a:r>
            <a:r>
              <a:rPr lang="uk-UA" sz="1600" dirty="0">
                <a:solidFill>
                  <a:srgbClr val="333333"/>
                </a:solidFill>
                <a:effectLst/>
                <a:latin typeface="Arial" panose="020B0604020202020204" pitchFamily="34" charset="0"/>
                <a:ea typeface="Times New Roman" panose="02020603050405020304" pitchFamily="18" charset="0"/>
              </a:rPr>
              <a:t> систему.</a:t>
            </a:r>
          </a:p>
          <a:p>
            <a:pPr indent="190500" algn="just"/>
            <a:endParaRPr lang="uk-UA" sz="1600" dirty="0">
              <a:effectLst/>
              <a:latin typeface="Times New Roman" panose="02020603050405020304" pitchFamily="18" charset="0"/>
              <a:ea typeface="Times New Roman" panose="02020603050405020304" pitchFamily="18" charset="0"/>
            </a:endParaRPr>
          </a:p>
          <a:p>
            <a:pPr indent="190500" algn="just"/>
            <a:r>
              <a:rPr lang="uk-UA" sz="1600" dirty="0">
                <a:solidFill>
                  <a:srgbClr val="333333"/>
                </a:solidFill>
                <a:effectLst/>
                <a:latin typeface="Arial" panose="020B0604020202020204" pitchFamily="34" charset="0"/>
                <a:ea typeface="Times New Roman" panose="02020603050405020304" pitchFamily="18" charset="0"/>
              </a:rPr>
              <a:t>Диполь-дипольне притягання відбувається у тому випадку, коли енергія притягання перебільшує теплову енергію молекул – звичайно це спостерігається у твердих і рідких речовинах, які містять полярні молекули (наприклад, HF, H</a:t>
            </a:r>
            <a:r>
              <a:rPr lang="uk-UA" sz="1600" baseline="-25000" dirty="0">
                <a:solidFill>
                  <a:srgbClr val="333333"/>
                </a:solidFill>
                <a:effectLst/>
                <a:latin typeface="Arial" panose="020B0604020202020204" pitchFamily="34" charset="0"/>
                <a:ea typeface="Times New Roman" panose="02020603050405020304" pitchFamily="18" charset="0"/>
              </a:rPr>
              <a:t>2</a:t>
            </a:r>
            <a:r>
              <a:rPr lang="uk-UA" sz="1600" dirty="0">
                <a:solidFill>
                  <a:srgbClr val="333333"/>
                </a:solidFill>
                <a:effectLst/>
                <a:latin typeface="Arial" panose="020B0604020202020204" pitchFamily="34" charset="0"/>
                <a:ea typeface="Times New Roman" panose="02020603050405020304" pitchFamily="18" charset="0"/>
              </a:rPr>
              <a:t>O, NH</a:t>
            </a:r>
            <a:r>
              <a:rPr lang="uk-UA" sz="1600" baseline="-25000" dirty="0">
                <a:solidFill>
                  <a:srgbClr val="333333"/>
                </a:solidFill>
                <a:effectLst/>
                <a:latin typeface="Arial" panose="020B0604020202020204" pitchFamily="34" charset="0"/>
                <a:ea typeface="Times New Roman" panose="02020603050405020304" pitchFamily="18" charset="0"/>
              </a:rPr>
              <a:t>3</a:t>
            </a:r>
            <a:r>
              <a:rPr lang="uk-UA" sz="1600" dirty="0">
                <a:solidFill>
                  <a:srgbClr val="333333"/>
                </a:solidFill>
                <a:effectLst/>
                <a:latin typeface="Arial" panose="020B0604020202020204" pitchFamily="34" charset="0"/>
                <a:ea typeface="Times New Roman" panose="02020603050405020304" pitchFamily="18" charset="0"/>
              </a:rPr>
              <a:t>, </a:t>
            </a:r>
            <a:r>
              <a:rPr lang="uk-UA" sz="1600" dirty="0" err="1">
                <a:solidFill>
                  <a:srgbClr val="333333"/>
                </a:solidFill>
                <a:effectLst/>
                <a:latin typeface="Arial" panose="020B0604020202020204" pitchFamily="34" charset="0"/>
                <a:ea typeface="Times New Roman" panose="02020603050405020304" pitchFamily="18" charset="0"/>
              </a:rPr>
              <a:t>НСl</a:t>
            </a:r>
            <a:r>
              <a:rPr lang="uk-UA" sz="1600" dirty="0">
                <a:solidFill>
                  <a:srgbClr val="333333"/>
                </a:solidFill>
                <a:effectLst/>
                <a:latin typeface="Arial" panose="020B0604020202020204" pitchFamily="34" charset="0"/>
                <a:ea typeface="Times New Roman" panose="02020603050405020304" pitchFamily="18" charset="0"/>
              </a:rPr>
              <a:t>). З підвищенням температури вона помітно слабшає, оскільки тепловий рух молекул заважає їх взаємній орієнтації.</a:t>
            </a:r>
            <a:endParaRPr lang="uk-UA" sz="1600" dirty="0">
              <a:effectLst/>
              <a:latin typeface="Times New Roman" panose="02020603050405020304" pitchFamily="18" charset="0"/>
              <a:ea typeface="Times New Roman" panose="02020603050405020304" pitchFamily="18" charset="0"/>
            </a:endParaRPr>
          </a:p>
          <a:p>
            <a:pPr indent="190500" algn="just"/>
            <a:r>
              <a:rPr lang="uk-UA" sz="1600" dirty="0">
                <a:solidFill>
                  <a:srgbClr val="333333"/>
                </a:solidFill>
                <a:effectLst/>
                <a:latin typeface="Arial" panose="020B0604020202020204" pitchFamily="34" charset="0"/>
                <a:ea typeface="Times New Roman" panose="02020603050405020304" pitchFamily="18" charset="0"/>
              </a:rPr>
              <a:t>Між сталим диполем полярної й індукованим диполем неполярної молекул здійснюється індукційна взаємодія, внаслідок якої індукований диполь збільшує дипольний момент полярної молекули, а сама неполярна молекула деформується. Ця деформація тим сильніша, чим більший дипольний момент полярної молекули і чим вища </a:t>
            </a:r>
            <a:r>
              <a:rPr lang="uk-UA" sz="1600" dirty="0" err="1">
                <a:solidFill>
                  <a:srgbClr val="333333"/>
                </a:solidFill>
                <a:effectLst/>
                <a:latin typeface="Arial" panose="020B0604020202020204" pitchFamily="34" charset="0"/>
                <a:ea typeface="Times New Roman" panose="02020603050405020304" pitchFamily="18" charset="0"/>
              </a:rPr>
              <a:t>поляризованість</a:t>
            </a:r>
            <a:r>
              <a:rPr lang="uk-UA" sz="1600" dirty="0">
                <a:solidFill>
                  <a:srgbClr val="333333"/>
                </a:solidFill>
                <a:effectLst/>
                <a:latin typeface="Arial" panose="020B0604020202020204" pitchFamily="34" charset="0"/>
                <a:ea typeface="Times New Roman" panose="02020603050405020304" pitchFamily="18" charset="0"/>
              </a:rPr>
              <a:t> неполярної. Індукційна взаємодія може відбуватися також і в речовинах з полярними молекулами, але в цьому випадку вона набагато слабша за </a:t>
            </a:r>
            <a:r>
              <a:rPr lang="uk-UA" sz="1600" dirty="0" err="1">
                <a:solidFill>
                  <a:srgbClr val="333333"/>
                </a:solidFill>
                <a:effectLst/>
                <a:latin typeface="Arial" panose="020B0604020202020204" pitchFamily="34" charset="0"/>
                <a:ea typeface="Times New Roman" panose="02020603050405020304" pitchFamily="18" charset="0"/>
              </a:rPr>
              <a:t>орієнтаційну</a:t>
            </a:r>
            <a:r>
              <a:rPr lang="uk-UA" sz="1600" dirty="0">
                <a:solidFill>
                  <a:srgbClr val="333333"/>
                </a:solidFill>
                <a:effectLst/>
                <a:latin typeface="Arial" panose="020B0604020202020204" pitchFamily="34" charset="0"/>
                <a:ea typeface="Times New Roman" panose="02020603050405020304" pitchFamily="18" charset="0"/>
              </a:rPr>
              <a:t>.</a:t>
            </a:r>
            <a:endParaRPr lang="uk-UA" sz="1600" dirty="0">
              <a:effectLst/>
              <a:latin typeface="Times New Roman" panose="02020603050405020304" pitchFamily="18" charset="0"/>
              <a:ea typeface="Times New Roman" panose="02020603050405020304" pitchFamily="18" charset="0"/>
            </a:endParaRPr>
          </a:p>
          <a:p>
            <a:pPr indent="190500" algn="just"/>
            <a:r>
              <a:rPr lang="uk-UA" sz="1600" dirty="0">
                <a:solidFill>
                  <a:srgbClr val="333333"/>
                </a:solidFill>
                <a:effectLst/>
                <a:latin typeface="Arial" panose="020B0604020202020204" pitchFamily="34" charset="0"/>
                <a:ea typeface="Times New Roman" panose="02020603050405020304" pitchFamily="18" charset="0"/>
              </a:rPr>
              <a:t>Згідно з квантовою </a:t>
            </a:r>
            <a:r>
              <a:rPr lang="uk-UA" sz="1600" dirty="0" err="1">
                <a:solidFill>
                  <a:srgbClr val="333333"/>
                </a:solidFill>
                <a:effectLst/>
                <a:latin typeface="Arial" panose="020B0604020202020204" pitchFamily="34" charset="0"/>
                <a:ea typeface="Times New Roman" panose="02020603050405020304" pitchFamily="18" charset="0"/>
              </a:rPr>
              <a:t>механікою</a:t>
            </a:r>
            <a:r>
              <a:rPr lang="uk-UA" sz="1600" dirty="0">
                <a:solidFill>
                  <a:srgbClr val="333333"/>
                </a:solidFill>
                <a:effectLst/>
                <a:latin typeface="Arial" panose="020B0604020202020204" pitchFamily="34" charset="0"/>
                <a:ea typeface="Times New Roman" panose="02020603050405020304" pitchFamily="18" charset="0"/>
              </a:rPr>
              <a:t> миттєві диполі синхронно виникають в усіх речовинах в конденсованому стані. При цьому найближчі ділянки двох сусідніх молекул заряджуються електрикою протилежного знаку, що й приводить до їх взаємного притягання. Усі три види </a:t>
            </a:r>
            <a:r>
              <a:rPr lang="uk-UA" sz="1600" dirty="0" err="1">
                <a:solidFill>
                  <a:srgbClr val="333333"/>
                </a:solidFill>
                <a:effectLst/>
                <a:latin typeface="Arial" panose="020B0604020202020204" pitchFamily="34" charset="0"/>
                <a:ea typeface="Times New Roman" panose="02020603050405020304" pitchFamily="18" charset="0"/>
              </a:rPr>
              <a:t>вандерваальсівської</a:t>
            </a:r>
            <a:r>
              <a:rPr lang="uk-UA" sz="1600" dirty="0">
                <a:solidFill>
                  <a:srgbClr val="333333"/>
                </a:solidFill>
                <a:effectLst/>
                <a:latin typeface="Arial" panose="020B0604020202020204" pitchFamily="34" charset="0"/>
                <a:ea typeface="Times New Roman" panose="02020603050405020304" pitchFamily="18" charset="0"/>
              </a:rPr>
              <a:t> взаємодії властиві для речовин, що перебувають у конденсованому стані, і загальна енергія </a:t>
            </a:r>
            <a:r>
              <a:rPr lang="uk-UA" sz="1600" dirty="0" err="1">
                <a:solidFill>
                  <a:srgbClr val="333333"/>
                </a:solidFill>
                <a:effectLst/>
                <a:latin typeface="Arial" panose="020B0604020202020204" pitchFamily="34" charset="0"/>
                <a:ea typeface="Times New Roman" panose="02020603050405020304" pitchFamily="18" charset="0"/>
              </a:rPr>
              <a:t>притягування</a:t>
            </a:r>
            <a:r>
              <a:rPr lang="uk-UA" sz="1600" dirty="0">
                <a:solidFill>
                  <a:srgbClr val="333333"/>
                </a:solidFill>
                <a:effectLst/>
                <a:latin typeface="Arial" panose="020B0604020202020204" pitchFamily="34" charset="0"/>
                <a:ea typeface="Times New Roman" panose="02020603050405020304" pitchFamily="18" charset="0"/>
              </a:rPr>
              <a:t> між молекулами дорівнює сумі енергій </a:t>
            </a:r>
            <a:r>
              <a:rPr lang="uk-UA" sz="1600" dirty="0" err="1">
                <a:solidFill>
                  <a:srgbClr val="333333"/>
                </a:solidFill>
                <a:effectLst/>
                <a:latin typeface="Arial" panose="020B0604020202020204" pitchFamily="34" charset="0"/>
                <a:ea typeface="Times New Roman" panose="02020603050405020304" pitchFamily="18" charset="0"/>
              </a:rPr>
              <a:t>орієнтаційного</a:t>
            </a:r>
            <a:r>
              <a:rPr lang="uk-UA" sz="1600" dirty="0">
                <a:solidFill>
                  <a:srgbClr val="333333"/>
                </a:solidFill>
                <a:effectLst/>
                <a:latin typeface="Arial" panose="020B0604020202020204" pitchFamily="34" charset="0"/>
                <a:ea typeface="Times New Roman" panose="02020603050405020304" pitchFamily="18" charset="0"/>
              </a:rPr>
              <a:t>, індукційного і дисперсійного ефектів. У газоподібному стані </a:t>
            </a:r>
            <a:r>
              <a:rPr lang="uk-UA" sz="1600" dirty="0" err="1">
                <a:solidFill>
                  <a:srgbClr val="333333"/>
                </a:solidFill>
                <a:effectLst/>
                <a:latin typeface="Arial" panose="020B0604020202020204" pitchFamily="34" charset="0"/>
                <a:ea typeface="Times New Roman" panose="02020603050405020304" pitchFamily="18" charset="0"/>
              </a:rPr>
              <a:t>вандерваальсівські</a:t>
            </a:r>
            <a:r>
              <a:rPr lang="uk-UA" sz="1600" dirty="0">
                <a:solidFill>
                  <a:srgbClr val="333333"/>
                </a:solidFill>
                <a:effectLst/>
                <a:latin typeface="Arial" panose="020B0604020202020204" pitchFamily="34" charset="0"/>
                <a:ea typeface="Times New Roman" panose="02020603050405020304" pitchFamily="18" charset="0"/>
              </a:rPr>
              <a:t> сили виявляються тільки за умов підвищеного тиску, коли відстані між молекулами стають достатніми для міжмолекулярної взаємодії.</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4211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10928F-6FDC-CF16-9A9B-A08B883EC7CB}"/>
              </a:ext>
            </a:extLst>
          </p:cNvPr>
          <p:cNvSpPr txBox="1"/>
          <p:nvPr/>
        </p:nvSpPr>
        <p:spPr>
          <a:xfrm>
            <a:off x="491706" y="284677"/>
            <a:ext cx="11378242" cy="6288645"/>
          </a:xfrm>
          <a:prstGeom prst="rect">
            <a:avLst/>
          </a:prstGeom>
          <a:noFill/>
        </p:spPr>
        <p:txBody>
          <a:bodyPr wrap="square">
            <a:spAutoFit/>
          </a:bodyPr>
          <a:lstStyle/>
          <a:p>
            <a:pPr marL="342900" lvl="0" indent="-342900" algn="just">
              <a:lnSpc>
                <a:spcPct val="107000"/>
              </a:lnSpc>
              <a:spcAft>
                <a:spcPts val="800"/>
              </a:spcAft>
              <a:buFont typeface="+mj-lt"/>
              <a:buAutoNum type="arabicPeriod"/>
              <a:tabLst>
                <a:tab pos="457200" algn="l"/>
              </a:tabLst>
            </a:pPr>
            <a:r>
              <a:rPr lang="uk-UA" b="1"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Орієнтаційна</a:t>
            </a:r>
            <a:r>
              <a:rPr lang="uk-UA"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взаємодія</a:t>
            </a:r>
            <a:r>
              <a:rPr lang="uk-UA"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зумовлюється полярністю молекул. Полярні молекули, в яких центри тяжіння позитивного і негативного зарядів не співпадають, орієнтуються таким чином, щоб полюси з протилежними знаками зарядів розміщувалися поруч, що і зумовлює виникнення притягання між ними. </a:t>
            </a:r>
            <a:r>
              <a:rPr lang="uk-UA" b="1"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Орієнтаційна</a:t>
            </a:r>
            <a:r>
              <a:rPr lang="uk-UA"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міжмолекулярна взаємодія</a:t>
            </a:r>
            <a:r>
              <a:rPr lang="uk-UA"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(диполь-дипольна) – це взаємодія в конденсованому стані речовин, при якій сусідні молекулярні диполі розміщуються один відносно одного протилежно зарядженими полюсами, що забезпечує їх взаємне притягання.</a:t>
            </a:r>
            <a:endParaRPr lang="uk-UA"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Індукційна взаємодія</a:t>
            </a:r>
            <a:r>
              <a:rPr lang="uk-UA"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виникає при взаємодії полярної і неполярної молекул. При наближенні полярної молекули до неполярної, але здатної до поляризації, полярна молекула сприяє виникненню в ній наведеного (індукованого) диполя. </a:t>
            </a:r>
            <a:r>
              <a:rPr lang="uk-UA"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Індукційна міжмолекулярна взаємодія</a:t>
            </a:r>
            <a:r>
              <a:rPr lang="uk-UA"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 це взаємодія, що зумовлена дією індукованих диполів молекул.</a:t>
            </a:r>
            <a:endParaRPr lang="uk-UA"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Дисперсійна взаємодія</a:t>
            </a:r>
            <a:r>
              <a:rPr lang="uk-UA"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полягає в утворенні миттєвих диполів з неполярних молекул. Внаслідок руху молекул з’являється асиметрія розподілу позитивних і негативних зарядів, що зумовлює виникнення миттєвих диполів, здатних існувати дуже короткий час – порядку 10</a:t>
            </a:r>
            <a:r>
              <a:rPr lang="uk-UA" baseline="30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–8</a:t>
            </a:r>
            <a:r>
              <a:rPr lang="uk-UA"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с. Поперемінно виникаючі диполі різних молекул внаслідок свого руху орієнтуються, як правило, таким чином, що між ними діє то притягання, то відштовхування, однак завдяки великій швидкості руху електронів, сили притягання переважають над силами відштовхування. </a:t>
            </a:r>
            <a:r>
              <a:rPr lang="uk-UA" b="1"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Дисперсійна міжмолекулярна взаємодія</a:t>
            </a:r>
            <a:r>
              <a:rPr lang="uk-UA"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 це взаємодія між неполярними молекулами, яка виявляється за рахунок їхніх миттєвих </a:t>
            </a:r>
            <a:r>
              <a:rPr lang="uk-UA"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мікродиполів</a:t>
            </a:r>
            <a:r>
              <a:rPr lang="uk-UA"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що утворюються внаслідок руху електронів в атомах і коливань </a:t>
            </a:r>
            <a:r>
              <a:rPr lang="uk-UA" i="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ядер</a:t>
            </a:r>
            <a:r>
              <a:rPr lang="uk-UA"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uk-UA"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r>
              <a:rPr lang="uk-UA" b="1" i="1" dirty="0">
                <a:solidFill>
                  <a:srgbClr val="333333"/>
                </a:solidFill>
                <a:effectLst/>
                <a:latin typeface="Arial" panose="020B0604020202020204" pitchFamily="34" charset="0"/>
                <a:ea typeface="Times New Roman" panose="02020603050405020304" pitchFamily="18" charset="0"/>
              </a:rPr>
              <a:t>Сили </a:t>
            </a:r>
            <a:r>
              <a:rPr lang="uk-UA" b="1" i="1" dirty="0" err="1">
                <a:solidFill>
                  <a:srgbClr val="333333"/>
                </a:solidFill>
                <a:effectLst/>
                <a:latin typeface="Arial" panose="020B0604020202020204" pitchFamily="34" charset="0"/>
                <a:ea typeface="Times New Roman" panose="02020603050405020304" pitchFamily="18" charset="0"/>
              </a:rPr>
              <a:t>відштовшування</a:t>
            </a:r>
            <a:r>
              <a:rPr lang="uk-UA" dirty="0">
                <a:solidFill>
                  <a:srgbClr val="333333"/>
                </a:solidFill>
                <a:effectLst/>
                <a:latin typeface="Arial" panose="020B0604020202020204" pitchFamily="34" charset="0"/>
                <a:ea typeface="Times New Roman" panose="02020603050405020304" pitchFamily="18" charset="0"/>
              </a:rPr>
              <a:t> електронних оболонок молекул – це четверта складова сил міжмолекулярної взаємодії. Енергія сил відштовхування не перевищую 16 кДж/моль, тобто у будь-якому разі </a:t>
            </a:r>
            <a:endParaRPr lang="uk-UA" dirty="0"/>
          </a:p>
        </p:txBody>
      </p:sp>
    </p:spTree>
    <p:extLst>
      <p:ext uri="{BB962C8B-B14F-4D97-AF65-F5344CB8AC3E}">
        <p14:creationId xmlns:p14="http://schemas.microsoft.com/office/powerpoint/2010/main" val="1823098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ультимедиа в Интернете 3" title="Силы Ван-дер-Ваальса (видео 1) | Силы межмолекулярного взаимодействия | Химия">
            <a:hlinkClick r:id="" action="ppaction://media"/>
            <a:extLst>
              <a:ext uri="{FF2B5EF4-FFF2-40B4-BE49-F238E27FC236}">
                <a16:creationId xmlns:a16="http://schemas.microsoft.com/office/drawing/2014/main" id="{74B795CD-4862-ACF8-879E-9A6F508D41F0}"/>
              </a:ext>
            </a:extLst>
          </p:cNvPr>
          <p:cNvPicPr>
            <a:picLocks noRot="1" noChangeAspect="1"/>
          </p:cNvPicPr>
          <p:nvPr>
            <a:videoFile r:link="rId1"/>
          </p:nvPr>
        </p:nvPicPr>
        <p:blipFill>
          <a:blip r:embed="rId3"/>
          <a:stretch>
            <a:fillRect/>
          </a:stretch>
        </p:blipFill>
        <p:spPr>
          <a:xfrm>
            <a:off x="676694" y="511714"/>
            <a:ext cx="10537646" cy="5953770"/>
          </a:xfrm>
          <a:prstGeom prst="rect">
            <a:avLst/>
          </a:prstGeom>
        </p:spPr>
      </p:pic>
    </p:spTree>
    <p:extLst>
      <p:ext uri="{BB962C8B-B14F-4D97-AF65-F5344CB8AC3E}">
        <p14:creationId xmlns:p14="http://schemas.microsoft.com/office/powerpoint/2010/main" val="203020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F954360-4744-8A36-C61E-4C9D8F1A8222}"/>
              </a:ext>
            </a:extLst>
          </p:cNvPr>
          <p:cNvPicPr>
            <a:picLocks noChangeAspect="1"/>
          </p:cNvPicPr>
          <p:nvPr/>
        </p:nvPicPr>
        <p:blipFill>
          <a:blip r:embed="rId2"/>
          <a:stretch>
            <a:fillRect/>
          </a:stretch>
        </p:blipFill>
        <p:spPr>
          <a:xfrm>
            <a:off x="728662" y="219075"/>
            <a:ext cx="10734675" cy="6419850"/>
          </a:xfrm>
          <a:prstGeom prst="rect">
            <a:avLst/>
          </a:prstGeom>
        </p:spPr>
      </p:pic>
    </p:spTree>
    <p:extLst>
      <p:ext uri="{BB962C8B-B14F-4D97-AF65-F5344CB8AC3E}">
        <p14:creationId xmlns:p14="http://schemas.microsoft.com/office/powerpoint/2010/main" val="3986015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3514BB8-FD32-6A7D-613C-CF4F48F524AF}"/>
              </a:ext>
            </a:extLst>
          </p:cNvPr>
          <p:cNvPicPr>
            <a:picLocks noChangeAspect="1"/>
          </p:cNvPicPr>
          <p:nvPr/>
        </p:nvPicPr>
        <p:blipFill>
          <a:blip r:embed="rId2"/>
          <a:stretch>
            <a:fillRect/>
          </a:stretch>
        </p:blipFill>
        <p:spPr>
          <a:xfrm>
            <a:off x="390345" y="1137938"/>
            <a:ext cx="11411310" cy="3730621"/>
          </a:xfrm>
          <a:prstGeom prst="rect">
            <a:avLst/>
          </a:prstGeom>
        </p:spPr>
      </p:pic>
    </p:spTree>
    <p:extLst>
      <p:ext uri="{BB962C8B-B14F-4D97-AF65-F5344CB8AC3E}">
        <p14:creationId xmlns:p14="http://schemas.microsoft.com/office/powerpoint/2010/main" val="1511118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130FEEB-0734-68F1-3536-4BFB75521D16}"/>
              </a:ext>
            </a:extLst>
          </p:cNvPr>
          <p:cNvPicPr>
            <a:picLocks noChangeAspect="1"/>
          </p:cNvPicPr>
          <p:nvPr/>
        </p:nvPicPr>
        <p:blipFill>
          <a:blip r:embed="rId2"/>
          <a:stretch>
            <a:fillRect/>
          </a:stretch>
        </p:blipFill>
        <p:spPr>
          <a:xfrm>
            <a:off x="493143" y="721831"/>
            <a:ext cx="11205713" cy="5899043"/>
          </a:xfrm>
          <a:prstGeom prst="rect">
            <a:avLst/>
          </a:prstGeom>
        </p:spPr>
      </p:pic>
    </p:spTree>
    <p:extLst>
      <p:ext uri="{BB962C8B-B14F-4D97-AF65-F5344CB8AC3E}">
        <p14:creationId xmlns:p14="http://schemas.microsoft.com/office/powerpoint/2010/main" val="41016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D98EE1-6940-1918-C43D-683A00441096}"/>
              </a:ext>
            </a:extLst>
          </p:cNvPr>
          <p:cNvSpPr txBox="1"/>
          <p:nvPr/>
        </p:nvSpPr>
        <p:spPr>
          <a:xfrm>
            <a:off x="183311" y="158982"/>
            <a:ext cx="3482915" cy="6555641"/>
          </a:xfrm>
          <a:prstGeom prst="rect">
            <a:avLst/>
          </a:prstGeom>
          <a:noFill/>
        </p:spPr>
        <p:txBody>
          <a:bodyPr wrap="square">
            <a:spAutoFit/>
          </a:bodyPr>
          <a:lstStyle/>
          <a:p>
            <a:pPr algn="just"/>
            <a:r>
              <a:rPr lang="uk-UA" sz="1800" b="1" dirty="0">
                <a:solidFill>
                  <a:srgbClr val="333333"/>
                </a:solidFill>
                <a:effectLst/>
                <a:latin typeface="Arial" panose="020B0604020202020204" pitchFamily="34" charset="0"/>
                <a:ea typeface="Times New Roman" panose="02020603050405020304" pitchFamily="18" charset="0"/>
              </a:rPr>
              <a:t>5.2. Природа хімічного зв’язку</a:t>
            </a:r>
          </a:p>
          <a:p>
            <a:pPr algn="just"/>
            <a:endParaRPr lang="uk-UA" sz="2400" b="1" dirty="0">
              <a:effectLst/>
              <a:latin typeface="Times New Roman" panose="02020603050405020304" pitchFamily="18" charset="0"/>
              <a:ea typeface="Times New Roman" panose="02020603050405020304" pitchFamily="18" charset="0"/>
            </a:endParaRPr>
          </a:p>
          <a:p>
            <a:pPr algn="just"/>
            <a:r>
              <a:rPr lang="uk-UA" sz="1800" dirty="0">
                <a:solidFill>
                  <a:srgbClr val="333333"/>
                </a:solidFill>
                <a:effectLst/>
                <a:latin typeface="Arial" panose="020B0604020202020204" pitchFamily="34" charset="0"/>
                <a:ea typeface="Times New Roman" panose="02020603050405020304" pitchFamily="18" charset="0"/>
              </a:rPr>
              <a:t>Однозначно встановлено, що </a:t>
            </a:r>
            <a:r>
              <a:rPr lang="uk-UA" sz="1800" dirty="0">
                <a:solidFill>
                  <a:srgbClr val="00B050"/>
                </a:solidFill>
                <a:effectLst/>
                <a:latin typeface="Arial" panose="020B0604020202020204" pitchFamily="34" charset="0"/>
                <a:ea typeface="Times New Roman" panose="02020603050405020304" pitchFamily="18" charset="0"/>
              </a:rPr>
              <a:t>будь-який хімічний зв’язок має електричну природу</a:t>
            </a:r>
            <a:r>
              <a:rPr lang="uk-UA" sz="1800" dirty="0">
                <a:solidFill>
                  <a:srgbClr val="333333"/>
                </a:solidFill>
                <a:effectLst/>
                <a:latin typeface="Arial" panose="020B0604020202020204" pitchFamily="34" charset="0"/>
                <a:ea typeface="Times New Roman" panose="02020603050405020304" pitchFamily="18" charset="0"/>
              </a:rPr>
              <a:t>. Це означає, що при його утворенні найбільш суттєву роль відіграють сили взаємодії між електричними зарядами, носіями яких є негативно заряджені електрони й позитивно заряджені ядра атомів. Суть взаємодії полягає у відштовхуванні </a:t>
            </a:r>
            <a:r>
              <a:rPr lang="uk-UA" sz="1800" dirty="0" err="1">
                <a:solidFill>
                  <a:srgbClr val="333333"/>
                </a:solidFill>
                <a:effectLst/>
                <a:latin typeface="Arial" panose="020B0604020202020204" pitchFamily="34" charset="0"/>
                <a:ea typeface="Times New Roman" panose="02020603050405020304" pitchFamily="18" charset="0"/>
              </a:rPr>
              <a:t>одноіменно</a:t>
            </a:r>
            <a:r>
              <a:rPr lang="uk-UA" sz="1800" dirty="0">
                <a:solidFill>
                  <a:srgbClr val="333333"/>
                </a:solidFill>
                <a:effectLst/>
                <a:latin typeface="Arial" panose="020B0604020202020204" pitchFamily="34" charset="0"/>
                <a:ea typeface="Times New Roman" panose="02020603050405020304" pitchFamily="18" charset="0"/>
              </a:rPr>
              <a:t> заряджених частинок (ядро-ядро, електрон-електрон) і притяганні </a:t>
            </a:r>
            <a:r>
              <a:rPr lang="uk-UA" sz="1800" dirty="0" err="1">
                <a:solidFill>
                  <a:srgbClr val="333333"/>
                </a:solidFill>
                <a:effectLst/>
                <a:latin typeface="Arial" panose="020B0604020202020204" pitchFamily="34" charset="0"/>
                <a:ea typeface="Times New Roman" panose="02020603050405020304" pitchFamily="18" charset="0"/>
              </a:rPr>
              <a:t>різноіменно</a:t>
            </a:r>
            <a:r>
              <a:rPr lang="uk-UA" sz="1800" dirty="0">
                <a:solidFill>
                  <a:srgbClr val="333333"/>
                </a:solidFill>
                <a:effectLst/>
                <a:latin typeface="Arial" panose="020B0604020202020204" pitchFamily="34" charset="0"/>
                <a:ea typeface="Times New Roman" panose="02020603050405020304" pitchFamily="18" charset="0"/>
              </a:rPr>
              <a:t> заряджених (ядро-електрон).</a:t>
            </a:r>
            <a:endParaRPr lang="uk-UA" sz="1600" dirty="0">
              <a:effectLst/>
              <a:latin typeface="Times New Roman" panose="02020603050405020304" pitchFamily="18" charset="0"/>
              <a:ea typeface="Times New Roman" panose="02020603050405020304" pitchFamily="18" charset="0"/>
            </a:endParaRPr>
          </a:p>
          <a:p>
            <a:pPr algn="just"/>
            <a:r>
              <a:rPr lang="uk-UA" sz="1800" dirty="0">
                <a:solidFill>
                  <a:srgbClr val="333333"/>
                </a:solidFill>
                <a:effectLst/>
                <a:latin typeface="Arial" panose="020B0604020202020204" pitchFamily="34" charset="0"/>
                <a:ea typeface="Times New Roman" panose="02020603050405020304" pitchFamily="18" charset="0"/>
              </a:rPr>
              <a:t>Зрозуміло, що </a:t>
            </a:r>
            <a:r>
              <a:rPr lang="uk-UA" sz="1800" dirty="0">
                <a:solidFill>
                  <a:srgbClr val="00B050"/>
                </a:solidFill>
                <a:effectLst/>
                <a:latin typeface="Arial" panose="020B0604020202020204" pitchFamily="34" charset="0"/>
                <a:ea typeface="Times New Roman" panose="02020603050405020304" pitchFamily="18" charset="0"/>
              </a:rPr>
              <a:t>система буде стійкою, якщо сили притягання переважають над силами відштовхування </a:t>
            </a:r>
            <a:r>
              <a:rPr lang="uk-UA" sz="1800" dirty="0">
                <a:solidFill>
                  <a:srgbClr val="333333"/>
                </a:solidFill>
                <a:effectLst/>
                <a:latin typeface="Arial" panose="020B0604020202020204" pitchFamily="34" charset="0"/>
                <a:ea typeface="Times New Roman" panose="02020603050405020304" pitchFamily="18" charset="0"/>
              </a:rPr>
              <a:t>(рис.5.1).</a:t>
            </a:r>
            <a:endParaRPr lang="uk-UA" sz="1600" dirty="0">
              <a:effectLst/>
              <a:latin typeface="Times New Roman" panose="02020603050405020304" pitchFamily="18" charset="0"/>
              <a:ea typeface="Times New Roman" panose="02020603050405020304" pitchFamily="18" charset="0"/>
            </a:endParaRPr>
          </a:p>
        </p:txBody>
      </p:sp>
      <p:pic>
        <p:nvPicPr>
          <p:cNvPr id="3074" name="Picture 2">
            <a:extLst>
              <a:ext uri="{FF2B5EF4-FFF2-40B4-BE49-F238E27FC236}">
                <a16:creationId xmlns:a16="http://schemas.microsoft.com/office/drawing/2014/main" id="{09E95FF3-2405-6145-F183-A21ABF402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191" y="977523"/>
            <a:ext cx="7299744" cy="3334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2E89C2B-DDDD-A7CC-5204-4DAC284F1EC5}"/>
              </a:ext>
            </a:extLst>
          </p:cNvPr>
          <p:cNvSpPr txBox="1"/>
          <p:nvPr/>
        </p:nvSpPr>
        <p:spPr>
          <a:xfrm>
            <a:off x="4237724" y="4900890"/>
            <a:ext cx="7299743" cy="1262846"/>
          </a:xfrm>
          <a:prstGeom prst="rect">
            <a:avLst/>
          </a:prstGeom>
          <a:noFill/>
        </p:spPr>
        <p:txBody>
          <a:bodyPr wrap="square">
            <a:spAutoFit/>
          </a:bodyPr>
          <a:lstStyle/>
          <a:p>
            <a:pPr indent="450215" algn="just">
              <a:lnSpc>
                <a:spcPct val="107000"/>
              </a:lnSpc>
              <a:spcAft>
                <a:spcPts val="800"/>
              </a:spcAft>
            </a:pP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5.1 – Сили міжатомної взаємодії: відштовхування між електронними оболонками двох атомів та між їх ядрами; притягання між ядром одного атома і електронною оболонкою іншого і навпаки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81203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FF3F6E1-F0A1-B4D6-46EA-606525676049}"/>
              </a:ext>
            </a:extLst>
          </p:cNvPr>
          <p:cNvPicPr>
            <a:picLocks noChangeAspect="1"/>
          </p:cNvPicPr>
          <p:nvPr/>
        </p:nvPicPr>
        <p:blipFill>
          <a:blip r:embed="rId2"/>
          <a:stretch>
            <a:fillRect/>
          </a:stretch>
        </p:blipFill>
        <p:spPr>
          <a:xfrm>
            <a:off x="802256" y="1742535"/>
            <a:ext cx="10843608" cy="3851909"/>
          </a:xfrm>
          <a:prstGeom prst="rect">
            <a:avLst/>
          </a:prstGeom>
        </p:spPr>
      </p:pic>
    </p:spTree>
    <p:extLst>
      <p:ext uri="{BB962C8B-B14F-4D97-AF65-F5344CB8AC3E}">
        <p14:creationId xmlns:p14="http://schemas.microsoft.com/office/powerpoint/2010/main" val="36968330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2B651BC4-1E33-FFBD-4FB2-6FC80FA97A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555" y="1196604"/>
            <a:ext cx="12035445" cy="3453034"/>
          </a:xfrm>
          <a:prstGeom prst="rect">
            <a:avLst/>
          </a:prstGeom>
          <a:noFill/>
          <a:ln>
            <a:noFill/>
          </a:ln>
        </p:spPr>
      </p:pic>
    </p:spTree>
    <p:extLst>
      <p:ext uri="{BB962C8B-B14F-4D97-AF65-F5344CB8AC3E}">
        <p14:creationId xmlns:p14="http://schemas.microsoft.com/office/powerpoint/2010/main" val="78096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A3F824C-74C2-5BB6-F49D-853D9FB8E6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392" y="676454"/>
            <a:ext cx="10841067" cy="5368245"/>
          </a:xfrm>
          <a:prstGeom prst="rect">
            <a:avLst/>
          </a:prstGeom>
          <a:noFill/>
          <a:ln>
            <a:noFill/>
          </a:ln>
        </p:spPr>
      </p:pic>
    </p:spTree>
    <p:extLst>
      <p:ext uri="{BB962C8B-B14F-4D97-AF65-F5344CB8AC3E}">
        <p14:creationId xmlns:p14="http://schemas.microsoft.com/office/powerpoint/2010/main" val="35575985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5245FE0-D078-D4D6-CF0C-29E0531AE6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7131" y="222898"/>
            <a:ext cx="9977738" cy="6412203"/>
          </a:xfrm>
          <a:prstGeom prst="rect">
            <a:avLst/>
          </a:prstGeom>
          <a:noFill/>
          <a:ln>
            <a:noFill/>
          </a:ln>
        </p:spPr>
      </p:pic>
    </p:spTree>
    <p:extLst>
      <p:ext uri="{BB962C8B-B14F-4D97-AF65-F5344CB8AC3E}">
        <p14:creationId xmlns:p14="http://schemas.microsoft.com/office/powerpoint/2010/main" val="2807664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A6F7AE2-1748-19D6-B310-C5E0C86ADB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445" y="411189"/>
            <a:ext cx="10190223" cy="6035622"/>
          </a:xfrm>
          <a:prstGeom prst="rect">
            <a:avLst/>
          </a:prstGeom>
          <a:noFill/>
          <a:ln>
            <a:noFill/>
          </a:ln>
        </p:spPr>
      </p:pic>
    </p:spTree>
    <p:extLst>
      <p:ext uri="{BB962C8B-B14F-4D97-AF65-F5344CB8AC3E}">
        <p14:creationId xmlns:p14="http://schemas.microsoft.com/office/powerpoint/2010/main" val="447180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5EC00E-316C-5A04-49E5-78BD923C9F9F}"/>
              </a:ext>
            </a:extLst>
          </p:cNvPr>
          <p:cNvSpPr txBox="1"/>
          <p:nvPr/>
        </p:nvSpPr>
        <p:spPr>
          <a:xfrm>
            <a:off x="3157268" y="2613804"/>
            <a:ext cx="6322565" cy="1200329"/>
          </a:xfrm>
          <a:prstGeom prst="rect">
            <a:avLst/>
          </a:prstGeom>
          <a:noFill/>
        </p:spPr>
        <p:txBody>
          <a:bodyPr wrap="none" rtlCol="0">
            <a:spAutoFit/>
          </a:bodyPr>
          <a:lstStyle/>
          <a:p>
            <a:r>
              <a:rPr lang="ru-RU" sz="7200" dirty="0" err="1"/>
              <a:t>Дякую</a:t>
            </a:r>
            <a:r>
              <a:rPr lang="ru-RU" sz="7200" dirty="0"/>
              <a:t> за </a:t>
            </a:r>
            <a:r>
              <a:rPr lang="ru-RU" sz="7200" dirty="0" err="1"/>
              <a:t>увагу</a:t>
            </a:r>
            <a:r>
              <a:rPr lang="ru-RU" sz="7200" dirty="0"/>
              <a:t>!</a:t>
            </a:r>
            <a:endParaRPr lang="uk-UA" sz="7200" dirty="0"/>
          </a:p>
        </p:txBody>
      </p:sp>
    </p:spTree>
    <p:extLst>
      <p:ext uri="{BB962C8B-B14F-4D97-AF65-F5344CB8AC3E}">
        <p14:creationId xmlns:p14="http://schemas.microsoft.com/office/powerpoint/2010/main" val="126403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77B656-7329-0EE0-8F95-D0E997C68064}"/>
              </a:ext>
            </a:extLst>
          </p:cNvPr>
          <p:cNvSpPr txBox="1"/>
          <p:nvPr/>
        </p:nvSpPr>
        <p:spPr>
          <a:xfrm>
            <a:off x="364466" y="240955"/>
            <a:ext cx="5898311" cy="6463308"/>
          </a:xfrm>
          <a:prstGeom prst="rect">
            <a:avLst/>
          </a:prstGeom>
          <a:noFill/>
        </p:spPr>
        <p:txBody>
          <a:bodyPr wrap="square">
            <a:spAutoFit/>
          </a:bodyPr>
          <a:lstStyle/>
          <a:p>
            <a:pPr indent="190500" algn="just"/>
            <a:r>
              <a:rPr lang="uk-U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Зростання сил притягання при утворенні молекули порівняно з ізольованими атомами супроводжується виділенням енергії, внаслідок чого енергія системи зменшується. </a:t>
            </a:r>
            <a:r>
              <a:rPr lang="uk-UA"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Отже</a:t>
            </a:r>
            <a:r>
              <a:rPr lang="uk-UA" sz="1800" i="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рушійною силою утворення хімічного зв’язку є прагнення ізольованих атомів до виграшу в енергії, який досягається при їх об’єднанні в систему; стійкість системи забезпечується виникненням області підвищеної густини негативного електричного заряду, що притягує до себе позитивно заряджені ядра атомів.</a:t>
            </a:r>
            <a:endParaRPr lang="uk-UA"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При утворенні хімічного зв’язку найважливішими є </a:t>
            </a:r>
            <a:r>
              <a:rPr lang="uk-UA" sz="18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електрони зовнішнього шару</a:t>
            </a:r>
            <a:r>
              <a:rPr lang="uk-U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тобто </a:t>
            </a:r>
            <a:r>
              <a:rPr lang="uk-UA" sz="1800" b="1"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валентні електрони</a:t>
            </a:r>
            <a:r>
              <a:rPr lang="uk-U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які утримуються ядром найменш міцно. Саме тому будова електронної конфігурації атомів є визначальним чинником при розгляданні умов утворення хімічного зв’язку.</a:t>
            </a:r>
            <a:endParaRPr lang="uk-UA" sz="1800" dirty="0">
              <a:effectLst/>
              <a:latin typeface="Arial" panose="020B0604020202020204" pitchFamily="34" charset="0"/>
              <a:ea typeface="Times New Roman" panose="02020603050405020304" pitchFamily="18" charset="0"/>
              <a:cs typeface="Arial" panose="020B0604020202020204" pitchFamily="34" charset="0"/>
            </a:endParaRPr>
          </a:p>
          <a:p>
            <a:pPr indent="190500" algn="just"/>
            <a:r>
              <a:rPr lang="uk-U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Відповідно до запропонованого Льюїсом </a:t>
            </a:r>
            <a:r>
              <a:rPr lang="uk-UA" sz="1800" b="1"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правила октету</a:t>
            </a:r>
            <a:r>
              <a:rPr lang="uk-UA" sz="18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найбільш стабільними й енергетично вигідними є зовнішні оболонки з електронними конфігураціями благородних газів, тобто такі, що містять два (у випадку найближчого до ядра енергетичного рівня) або вісім електронів </a:t>
            </a:r>
            <a:r>
              <a:rPr lang="uk-U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(рис.5.2).</a:t>
            </a:r>
            <a:endParaRPr lang="uk-UA"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098" name="Picture 2">
            <a:extLst>
              <a:ext uri="{FF2B5EF4-FFF2-40B4-BE49-F238E27FC236}">
                <a16:creationId xmlns:a16="http://schemas.microsoft.com/office/drawing/2014/main" id="{8A440D2D-7C8C-B7A4-3598-9C9840826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268" y="240955"/>
            <a:ext cx="4463266" cy="52023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668513-DE70-C351-0BB9-7CD133E39355}"/>
              </a:ext>
            </a:extLst>
          </p:cNvPr>
          <p:cNvSpPr txBox="1"/>
          <p:nvPr/>
        </p:nvSpPr>
        <p:spPr>
          <a:xfrm>
            <a:off x="7187240" y="5650562"/>
            <a:ext cx="4640294" cy="966483"/>
          </a:xfrm>
          <a:prstGeom prst="rect">
            <a:avLst/>
          </a:prstGeom>
          <a:noFill/>
        </p:spPr>
        <p:txBody>
          <a:bodyPr wrap="square">
            <a:spAutoFit/>
          </a:bodyPr>
          <a:lstStyle/>
          <a:p>
            <a:pPr indent="450215" algn="just">
              <a:lnSpc>
                <a:spcPct val="107000"/>
              </a:lnSpc>
              <a:spcAft>
                <a:spcPts val="800"/>
              </a:spcAft>
            </a:pP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Рисунок </a:t>
            </a:r>
            <a:r>
              <a:rPr lang="uk-UA"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5</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.2 –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Утворення</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електронного</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дублету і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електронних</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октетів</a:t>
            </a:r>
            <a:r>
              <a:rPr lang="ru-RU" sz="1800" b="1" dirty="0">
                <a:solidFill>
                  <a:srgbClr val="020F5F"/>
                </a:solidFill>
                <a:effectLst/>
                <a:latin typeface="Arial" panose="020B0604020202020204" pitchFamily="34" charset="0"/>
                <a:ea typeface="Calibri" panose="020F0502020204030204" pitchFamily="34" charset="0"/>
                <a:cs typeface="Times New Roman" panose="02020603050405020304" pitchFamily="18" charset="0"/>
              </a:rPr>
              <a:t> за схемою </a:t>
            </a:r>
            <a:r>
              <a:rPr lang="ru-RU" sz="1800" b="1" dirty="0" err="1">
                <a:solidFill>
                  <a:srgbClr val="020F5F"/>
                </a:solidFill>
                <a:effectLst/>
                <a:latin typeface="Arial" panose="020B0604020202020204" pitchFamily="34" charset="0"/>
                <a:ea typeface="Calibri" panose="020F0502020204030204" pitchFamily="34" charset="0"/>
                <a:cs typeface="Times New Roman" panose="02020603050405020304" pitchFamily="18" charset="0"/>
              </a:rPr>
              <a:t>Льюїса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2667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9DD26C-FD3C-FBC5-B422-0F062CD4D63A}"/>
              </a:ext>
            </a:extLst>
          </p:cNvPr>
          <p:cNvSpPr txBox="1"/>
          <p:nvPr/>
        </p:nvSpPr>
        <p:spPr>
          <a:xfrm>
            <a:off x="389626" y="430195"/>
            <a:ext cx="11412747" cy="6494085"/>
          </a:xfrm>
          <a:prstGeom prst="rect">
            <a:avLst/>
          </a:prstGeom>
          <a:noFill/>
        </p:spPr>
        <p:txBody>
          <a:bodyPr wrap="square">
            <a:spAutoFit/>
          </a:bodyPr>
          <a:lstStyle/>
          <a:p>
            <a:pPr indent="190500" algn="just"/>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Згідно з сучасними уявленнями залежно від відстані, на якій виявляється дія хімічного зв’язку, його поділяють дві групи</a:t>
            </a:r>
          </a:p>
          <a:p>
            <a:pPr indent="190500" algn="just"/>
            <a:endParaRPr lang="uk-UA" sz="1600" dirty="0">
              <a:effectLst/>
              <a:latin typeface="Arial" panose="020B0604020202020204" pitchFamily="34" charset="0"/>
              <a:ea typeface="Calibri" panose="020F0502020204030204" pitchFamily="34" charset="0"/>
              <a:cs typeface="Arial" panose="020B0604020202020204" pitchFamily="34" charset="0"/>
            </a:endParaRPr>
          </a:p>
          <a:p>
            <a:pPr indent="190500" algn="just"/>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Залежно від </a:t>
            </a:r>
            <a:r>
              <a:rPr lang="uk-UA" sz="16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ступеня усуспільнення електронної густини</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розглядають такі види хімічного зв’язку як:</a:t>
            </a:r>
            <a:endParaRPr lang="uk-U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mj-lt"/>
              <a:buAutoNum type="arabicPeriod"/>
              <a:tabLst>
                <a:tab pos="457200" algn="l"/>
              </a:tabLst>
            </a:pPr>
            <a:r>
              <a:rPr lang="uk-UA" sz="1600" b="1"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Короткодіючий хімічний зв’язок</a:t>
            </a:r>
            <a:r>
              <a:rPr lang="uk-UA" sz="16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який утворюється у результаті перекривання електронних хмар при зближенні атомів, що </a:t>
            </a:r>
            <a:r>
              <a:rPr lang="uk-UA" sz="1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зумовлює виникнення </a:t>
            </a:r>
            <a:r>
              <a:rPr lang="uk-UA" sz="1600" i="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узагальненої </a:t>
            </a:r>
            <a:r>
              <a:rPr lang="uk-UA" sz="1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t>
            </a:r>
            <a:r>
              <a:rPr lang="uk-UA" sz="1600" i="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зв’язувальної</a:t>
            </a:r>
            <a:r>
              <a:rPr lang="uk-UA" sz="1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uk-UA" sz="1600" i="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електронної хмари</a:t>
            </a:r>
            <a:r>
              <a:rPr lang="uk-UA" sz="1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 області підвищеної густини електричного заряду</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залежно від розподілу якої розрізнюють такі </a:t>
            </a:r>
            <a:r>
              <a:rPr lang="uk-UA" sz="16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основні типи короткодіючого хімічного зв’язку</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uk-UA" sz="16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buSzPts val="1000"/>
              <a:buFont typeface="Courier New" panose="02070309020205020404" pitchFamily="49" charset="0"/>
              <a:buChar char="o"/>
              <a:tabLst>
                <a:tab pos="914400" algn="l"/>
              </a:tabLst>
            </a:pPr>
            <a:r>
              <a:rPr lang="uk-UA" sz="1600" i="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ковалентний</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коли спільна електронна хмара розміщується лише між двома ядрами сусідніх атомів;</a:t>
            </a:r>
            <a:endParaRPr lang="uk-UA" sz="16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buSzPts val="1000"/>
              <a:buFont typeface="Courier New" panose="02070309020205020404" pitchFamily="49" charset="0"/>
              <a:buChar char="o"/>
              <a:tabLst>
                <a:tab pos="914400" algn="l"/>
              </a:tabLst>
            </a:pPr>
            <a:r>
              <a:rPr lang="uk-UA" sz="1600" i="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іонний</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при якому узагальнена електронна хмара настільки сильно зміщується до ядра одного з атомів, що практично належить тільки йому;</a:t>
            </a:r>
            <a:endParaRPr lang="uk-UA" sz="16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buSzPts val="1000"/>
              <a:buFont typeface="Courier New" panose="02070309020205020404" pitchFamily="49" charset="0"/>
              <a:buChar char="o"/>
              <a:tabLst>
                <a:tab pos="914400" algn="l"/>
              </a:tabLst>
            </a:pPr>
            <a:r>
              <a:rPr lang="uk-UA" sz="1600" i="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металічний</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якщо спільна </a:t>
            </a:r>
            <a:r>
              <a:rPr lang="uk-UA" sz="16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багатоелектронна</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хмара належить одночасно всім атомам, які віддали для її утворення по одному або декілька електронів.</a:t>
            </a:r>
            <a:endParaRPr lang="uk-UA" sz="16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buSzPts val="1000"/>
              <a:buFont typeface="Courier New" panose="02070309020205020404" pitchFamily="49" charset="0"/>
              <a:buChar char="o"/>
              <a:tabLst>
                <a:tab pos="914400" algn="l"/>
              </a:tabLst>
            </a:pPr>
            <a:r>
              <a:rPr lang="uk-UA" sz="1600" b="1" i="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локалізований хімічний зв’язок</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при якому електронна густина зв’язку сконцентрована (локалізована) у межах двох найближчих хімічно сполучених атомів;</a:t>
            </a:r>
            <a:endParaRPr lang="uk-UA" sz="16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buSzPts val="1000"/>
              <a:buFont typeface="Courier New" panose="02070309020205020404" pitchFamily="49" charset="0"/>
              <a:buChar char="o"/>
              <a:tabLst>
                <a:tab pos="914400" algn="l"/>
              </a:tabLst>
            </a:pPr>
            <a:r>
              <a:rPr lang="uk-UA" sz="1600" b="1" i="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делокалізований</a:t>
            </a:r>
            <a:r>
              <a:rPr lang="uk-UA" sz="1600" b="1"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хімічний зв’язок</a:t>
            </a:r>
            <a:r>
              <a:rPr lang="uk-UA" sz="16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коли електронна густина розподілена між трьома (</a:t>
            </a:r>
            <a:r>
              <a:rPr lang="uk-UA" sz="16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трицентровий</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чи більшою кількістю </a:t>
            </a:r>
            <a:r>
              <a:rPr lang="uk-UA" sz="16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ядер</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sz="16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багатоцентровий</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sz="16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Делокалізованим</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найбільш часто буває іонний і металічний зв’язок.</a:t>
            </a:r>
            <a:endParaRPr lang="uk-UA" sz="16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mj-lt"/>
              <a:buAutoNum type="arabicPeriod"/>
              <a:tabLst>
                <a:tab pos="457200" algn="l"/>
              </a:tabLst>
            </a:pPr>
            <a:r>
              <a:rPr lang="uk-UA" sz="1600" b="1" i="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Дальнодіючий</a:t>
            </a:r>
            <a:r>
              <a:rPr lang="uk-UA" sz="1600" b="1"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хімічний зв’язок</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характерний, в основному, для речовин у рідкому та твердому стані, його дія виявляється на відстанях, що в багато разів перебільшують розміри не тільки атомів, а й молекул. </a:t>
            </a:r>
            <a:r>
              <a:rPr lang="uk-UA" sz="16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Дальнодіючий</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зв’язок поділяється на такі види:</a:t>
            </a:r>
            <a:endParaRPr lang="uk-UA" sz="16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buSzPts val="1000"/>
              <a:buFont typeface="Courier New" panose="02070309020205020404" pitchFamily="49" charset="0"/>
              <a:buChar char="o"/>
              <a:tabLst>
                <a:tab pos="914400" algn="l"/>
              </a:tabLst>
            </a:pPr>
            <a:r>
              <a:rPr lang="uk-UA" sz="16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водневий зв’язок</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за участю </a:t>
            </a:r>
            <a:r>
              <a:rPr lang="uk-UA" sz="16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протонізованого</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атома Гідрогену;</a:t>
            </a:r>
            <a:endParaRPr lang="uk-UA" sz="16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buSzPts val="1000"/>
              <a:buFont typeface="Courier New" panose="02070309020205020404" pitchFamily="49" charset="0"/>
              <a:buChar char="o"/>
              <a:tabLst>
                <a:tab pos="914400" algn="l"/>
              </a:tabLst>
            </a:pPr>
            <a:r>
              <a:rPr lang="uk-UA" sz="16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міжмолекулярна взаємодія</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для якої притаманні свої специфічні особливості.</a:t>
            </a:r>
          </a:p>
          <a:p>
            <a:pPr marL="742950" lvl="1" indent="-285750" algn="just">
              <a:buSzPts val="1000"/>
              <a:buFont typeface="Courier New" panose="02070309020205020404" pitchFamily="49" charset="0"/>
              <a:buChar char="o"/>
              <a:tabLst>
                <a:tab pos="914400" algn="l"/>
              </a:tabLst>
            </a:pPr>
            <a:endParaRPr lang="uk-UA" sz="16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indent="190500" algn="just"/>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Речовин, у будові яких реалізується лише один з перелічених типів хімічних </a:t>
            </a:r>
            <a:r>
              <a:rPr lang="uk-UA" sz="16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зв’язків</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зовсім небагато. У більшості випадків спостерігається сумісне існування кількох типів </a:t>
            </a:r>
            <a:r>
              <a:rPr lang="uk-UA" sz="16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зв’язків</a:t>
            </a:r>
            <a:r>
              <a:rPr lang="uk-UA"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uk-UA"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707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9D463D-C910-F243-B6F1-BC4B5A1BEC8E}"/>
              </a:ext>
            </a:extLst>
          </p:cNvPr>
          <p:cNvSpPr txBox="1"/>
          <p:nvPr/>
        </p:nvSpPr>
        <p:spPr>
          <a:xfrm>
            <a:off x="398972" y="215551"/>
            <a:ext cx="5446862" cy="6740307"/>
          </a:xfrm>
          <a:prstGeom prst="rect">
            <a:avLst/>
          </a:prstGeom>
          <a:noFill/>
        </p:spPr>
        <p:txBody>
          <a:bodyPr wrap="square">
            <a:spAutoFit/>
          </a:bodyPr>
          <a:lstStyle/>
          <a:p>
            <a:pPr indent="190500" algn="just"/>
            <a:r>
              <a:rPr lang="uk-UA" sz="1800" dirty="0">
                <a:solidFill>
                  <a:srgbClr val="333333"/>
                </a:solidFill>
                <a:effectLst/>
                <a:latin typeface="Arial" panose="020B0604020202020204" pitchFamily="34" charset="0"/>
                <a:ea typeface="Times New Roman" panose="02020603050405020304" pitchFamily="18" charset="0"/>
              </a:rPr>
              <a:t>Будь-який </a:t>
            </a:r>
            <a:r>
              <a:rPr lang="uk-UA" sz="1800" dirty="0">
                <a:solidFill>
                  <a:srgbClr val="00B050"/>
                </a:solidFill>
                <a:effectLst/>
                <a:latin typeface="Arial" panose="020B0604020202020204" pitchFamily="34" charset="0"/>
                <a:ea typeface="Times New Roman" panose="02020603050405020304" pitchFamily="18" charset="0"/>
              </a:rPr>
              <a:t>хімічний зв’язок утворюється, якщо це енергетично вигідно – коли зближення ізольованих атомів приводить до зменшення повної енергії системи</a:t>
            </a:r>
            <a:r>
              <a:rPr lang="uk-UA" sz="1800" dirty="0">
                <a:solidFill>
                  <a:srgbClr val="333333"/>
                </a:solidFill>
                <a:effectLst/>
                <a:latin typeface="Arial" panose="020B0604020202020204" pitchFamily="34" charset="0"/>
                <a:ea typeface="Times New Roman" panose="02020603050405020304" pitchFamily="18" charset="0"/>
              </a:rPr>
              <a:t>. Для характеристики енергії системи, що містить два ізольованих атоми, які наближуються один до одного, застосовують так звані </a:t>
            </a:r>
            <a:r>
              <a:rPr lang="uk-UA" sz="1800" i="1" dirty="0">
                <a:solidFill>
                  <a:srgbClr val="333333"/>
                </a:solidFill>
                <a:effectLst/>
                <a:latin typeface="Arial" panose="020B0604020202020204" pitchFamily="34" charset="0"/>
                <a:ea typeface="Times New Roman" panose="02020603050405020304" pitchFamily="18" charset="0"/>
              </a:rPr>
              <a:t>потенціальні криві </a:t>
            </a:r>
            <a:r>
              <a:rPr lang="uk-UA" sz="1800" dirty="0">
                <a:solidFill>
                  <a:srgbClr val="333333"/>
                </a:solidFill>
                <a:effectLst/>
                <a:latin typeface="Arial" panose="020B0604020202020204" pitchFamily="34" charset="0"/>
                <a:ea typeface="Times New Roman" panose="02020603050405020304" pitchFamily="18" charset="0"/>
              </a:rPr>
              <a:t>(рис.5.3). Верхня потенціальна крива відображає збільшення загальної енергії системи у міру зменшення відстані між двома атомами, оскільки при зближенні атомів з паралельними </a:t>
            </a:r>
            <a:r>
              <a:rPr lang="uk-UA" sz="1800" dirty="0" err="1">
                <a:solidFill>
                  <a:srgbClr val="333333"/>
                </a:solidFill>
                <a:effectLst/>
                <a:latin typeface="Arial" panose="020B0604020202020204" pitchFamily="34" charset="0"/>
                <a:ea typeface="Times New Roman" panose="02020603050405020304" pitchFamily="18" charset="0"/>
              </a:rPr>
              <a:t>спінами</a:t>
            </a:r>
            <a:r>
              <a:rPr lang="uk-UA" sz="1800" dirty="0">
                <a:solidFill>
                  <a:srgbClr val="333333"/>
                </a:solidFill>
                <a:effectLst/>
                <a:latin typeface="Arial" panose="020B0604020202020204" pitchFamily="34" charset="0"/>
                <a:ea typeface="Times New Roman" panose="02020603050405020304" pitchFamily="18" charset="0"/>
              </a:rPr>
              <a:t> переважають сили відштовхування між їх електронними оболонками. При цьому зв’язок не утворюється. Нижня потенціальна крива показує зменшення енергії системи у випадку зближення атомів, що мають антипаралельні спіни, на певну відстань – </a:t>
            </a:r>
            <a:r>
              <a:rPr lang="uk-UA" sz="1800" i="1" dirty="0">
                <a:solidFill>
                  <a:srgbClr val="333333"/>
                </a:solidFill>
                <a:effectLst/>
                <a:latin typeface="Arial" panose="020B0604020202020204" pitchFamily="34" charset="0"/>
                <a:ea typeface="Times New Roman" panose="02020603050405020304" pitchFamily="18" charset="0"/>
              </a:rPr>
              <a:t>довжину зв’язку</a:t>
            </a:r>
            <a:r>
              <a:rPr lang="uk-UA" sz="1800" dirty="0">
                <a:solidFill>
                  <a:srgbClr val="333333"/>
                </a:solidFill>
                <a:effectLst/>
                <a:latin typeface="Arial" panose="020B0604020202020204" pitchFamily="34" charset="0"/>
                <a:ea typeface="Times New Roman" panose="02020603050405020304" pitchFamily="18" charset="0"/>
              </a:rPr>
              <a:t> </a:t>
            </a:r>
            <a:r>
              <a:rPr lang="uk-UA" sz="1800" i="1" dirty="0" err="1">
                <a:solidFill>
                  <a:srgbClr val="333333"/>
                </a:solidFill>
                <a:effectLst/>
                <a:latin typeface="Arial" panose="020B0604020202020204" pitchFamily="34" charset="0"/>
                <a:ea typeface="Times New Roman" panose="02020603050405020304" pitchFamily="18" charset="0"/>
              </a:rPr>
              <a:t>l</a:t>
            </a:r>
            <a:r>
              <a:rPr lang="uk-UA" sz="1100" i="1" baseline="-25000" dirty="0" err="1">
                <a:solidFill>
                  <a:srgbClr val="333333"/>
                </a:solidFill>
                <a:effectLst/>
                <a:latin typeface="Arial" panose="020B0604020202020204" pitchFamily="34" charset="0"/>
                <a:ea typeface="Times New Roman" panose="02020603050405020304" pitchFamily="18" charset="0"/>
              </a:rPr>
              <a:t>зв</a:t>
            </a:r>
            <a:r>
              <a:rPr lang="uk-UA" sz="1800" dirty="0">
                <a:solidFill>
                  <a:srgbClr val="333333"/>
                </a:solidFill>
                <a:effectLst/>
                <a:latin typeface="Arial" panose="020B0604020202020204" pitchFamily="34" charset="0"/>
                <a:ea typeface="Times New Roman" panose="02020603050405020304" pitchFamily="18" charset="0"/>
              </a:rPr>
              <a:t>, на якій відбувається утворення хімічного зв’язку. Мінімум на нижній потенціальній кривій визначає е</a:t>
            </a:r>
            <a:r>
              <a:rPr lang="uk-UA" sz="1800" i="1" dirty="0">
                <a:solidFill>
                  <a:srgbClr val="333333"/>
                </a:solidFill>
                <a:effectLst/>
                <a:latin typeface="Arial" panose="020B0604020202020204" pitchFamily="34" charset="0"/>
                <a:ea typeface="Times New Roman" panose="02020603050405020304" pitchFamily="18" charset="0"/>
              </a:rPr>
              <a:t>нергію зв’язку</a:t>
            </a:r>
            <a:r>
              <a:rPr lang="uk-UA" sz="1800" dirty="0">
                <a:solidFill>
                  <a:srgbClr val="333333"/>
                </a:solidFill>
                <a:effectLst/>
                <a:latin typeface="Arial" panose="020B0604020202020204" pitchFamily="34" charset="0"/>
                <a:ea typeface="Times New Roman" panose="02020603050405020304" pitchFamily="18" charset="0"/>
              </a:rPr>
              <a:t> </a:t>
            </a:r>
            <a:r>
              <a:rPr lang="uk-UA" sz="1800" i="1" dirty="0" err="1">
                <a:solidFill>
                  <a:srgbClr val="333333"/>
                </a:solidFill>
                <a:effectLst/>
                <a:latin typeface="Arial" panose="020B0604020202020204" pitchFamily="34" charset="0"/>
                <a:ea typeface="Times New Roman" panose="02020603050405020304" pitchFamily="18" charset="0"/>
              </a:rPr>
              <a:t>Е</a:t>
            </a:r>
            <a:r>
              <a:rPr lang="uk-UA" sz="1100" i="1" baseline="-25000" dirty="0" err="1">
                <a:solidFill>
                  <a:srgbClr val="333333"/>
                </a:solidFill>
                <a:effectLst/>
                <a:latin typeface="Arial" panose="020B0604020202020204" pitchFamily="34" charset="0"/>
                <a:ea typeface="Times New Roman" panose="02020603050405020304" pitchFamily="18" charset="0"/>
              </a:rPr>
              <a:t>зв</a:t>
            </a:r>
            <a:r>
              <a:rPr lang="uk-UA" sz="1800" dirty="0">
                <a:solidFill>
                  <a:srgbClr val="333333"/>
                </a:solidFill>
                <a:effectLst/>
                <a:latin typeface="Arial" panose="020B0604020202020204" pitchFamily="34" charset="0"/>
                <a:ea typeface="Times New Roman" panose="02020603050405020304" pitchFamily="18" charset="0"/>
              </a:rPr>
              <a:t>. При подальшому зближенні атомів починають переважати сили відштовхування між їх ядрами, тому загальна енергія системи зростає.</a:t>
            </a:r>
            <a:endParaRPr lang="uk-UA" sz="1800" dirty="0">
              <a:effectLst/>
              <a:latin typeface="Times New Roman" panose="02020603050405020304" pitchFamily="18" charset="0"/>
              <a:ea typeface="Times New Roman" panose="02020603050405020304" pitchFamily="18" charset="0"/>
            </a:endParaRPr>
          </a:p>
        </p:txBody>
      </p:sp>
      <p:pic>
        <p:nvPicPr>
          <p:cNvPr id="5122" name="Picture 2">
            <a:extLst>
              <a:ext uri="{FF2B5EF4-FFF2-40B4-BE49-F238E27FC236}">
                <a16:creationId xmlns:a16="http://schemas.microsoft.com/office/drawing/2014/main" id="{79CD89BC-228C-6668-1113-FE1ADCF5F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811" y="304972"/>
            <a:ext cx="5092912" cy="40623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4EC1BE-A8AF-EE9B-A84E-1AD44543F80F}"/>
              </a:ext>
            </a:extLst>
          </p:cNvPr>
          <p:cNvSpPr txBox="1"/>
          <p:nvPr/>
        </p:nvSpPr>
        <p:spPr>
          <a:xfrm>
            <a:off x="6041365" y="4465942"/>
            <a:ext cx="5751663" cy="2155334"/>
          </a:xfrm>
          <a:prstGeom prst="rect">
            <a:avLst/>
          </a:prstGeom>
          <a:noFill/>
        </p:spPr>
        <p:txBody>
          <a:bodyPr wrap="square">
            <a:spAutoFit/>
          </a:bodyPr>
          <a:lstStyle/>
          <a:p>
            <a:pPr indent="190500" algn="just">
              <a:lnSpc>
                <a:spcPct val="107000"/>
              </a:lnSpc>
              <a:spcBef>
                <a:spcPts val="1500"/>
              </a:spcBef>
              <a:spcAft>
                <a:spcPts val="1500"/>
              </a:spcAft>
            </a:pPr>
            <a:r>
              <a:rPr lang="uk-UA" sz="1400" b="1"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Рисунок 5.3 – Потенціальні криві для системи з двох атомів Н: а) при зближенні атомів, що містять валентні електрони з паралельними </a:t>
            </a:r>
            <a:r>
              <a:rPr lang="uk-UA" sz="1400" b="1" dirty="0" err="1">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спінами</a:t>
            </a:r>
            <a:r>
              <a:rPr lang="uk-UA" sz="1400" b="1"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 (↓i↓)(↓i↓), відбувається взаємне відштовхування електронних оболонок, тому зв’язок не утворюється; б) при зближені атомів, що містять валентні електрони з антипаралельними </a:t>
            </a:r>
            <a:r>
              <a:rPr lang="uk-UA" sz="1400" b="1" dirty="0" err="1">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спінами</a:t>
            </a:r>
            <a:r>
              <a:rPr lang="uk-UA" sz="1400" b="1" dirty="0">
                <a:solidFill>
                  <a:srgbClr val="020F5F"/>
                </a:solidFill>
                <a:effectLst/>
                <a:latin typeface="Arial" panose="020B0604020202020204" pitchFamily="34" charset="0"/>
                <a:ea typeface="Times New Roman" panose="02020603050405020304" pitchFamily="18" charset="0"/>
                <a:cs typeface="Times New Roman" panose="02020603050405020304" pitchFamily="18" charset="0"/>
              </a:rPr>
              <a:t> (↓i↑)(↓i↑), спостерігається їх взаємне притягання, внаслідок чого енергія системи зменшується, виникає хімічний зв’язок і утворюється молекула Н2</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3474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5132</TotalTime>
  <Words>8390</Words>
  <Application>Microsoft Office PowerPoint</Application>
  <PresentationFormat>Широкоэкранный</PresentationFormat>
  <Paragraphs>238</Paragraphs>
  <Slides>65</Slides>
  <Notes>0</Notes>
  <HiddenSlides>0</HiddenSlides>
  <MMClips>9</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65</vt:i4>
      </vt:variant>
    </vt:vector>
  </HeadingPairs>
  <TitlesOfParts>
    <vt:vector size="75" baseType="lpstr">
      <vt:lpstr>Arial</vt:lpstr>
      <vt:lpstr>Arial</vt:lpstr>
      <vt:lpstr>Calibri</vt:lpstr>
      <vt:lpstr>Calibri Light</vt:lpstr>
      <vt:lpstr>Courier New</vt:lpstr>
      <vt:lpstr>MathJax_Main</vt:lpstr>
      <vt:lpstr>MathJax_Math-italic</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Кудрявцев Сергій Олександрович</dc:creator>
  <cp:lastModifiedBy>Кудрявцев Сергій Олександрович</cp:lastModifiedBy>
  <cp:revision>203</cp:revision>
  <dcterms:created xsi:type="dcterms:W3CDTF">2023-04-09T07:28:22Z</dcterms:created>
  <dcterms:modified xsi:type="dcterms:W3CDTF">2023-06-09T12:38:50Z</dcterms:modified>
</cp:coreProperties>
</file>