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301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2" r:id="rId19"/>
    <p:sldId id="303" r:id="rId20"/>
    <p:sldId id="304" r:id="rId21"/>
    <p:sldId id="305" r:id="rId22"/>
    <p:sldId id="307" r:id="rId23"/>
    <p:sldId id="283" r:id="rId24"/>
    <p:sldId id="30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4CE94-9739-494B-8E2A-7EF001011C1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9C4CC-F842-41EF-9D58-56EC072C3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2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758F4-1D35-4793-9DC9-E85803601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663945-465A-4C6D-9A96-34E3DCEA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D6A22B-19F8-4DF2-B42F-D4F9C360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7A5A-018B-4FFD-915B-463D71B19F69}" type="datetime1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AFFC1B-D894-4DC9-9D81-519F8AAE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A79D59-BE66-4F0E-915C-3232F4FC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1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3B560-9ABE-4EBB-B457-7AFEB46C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2D927F-5ABF-4EB9-B08D-063F8AA63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ADD60B-4552-44A8-9323-E6358D7FA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35C3-D911-4052-B225-796EABED82FD}" type="datetime1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A9F694-6425-4950-8F4C-8A1E9356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0FA81C-847D-44F4-AED5-F7D69E0C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5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2900D3-C3F3-46F9-B9D0-800E0C407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50838C-D404-4CE9-BCFA-8EA12EA5A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4679C0-5994-49D9-8605-85283AB3C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1642-C80F-45A1-BC8A-512D0F3EDFCD}" type="datetime1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411C8-3ABF-4E70-8DF4-B7C98122C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23EFBC-096A-4A51-9C79-907CCDC3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1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154A4-E27C-4190-8CB1-7CEA99EF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0FA150-7E4C-4325-A896-9338CE3AC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1BB89E-7BAE-472A-AB9E-8D375874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E79F-A7CB-44C8-92AC-60744991DA97}" type="datetime1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A1A21-1148-4403-993E-D0B2AC31B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B30AAC-AC24-450C-BE9D-8A1BB0F1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32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85D69-65EF-43AF-9E16-10306294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2DD273-9183-4BD8-A43F-093236B10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8C74DE-C8AF-4B91-AE78-6D5E8370D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1026-4D51-4C35-ACC2-847A8B274831}" type="datetime1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3654EF-8827-4FC2-9199-A281E3A10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36F30-49F6-4478-BFE1-58D7CF7B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83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03837-629B-482A-B9A3-F0F77730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358FE4-C26E-44F5-AF84-2331F84A5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6051BA-A7ED-432B-8631-6A49DCE50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F22FA1-CD60-436D-8BC3-750A85DF4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6574-388A-4A81-8A28-3EBBD6CA870E}" type="datetime1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52659F-61B1-41AC-B0F2-224455F1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B5CB7B-ED78-4711-A9CD-986C2904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76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11A03-6108-4EE9-933D-E2405E70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D919B2-2B11-4D2A-89C9-B2CE036DD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09238E-5B9B-4434-B12E-6C89E0B89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2E3394-C0D3-4314-99D0-2AA8B2206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BFB9E8-1A0C-43BE-BBFD-75E013853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979FEB-7B5A-4618-9B43-3B2551BF7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B44C-628D-407C-ADDA-EBF1A5EF4F58}" type="datetime1">
              <a:rPr lang="ru-RU" smtClean="0"/>
              <a:t>27.04.2023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446BFB-E809-4019-BFE6-A9A8BC1D8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93FB15-1C88-4201-BF60-13E33301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1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B2FC1-7F3E-41E0-BF08-938D9BD9C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862CD9-C7AC-4A3E-AEAE-2AFEDBA9F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BA57-7FB8-46EA-AFDC-E01587D3A7E2}" type="datetime1">
              <a:rPr lang="ru-RU" smtClean="0"/>
              <a:t>27.04.2023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214D46-ADBD-40F3-8BFE-BCC34738D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35397A-4173-4402-AFEB-6D38209C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8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3E8581-BA13-4090-894A-D972B1AA2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4A7-325B-445A-A76B-E5FC76C1F815}" type="datetime1">
              <a:rPr lang="ru-RU" smtClean="0"/>
              <a:t>27.04.2023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1B4F58-1D1A-4710-8A91-15AD0CC2F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511B9C-4259-4239-999F-7E7BB0BF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14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BF3CC-1073-4F50-A913-44CAEBB4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611FE2-838C-4E53-9B26-CA5BD24B4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91C99B-0E0E-44BD-A339-B79134974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6B81F6-B761-43AB-BBD4-B0458C9A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9DAA-08B7-4CB1-8B5E-E13D538E0370}" type="datetime1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C29492-C1A7-4586-8E80-165A861F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264771-F42E-497C-8A08-C1794D3D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8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281DA-7967-4850-BF04-32FFA60D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77BC0E-BADB-449E-880E-97D3BC136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2D172C-D9EC-49D5-AC76-70D60354E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692E9-60B2-4D21-8B28-2CFCDFF9E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8F0A-95CC-46C8-AB1B-ABADB373FEC5}" type="datetime1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8BC70-31A6-44FC-B3FC-B28327A2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C2D767-E956-4F1A-AA64-CB3184DE4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0A29F-E997-4F07-9870-34C418C72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FC90E-9475-4697-A898-FD0F39184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511B4-7C2D-4D34-A556-24F677C84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BC02-A00E-4039-913E-080E595AEC06}" type="datetime1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E70E13-57FA-46AA-897E-99B6C31F5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CA09F-DE25-49FA-9613-030B4F11A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4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ptable.com/?lang=u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1%80%D0%BE%D1%82%D0%BE%D0%BD" TargetMode="External"/><Relationship Id="rId3" Type="http://schemas.openxmlformats.org/officeDocument/2006/relationships/hyperlink" Target="https://uk.wikipedia.org/wiki/%D0%95%D0%BB%D0%B5%D0%BA%D1%82%D1%80%D0%BE%D0%BB%D1%96%D1%82%D0%B8" TargetMode="External"/><Relationship Id="rId7" Type="http://schemas.openxmlformats.org/officeDocument/2006/relationships/hyperlink" Target="https://uk.wikipedia.org/wiki/%D0%92%D0%BE%D0%B4%D0%B5%D0%BD%D1%8C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86%D0%BE%D0%BD" TargetMode="External"/><Relationship Id="rId5" Type="http://schemas.openxmlformats.org/officeDocument/2006/relationships/hyperlink" Target="https://uk.wikipedia.org/wiki/%D0%94%D0%B8%D1%81%D0%BE%D1%86%D1%96%D0%B0%D1%86%D1%96%D1%8F_(%D1%85%D1%96%D0%BC%D1%96%D1%8F)" TargetMode="External"/><Relationship Id="rId10" Type="http://schemas.openxmlformats.org/officeDocument/2006/relationships/hyperlink" Target="https://uk.wikipedia.org/wiki/PH" TargetMode="External"/><Relationship Id="rId4" Type="http://schemas.openxmlformats.org/officeDocument/2006/relationships/hyperlink" Target="https://uk.wikipedia.org/wiki/%D0%92%D0%BE%D0%B4%D0%B0" TargetMode="External"/><Relationship Id="rId9" Type="http://schemas.openxmlformats.org/officeDocument/2006/relationships/hyperlink" Target="https://uk.wikipedia.org/wiki/%D0%9A%D0%B8%D1%81%D0%BB%D0%BE%D1%82%D0%BD%D1%96%D1%81%D1%82%D1%8C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E%D1%81%D0%BD%D0%BE%D0%B2%D0%B0_(%D1%85%D1%96%D0%BC%D1%96%D1%8F)" TargetMode="External"/><Relationship Id="rId3" Type="http://schemas.openxmlformats.org/officeDocument/2006/relationships/hyperlink" Target="https://uk.wikipedia.org/wiki/%D0%9A%D0%B0%D1%82%D1%96%D0%BE%D0%BD" TargetMode="External"/><Relationship Id="rId7" Type="http://schemas.openxmlformats.org/officeDocument/2006/relationships/hyperlink" Target="https://uk.wikipedia.org/wiki/%D0%9A%D0%B8%D1%81%D0%BB%D0%BE%D1%82%D0%B0" TargetMode="External"/><Relationship Id="rId2" Type="http://schemas.openxmlformats.org/officeDocument/2006/relationships/hyperlink" Target="https://uk.wikipedia.org/wiki/%D0%90%D0%BD%D1%96%D0%BE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0%D0%B5%D0%B0%D0%BA%D1%86%D1%96%D1%8F_%D0%BD%D0%B5%D0%B9%D1%82%D1%80%D0%B0%D0%BB%D1%96%D0%B7%D0%B0%D1%86%D1%96%D1%97" TargetMode="External"/><Relationship Id="rId5" Type="http://schemas.openxmlformats.org/officeDocument/2006/relationships/hyperlink" Target="https://uk.wikipedia.org/wiki/%D0%9C%D0%B5%D1%82%D0%B0%D0%BB%D0%B8" TargetMode="External"/><Relationship Id="rId4" Type="http://schemas.openxmlformats.org/officeDocument/2006/relationships/hyperlink" Target="https://uk.wikipedia.org/wiki/%D0%90%D1%82%D0%BE%D0%BC" TargetMode="External"/><Relationship Id="rId9" Type="http://schemas.openxmlformats.org/officeDocument/2006/relationships/hyperlink" Target="https://uk.wikipedia.org/wiki/%D0%9A%D1%80%D0%B8%D1%81%D1%82%D0%B0%D0%BB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uk.wikipedia.org/wiki/%D0%93%D1%80%D0%B5%D1%86%D1%8C%D0%BA%D0%B0_%D0%BC%D0%BE%D0%B2%D0%B0" TargetMode="External"/><Relationship Id="rId7" Type="http://schemas.openxmlformats.org/officeDocument/2006/relationships/image" Target="../media/image33.png"/><Relationship Id="rId2" Type="http://schemas.openxmlformats.org/officeDocument/2006/relationships/hyperlink" Target="https://uk.wikipedia.org/wiki/%D0%86%D0%BE%D0%BD#cite_note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5%D0%BB%D0%B5%D0%BA%D1%82%D1%80%D0%BE%D0%BD" TargetMode="External"/><Relationship Id="rId11" Type="http://schemas.openxmlformats.org/officeDocument/2006/relationships/image" Target="../media/image37.png"/><Relationship Id="rId5" Type="http://schemas.openxmlformats.org/officeDocument/2006/relationships/hyperlink" Target="https://uk.wikipedia.org/wiki/%D0%90%D1%82%D0%BE%D0%BC" TargetMode="External"/><Relationship Id="rId10" Type="http://schemas.openxmlformats.org/officeDocument/2006/relationships/image" Target="../media/image36.png"/><Relationship Id="rId4" Type="http://schemas.openxmlformats.org/officeDocument/2006/relationships/hyperlink" Target="https://uk.wikipedia.org/wiki/%D0%95%D0%BB%D0%B5%D0%BA%D1%82%D1%80%D0%B8%D1%87%D0%BD%D0%B8%D0%B9_%D0%B7%D0%B0%D1%80%D1%8F%D0%B4" TargetMode="External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KipszO20Pc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1wPKXKWHq0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aZGadr1gzo?feature=oembed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W-1MdpRSdE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Y5n4FASC7Q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E86E86-05B4-4A74-A448-DD8CB5387BB9}"/>
              </a:ext>
            </a:extLst>
          </p:cNvPr>
          <p:cNvSpPr txBox="1"/>
          <p:nvPr/>
        </p:nvSpPr>
        <p:spPr>
          <a:xfrm>
            <a:off x="59266" y="1083732"/>
            <a:ext cx="120734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ctr">
              <a:buAutoNum type="arabicPeriod"/>
            </a:pPr>
            <a:r>
              <a:rPr lang="uk-UA" sz="5400" b="1" dirty="0">
                <a:latin typeface="Arial" panose="020B0604020202020204" pitchFamily="34" charset="0"/>
                <a:cs typeface="Arial" panose="020B0604020202020204" pitchFamily="34" charset="0"/>
              </a:rPr>
              <a:t>Атоми, молекули, іони</a:t>
            </a:r>
          </a:p>
          <a:p>
            <a:pPr algn="ctr"/>
            <a:r>
              <a:rPr lang="uk-UA" sz="5400" b="1" dirty="0">
                <a:latin typeface="Arial" panose="020B0604020202020204" pitchFamily="34" charset="0"/>
                <a:cs typeface="Arial" panose="020B0604020202020204" pitchFamily="34" charset="0"/>
              </a:rPr>
              <a:t>(частина ІІ)</a:t>
            </a:r>
          </a:p>
        </p:txBody>
      </p:sp>
      <p:pic>
        <p:nvPicPr>
          <p:cNvPr id="2" name="Picture 2" descr="Модель">
            <a:extLst>
              <a:ext uri="{FF2B5EF4-FFF2-40B4-BE49-F238E27FC236}">
                <a16:creationId xmlns:a16="http://schemas.microsoft.com/office/drawing/2014/main" id="{F03AE13D-6CB2-4651-A216-C88FBF05D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98" y="3022400"/>
            <a:ext cx="4747204" cy="362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71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355843-C104-F696-C8F5-C7804A578191}"/>
              </a:ext>
            </a:extLst>
          </p:cNvPr>
          <p:cNvSpPr txBox="1"/>
          <p:nvPr/>
        </p:nvSpPr>
        <p:spPr>
          <a:xfrm>
            <a:off x="562874" y="335845"/>
            <a:ext cx="382797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Припустимо, що вибрано суміш SrS0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BaS0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Її отримали осадженням солей з розчину, що містить іони Sr</a:t>
            </a:r>
            <a:r>
              <a:rPr lang="uk-UA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Ва</a:t>
            </a:r>
            <a:r>
              <a:rPr lang="uk-UA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невідомому співвідношенні. Реакцію осадження провели за допомогою іонів S0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(у формі H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S0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які взяті в кількості, достатній для повного осадження SrS0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BaS0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Визначивши кількість іонів S0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що залишилися в розчині після осадження сульфатів стронцію та барію, по різниці обчислили кількість цих іонів, що перейшли в осад. Осад суміші SrS0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BaS0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відфільтрували, промили на фільтрі водою, висушили та зважили. Отже, відомі: маса суміші SrS0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BaS0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кількість іонів S0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що перейшли в суміш сульфатів барію та стронцію. Цих даних достатньо обчислення складу суміші. </a:t>
            </a:r>
            <a:r>
              <a:rPr lang="uk-UA" b="1" dirty="0"/>
              <a:t>(приклад 2.16)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870816F-F7F5-175C-9C12-C0D357D3B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32" y="501710"/>
            <a:ext cx="7106249" cy="557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75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869DA1-4CCB-1F31-4DC8-28435FED8699}"/>
              </a:ext>
            </a:extLst>
          </p:cNvPr>
          <p:cNvSpPr txBox="1"/>
          <p:nvPr/>
        </p:nvSpPr>
        <p:spPr>
          <a:xfrm>
            <a:off x="235068" y="205929"/>
            <a:ext cx="116952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/>
              <a:t>2.12. Типи хімічних реакцій</a:t>
            </a:r>
          </a:p>
          <a:p>
            <a:endParaRPr lang="uk-UA" b="1" dirty="0"/>
          </a:p>
          <a:p>
            <a:pPr algn="just"/>
            <a:r>
              <a:rPr lang="uk-UA" dirty="0"/>
              <a:t>Є багато типів хімічних реакцій. В основу їхньої класифікації можуть бути покладені різні принципи. На цьому етапі вивчення хімії обмежимося розглядом таких основних типів неорганічних реакцій:</a:t>
            </a:r>
          </a:p>
          <a:p>
            <a:r>
              <a:rPr lang="uk-UA" i="1" dirty="0"/>
              <a:t>1. Реакції простого заміщення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8DDC2A-6550-74F2-D6BD-81624093C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891" y="1591809"/>
            <a:ext cx="2074261" cy="3318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166F1E-6955-01E5-FA16-55A4D1F02BC1}"/>
              </a:ext>
            </a:extLst>
          </p:cNvPr>
          <p:cNvSpPr txBox="1"/>
          <p:nvPr/>
        </p:nvSpPr>
        <p:spPr>
          <a:xfrm>
            <a:off x="235068" y="2019383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i="1" dirty="0"/>
              <a:t>2. Реакції обмінного чи подвійного заміщення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0A2CD6-1396-4EC9-2319-4687E5B04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890" y="2484406"/>
            <a:ext cx="3002823" cy="369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81F246-766C-C1F6-1FB2-F6959678A9B2}"/>
              </a:ext>
            </a:extLst>
          </p:cNvPr>
          <p:cNvSpPr txBox="1"/>
          <p:nvPr/>
        </p:nvSpPr>
        <p:spPr>
          <a:xfrm>
            <a:off x="235068" y="3005198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i="1" dirty="0"/>
              <a:t>3. Реакції приєднання (синтезу)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D59CEC-1819-63FB-D547-E2998D5A7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890" y="3525991"/>
            <a:ext cx="1994395" cy="3693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318DDE-DA0D-3382-E41A-318C423D5FBE}"/>
              </a:ext>
            </a:extLst>
          </p:cNvPr>
          <p:cNvSpPr txBox="1"/>
          <p:nvPr/>
        </p:nvSpPr>
        <p:spPr>
          <a:xfrm>
            <a:off x="235068" y="4073465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i="1" dirty="0"/>
              <a:t>4. Реакції розкладання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50E0BC7-1118-31C6-97A0-B4039EC6D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889" y="4614342"/>
            <a:ext cx="1917007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94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9BEBE5-E24C-010C-2CA0-BAF90E7068A4}"/>
              </a:ext>
            </a:extLst>
          </p:cNvPr>
          <p:cNvSpPr txBox="1"/>
          <p:nvPr/>
        </p:nvSpPr>
        <p:spPr>
          <a:xfrm>
            <a:off x="321334" y="353531"/>
            <a:ext cx="45957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Прикладом реакції </a:t>
            </a:r>
            <a:r>
              <a:rPr lang="uk-UA" b="1" dirty="0"/>
              <a:t>простого заміщення </a:t>
            </a:r>
            <a:r>
              <a:rPr lang="uk-UA" dirty="0"/>
              <a:t>може бути витіснення активним металом менш активного металу з його з'єднання: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79356A-DA6C-D6F2-E034-A6BA17712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86" y="1276861"/>
            <a:ext cx="3387172" cy="4688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1C58EB-FD05-F9B7-2963-E9EE1186A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85" y="1775691"/>
            <a:ext cx="3223911" cy="42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F76B93-A256-8E6B-0737-DDA3C3764A28}"/>
              </a:ext>
            </a:extLst>
          </p:cNvPr>
          <p:cNvSpPr txBox="1"/>
          <p:nvPr/>
        </p:nvSpPr>
        <p:spPr>
          <a:xfrm>
            <a:off x="321333" y="2507979"/>
            <a:ext cx="4595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Реакції </a:t>
            </a:r>
            <a:r>
              <a:rPr lang="uk-UA" b="1" dirty="0"/>
              <a:t>обмінної взаємодії </a:t>
            </a:r>
            <a:r>
              <a:rPr lang="uk-UA" dirty="0"/>
              <a:t>відбуваються при осадженні малорозчинних </a:t>
            </a:r>
            <a:r>
              <a:rPr lang="uk-UA" dirty="0" err="1"/>
              <a:t>сполук</a:t>
            </a:r>
            <a:r>
              <a:rPr lang="uk-UA" dirty="0"/>
              <a:t>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F7F399-93ED-CFF2-D1D5-5B27B4387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16" y="3351116"/>
            <a:ext cx="3951939" cy="3125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FF8DEB-64AF-FEB0-B25E-6209E5C456A4}"/>
              </a:ext>
            </a:extLst>
          </p:cNvPr>
          <p:cNvSpPr txBox="1"/>
          <p:nvPr/>
        </p:nvSpPr>
        <p:spPr>
          <a:xfrm>
            <a:off x="290025" y="3860504"/>
            <a:ext cx="4595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при нейтралізації кислоти лугом: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B67BD93-DC51-06A2-DE88-53D7F04EB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984" y="4477297"/>
            <a:ext cx="3667905" cy="2659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9D95654-F932-206C-941A-950526E1A001}"/>
              </a:ext>
            </a:extLst>
          </p:cNvPr>
          <p:cNvSpPr txBox="1"/>
          <p:nvPr/>
        </p:nvSpPr>
        <p:spPr>
          <a:xfrm>
            <a:off x="258717" y="4996953"/>
            <a:ext cx="4627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при виділенні газу: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399E3C-6FBE-46AA-5312-0AF3C887E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594" y="5579109"/>
            <a:ext cx="3391149" cy="4400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643B198-45A1-B168-2878-5299E720CA09}"/>
              </a:ext>
            </a:extLst>
          </p:cNvPr>
          <p:cNvSpPr txBox="1"/>
          <p:nvPr/>
        </p:nvSpPr>
        <p:spPr>
          <a:xfrm>
            <a:off x="5799107" y="353531"/>
            <a:ext cx="59069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Реакції </a:t>
            </a:r>
            <a:r>
              <a:rPr lang="uk-UA" b="1" dirty="0"/>
              <a:t>приєднання або реакції синтезу </a:t>
            </a:r>
            <a:r>
              <a:rPr lang="uk-UA" dirty="0"/>
              <a:t>широко використовуються в промисловості при отриманні хімічних продуктів, наприклад при синтезі аміаку: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B79664A-A073-67B5-43B1-3D8AAB7B9E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5768" y="1389336"/>
            <a:ext cx="2233616" cy="38635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4022024-A230-2885-9708-5B3BA1D85803}"/>
              </a:ext>
            </a:extLst>
          </p:cNvPr>
          <p:cNvSpPr txBox="1"/>
          <p:nvPr/>
        </p:nvSpPr>
        <p:spPr>
          <a:xfrm>
            <a:off x="5799107" y="2113797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при отриманні полістиролу полімеризацією стиролу (</a:t>
            </a:r>
            <a:r>
              <a:rPr lang="uk-UA" dirty="0" err="1"/>
              <a:t>фенілетену</a:t>
            </a:r>
            <a:r>
              <a:rPr lang="uk-UA" dirty="0"/>
              <a:t>):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E7F9630-2D9F-9119-3257-9E2F3F60F6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4946" y="2612627"/>
            <a:ext cx="2718923" cy="98443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45DFEE5-3CC8-2C43-44EE-46B3EB41427F}"/>
              </a:ext>
            </a:extLst>
          </p:cNvPr>
          <p:cNvSpPr txBox="1"/>
          <p:nvPr/>
        </p:nvSpPr>
        <p:spPr>
          <a:xfrm>
            <a:off x="5807413" y="3583505"/>
            <a:ext cx="6086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/>
              <a:t>Реакції</a:t>
            </a:r>
            <a:r>
              <a:rPr lang="ru-RU" b="1" dirty="0"/>
              <a:t> </a:t>
            </a:r>
            <a:r>
              <a:rPr lang="ru-RU" b="1" dirty="0" err="1"/>
              <a:t>розкладання</a:t>
            </a:r>
            <a:r>
              <a:rPr lang="ru-RU" b="1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у промисловості та </a:t>
            </a:r>
            <a:r>
              <a:rPr lang="ru-RU" dirty="0" err="1"/>
              <a:t>протікають</a:t>
            </a:r>
            <a:r>
              <a:rPr lang="ru-RU" dirty="0"/>
              <a:t> у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3EAA72F-B154-58A7-C54A-20D9E4AEAF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1193" y="4406882"/>
            <a:ext cx="4909634" cy="64633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74694F2-1F5E-500E-B586-9E8A7AC53E74}"/>
              </a:ext>
            </a:extLst>
          </p:cNvPr>
          <p:cNvSpPr txBox="1"/>
          <p:nvPr/>
        </p:nvSpPr>
        <p:spPr>
          <a:xfrm>
            <a:off x="5705295" y="5366285"/>
            <a:ext cx="6094562" cy="1234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Середовище, в якому протікає реакція, може впливати на стан вихідних речовин та продуктів реакції можуть відбуватися додаткові взаємодії. Якщо реакції протікають у водних розчинах, то їх результати істотно впливає взаємодія речовин - учасників реакції - з молекулами Н</a:t>
            </a:r>
            <a:r>
              <a:rPr lang="uk-UA" sz="14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 Понад те, сам процес розчинення нерідко призводить до змін складу речовин.</a:t>
            </a:r>
          </a:p>
        </p:txBody>
      </p:sp>
    </p:spTree>
    <p:extLst>
      <p:ext uri="{BB962C8B-B14F-4D97-AF65-F5344CB8AC3E}">
        <p14:creationId xmlns:p14="http://schemas.microsoft.com/office/powerpoint/2010/main" val="3524533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8B38C-DE07-064B-CB13-0B69F7854147}"/>
              </a:ext>
            </a:extLst>
          </p:cNvPr>
          <p:cNvSpPr txBox="1"/>
          <p:nvPr/>
        </p:nvSpPr>
        <p:spPr>
          <a:xfrm>
            <a:off x="69012" y="203469"/>
            <a:ext cx="11800936" cy="6451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2.13. Номенклатура неорганічних речовин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Хімічна номенклатура є системою назв елементів, з'єднань та іонів.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основу номенклатури неорганічних речовин покладено їх склад, що виражений молекулярною формулою або формульною одиницею. Перехід від хімічних формул до назви (і навпаки) визначається системою номенклатурних правил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 правила затверджено Міжнародним союзом теоретичної та прикладної хімії (IUPAC).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Кожній речовині можна дати систематичну назву, що повністю відбиває її склад.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uk-UA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триоксид заліза, або оксид заліза (III).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 вибрати будь-яку з цих назв.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номенклатури допускають використання традиційних назв.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Приклади: 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uk-UA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S0</a:t>
            </a:r>
            <a:r>
              <a:rPr lang="uk-UA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сірчана кислота, 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uk-UA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S0</a:t>
            </a:r>
            <a:r>
              <a:rPr lang="uk-UA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сульфат натрію.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Такий шлях складання назв загальноприйнятий.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Рекомендуються також спеціальні назви.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Приміри: 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вода, 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uk-UA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аміак, 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гідроксид-іон.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Іноді використовують тривіальні назви: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uk-UA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C0</a:t>
            </a:r>
            <a:r>
              <a:rPr lang="uk-UA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кальцинована сода, 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NaHC0</a:t>
            </a:r>
            <a:r>
              <a:rPr lang="uk-UA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харчова сода, </a:t>
            </a:r>
            <a:r>
              <a:rPr lang="uk-UA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NaOH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їдкий натр, </a:t>
            </a:r>
            <a:r>
              <a:rPr lang="uk-UA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СаО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негашене вапно, 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НС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соляна кислота та деякі інші.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92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546F8D-199E-FEE5-7377-E626403D046B}"/>
              </a:ext>
            </a:extLst>
          </p:cNvPr>
          <p:cNvSpPr txBox="1"/>
          <p:nvPr/>
        </p:nvSpPr>
        <p:spPr>
          <a:xfrm>
            <a:off x="304080" y="229073"/>
            <a:ext cx="6502161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Хімічні елементи.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Назви хімічних елементів наведені у періодичній таблиці.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197FB-2696-89E2-C65F-F8204181D3D5}"/>
              </a:ext>
            </a:extLst>
          </p:cNvPr>
          <p:cNvSpPr txBox="1"/>
          <p:nvPr/>
        </p:nvSpPr>
        <p:spPr>
          <a:xfrm>
            <a:off x="6806241" y="634248"/>
            <a:ext cx="3048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hlinkClick r:id="rId2"/>
              </a:rPr>
              <a:t>https://ptable.com/?lang=uk#</a:t>
            </a:r>
            <a:r>
              <a:rPr lang="en-US" dirty="0"/>
              <a:t> </a:t>
            </a:r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F7A3AA-FA4C-0D0B-3B94-EC51A4445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573" y="1003580"/>
            <a:ext cx="6810548" cy="56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8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79CCFC-9E2E-5EA7-3FC7-C09F26711CBF}"/>
              </a:ext>
            </a:extLst>
          </p:cNvPr>
          <p:cNvSpPr txBox="1"/>
          <p:nvPr/>
        </p:nvSpPr>
        <p:spPr>
          <a:xfrm>
            <a:off x="319177" y="566570"/>
            <a:ext cx="4345187" cy="5768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Хімічні елементи умовно поділяють на метали, неметали та металоїди (</a:t>
            </a:r>
            <a:r>
              <a:rPr lang="uk-UA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напівметали</a:t>
            </a: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Метали</a:t>
            </a: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їх сплави мають блиск, або здатність відбивати світло, і зазвичай є хорошими провідниками електрики та теплоти.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Неметали</a:t>
            </a: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мають цих властивостей. Вони займають праву верхню область періодичної таблиці. До них відносяться елементи Н, С, N, Про, F, Р, S, </a:t>
            </a:r>
            <a:r>
              <a:rPr lang="uk-UA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</a:t>
            </a: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Вг</a:t>
            </a: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 та всі шляхетні гази.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Металоїди</a:t>
            </a: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займають проміжне положення за властивостями між металами та неметалами. До них відносяться елементи </a:t>
            </a:r>
            <a:r>
              <a:rPr lang="uk-UA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</a:t>
            </a: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</a:t>
            </a: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Ті, </a:t>
            </a:r>
            <a:r>
              <a:rPr lang="uk-UA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Вони розташовуються в періодичній таблиці у прикордонній області між металами та неметалами.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Решта елементів періодичної таблиці - метали.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Елементи «побічних підгруп» (1В – VIIIB) називають </a:t>
            </a:r>
            <a:r>
              <a:rPr lang="uk-U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перехідними елементами чи перехідними металами</a:t>
            </a: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У </a:t>
            </a:r>
            <a:r>
              <a:rPr lang="uk-UA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довгооперіодному</a:t>
            </a: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варіанті періодичної таблиці вони займають проміжне (перехідне) положення між лужними, лужноземельними металами та неметалами.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Усі лантаноїди та актиноїди відносяться до металів.</a:t>
            </a:r>
          </a:p>
        </p:txBody>
      </p:sp>
      <p:pic>
        <p:nvPicPr>
          <p:cNvPr id="2050" name="Picture 2" descr="Блог вчителя хімії Кот Т.Ю.: 7 клас. Метали й неметали. Металічні і  неметалічні елементи.">
            <a:extLst>
              <a:ext uri="{FF2B5EF4-FFF2-40B4-BE49-F238E27FC236}">
                <a16:creationId xmlns:a16="http://schemas.microsoft.com/office/drawing/2014/main" id="{C067D70C-3160-222C-29AB-C82528446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17" y="1175327"/>
            <a:ext cx="72294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925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F30F6F-B7D5-A9E7-39C2-E56516125538}"/>
              </a:ext>
            </a:extLst>
          </p:cNvPr>
          <p:cNvSpPr txBox="1"/>
          <p:nvPr/>
        </p:nvSpPr>
        <p:spPr>
          <a:xfrm>
            <a:off x="511834" y="319428"/>
            <a:ext cx="4198189" cy="6314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Складні речовини. 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Розглянемо загальні номенклатурні правила побудови формул та назв складних речовин.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Катіони ставляться у формулі перше місце, аніони - друге. Умовні чи реальні катіони та аніони можуть бути простими (одноатомними) та складними (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одноелементними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багатоелементними). Якщо з'єднання утворене металом і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неметаллом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то першим записують у формулі метал, потім – неметал. У формулах ставлять дужки, якщо якась група атомів багаторазово повторюється.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 складного речовини за його формулою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читається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напрямі, тобто. спочатку називається аніон у називному відмінку і потім катіон у родовому відмінку. 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(приклади)</a:t>
            </a:r>
            <a:endParaRPr lang="uk-UA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46D00E3-BE4B-1E3B-42C7-269D3B54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89" y="1278327"/>
            <a:ext cx="6924675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07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964B75-2897-1346-BB60-9E299B9282D6}"/>
              </a:ext>
            </a:extLst>
          </p:cNvPr>
          <p:cNvSpPr txBox="1"/>
          <p:nvPr/>
        </p:nvSpPr>
        <p:spPr>
          <a:xfrm>
            <a:off x="181154" y="253415"/>
            <a:ext cx="6650967" cy="621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Кислоти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Для кислот можна використовувати систематичні чи традиційні для російської назви, якщо вони існують.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 систематичної назви: H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триоксосульфат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(IV) водню. Традиційна назва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оксокислоти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складається з двох слів: власне назви даної кислоти, вираженого прикметником, та групового слова – кислота. Якщо елемент, що утворює кислоту, має два ступені окислення, то в назві кислот використовуються різні суфікси та закінчення: -на, -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ова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ева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(вище ступінь окислення), -(н)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іста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(нижче ступінь окислення). Якщо елемент при утворенні кислот має більше двох ступенів окислення, то назви доповнюються суфіксами -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новат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-(вища з проміжних ступенів окислення) і -(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іст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-(нижча з проміжних ступенів окислення).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Іноді кислоти різняться вмістом води, тоді як ступінь окислення елемента, що утворює кислоту, залишається без зміни. У назві кислоти передбачається приставка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орто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-, коли у формулі кислоти більше атомів Н і О, і приставка мета- коли їх менше. Існують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ізополікислоти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до формул яких входить більше одного атома елемента, що утворює кислоту. У назві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ізополікислоти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вводять приставки ді-, три-,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тетра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-і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т.д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відповідно до числа атомів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кислотоутворюючого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елемента у формулі. 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(приклади)</a:t>
            </a:r>
            <a:endParaRPr lang="uk-UA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8FFCF33-C3D1-80E9-F4C4-186CAC437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188" y="2682474"/>
            <a:ext cx="4130675" cy="275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C5877D-04E3-85F6-AB39-CF9F2B9ED87A}"/>
              </a:ext>
            </a:extLst>
          </p:cNvPr>
          <p:cNvSpPr txBox="1"/>
          <p:nvPr/>
        </p:nvSpPr>
        <p:spPr>
          <a:xfrm>
            <a:off x="7177176" y="325676"/>
            <a:ext cx="46547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4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Кисло́ти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у класичному визначенні — </a:t>
            </a:r>
            <a:r>
              <a:rPr lang="uk-UA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Електроліти"/>
              </a:rPr>
              <a:t>електроліти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які при розчиненні в </a:t>
            </a:r>
            <a:r>
              <a:rPr lang="uk-UA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йонізуючому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розчиннику (наприклад, у </a:t>
            </a:r>
            <a:r>
              <a:rPr lang="uk-UA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Вода"/>
              </a:rPr>
              <a:t>воді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), </a:t>
            </a:r>
            <a:r>
              <a:rPr lang="uk-UA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Дисоціація (хімія)"/>
              </a:rPr>
              <a:t>дисоціюють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з утворенням </a:t>
            </a:r>
            <a:r>
              <a:rPr lang="uk-UA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Іон"/>
              </a:rPr>
              <a:t>іонів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Водень"/>
              </a:rPr>
              <a:t>водню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(або </a:t>
            </a:r>
            <a:r>
              <a:rPr lang="uk-UA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Протон"/>
              </a:rPr>
              <a:t>протона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Н</a:t>
            </a:r>
            <a:r>
              <a:rPr lang="uk-UA" sz="1400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+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), таким чином знижуючи </a:t>
            </a:r>
            <a:r>
              <a:rPr lang="uk-UA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Кислотність"/>
              </a:rPr>
              <a:t>кислотність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розчину до величини менше ніж </a:t>
            </a:r>
            <a:r>
              <a:rPr lang="en-US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PH"/>
              </a:rPr>
              <a:t>pH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7,0.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452319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059A89-3312-990C-C3E2-68CE7CAC1BCA}"/>
              </a:ext>
            </a:extLst>
          </p:cNvPr>
          <p:cNvSpPr txBox="1"/>
          <p:nvPr/>
        </p:nvSpPr>
        <p:spPr>
          <a:xfrm>
            <a:off x="4149307" y="231332"/>
            <a:ext cx="77292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4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Со́лі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хімічні речовини іонної будови, до складу яких входять </a:t>
            </a:r>
            <a:r>
              <a:rPr lang="uk-UA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Аніон"/>
              </a:rPr>
              <a:t>кислотні залишки (аніони)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поєднані з </a:t>
            </a:r>
            <a:r>
              <a:rPr lang="uk-UA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Катіон"/>
              </a:rPr>
              <a:t>катіонами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різного походження (</a:t>
            </a:r>
            <a:r>
              <a:rPr lang="uk-UA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Атом"/>
              </a:rPr>
              <a:t>атоми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Метали"/>
              </a:rPr>
              <a:t>металів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металоподібні групи, як 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NH+4, 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та ін.). Утворюються солі внаслідок </a:t>
            </a:r>
            <a:r>
              <a:rPr lang="uk-UA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Реакція нейтралізації"/>
              </a:rPr>
              <a:t>реакції нейтралізації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Кислота"/>
              </a:rPr>
              <a:t>кислот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та </a:t>
            </a:r>
            <a:r>
              <a:rPr lang="uk-UA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Основа (хімія)"/>
              </a:rPr>
              <a:t>основ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Як правило, солі є </a:t>
            </a:r>
            <a:r>
              <a:rPr lang="uk-UA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Кристал"/>
              </a:rPr>
              <a:t>кристалічними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речовинами. </a:t>
            </a:r>
            <a:endParaRPr lang="uk-UA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6EA06-F889-AEE3-A369-0C55E957DDBC}"/>
              </a:ext>
            </a:extLst>
          </p:cNvPr>
          <p:cNvSpPr txBox="1"/>
          <p:nvPr/>
        </p:nvSpPr>
        <p:spPr>
          <a:xfrm>
            <a:off x="313426" y="289679"/>
            <a:ext cx="343906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Традиційні назви </a:t>
            </a:r>
            <a:r>
              <a:rPr lang="uk-UA" b="1" dirty="0"/>
              <a:t>середніх</a:t>
            </a:r>
            <a:r>
              <a:rPr lang="uk-UA" dirty="0"/>
              <a:t> </a:t>
            </a:r>
            <a:r>
              <a:rPr lang="uk-UA" b="1" dirty="0"/>
              <a:t>солей</a:t>
            </a:r>
            <a:r>
              <a:rPr lang="uk-UA" dirty="0"/>
              <a:t>, якщо вони існують, мають ширше застосування, ніж систематичні. У традиційних назвах солей </a:t>
            </a:r>
            <a:r>
              <a:rPr lang="uk-UA" dirty="0" err="1"/>
              <a:t>оксокислот</a:t>
            </a:r>
            <a:r>
              <a:rPr lang="uk-UA" dirty="0"/>
              <a:t> зі змінним ступенем окиснення </a:t>
            </a:r>
            <a:r>
              <a:rPr lang="uk-UA" dirty="0" err="1"/>
              <a:t>кислотоутворюючого</a:t>
            </a:r>
            <a:r>
              <a:rPr lang="uk-UA" dirty="0"/>
              <a:t> елемента використовуються закінчення -</a:t>
            </a:r>
            <a:r>
              <a:rPr lang="uk-UA" dirty="0" err="1"/>
              <a:t>ат</a:t>
            </a:r>
            <a:r>
              <a:rPr lang="uk-UA" dirty="0"/>
              <a:t> (вищий ступінь окиснення), -іт (нижчий ступінь окиснення). Якщо ступенів окислення більше, ніж два, то додатково використовують приставки пер-вищий ступінь окислення) і </a:t>
            </a:r>
            <a:r>
              <a:rPr lang="uk-UA" dirty="0" err="1"/>
              <a:t>гіпо</a:t>
            </a:r>
            <a:r>
              <a:rPr lang="uk-UA" dirty="0"/>
              <a:t>-(найнижчий ступінь окислення). Солі безкисневих кислот мають у назві закінчення -ід. При складанні назв солей використовують деякі номенклатурні правила, запропоновані для кислот.</a:t>
            </a:r>
          </a:p>
          <a:p>
            <a:pPr algn="just"/>
            <a:r>
              <a:rPr lang="uk-UA" b="1" dirty="0"/>
              <a:t>(приклади)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FE51D1-A547-7499-BE63-6C2252806E9C}"/>
              </a:ext>
            </a:extLst>
          </p:cNvPr>
          <p:cNvSpPr txBox="1"/>
          <p:nvPr/>
        </p:nvSpPr>
        <p:spPr>
          <a:xfrm>
            <a:off x="4304581" y="1855004"/>
            <a:ext cx="70564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2CH</a:t>
            </a:r>
            <a:r>
              <a:rPr lang="en-US" sz="24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COOH + Mg(ОН)</a:t>
            </a:r>
            <a:r>
              <a:rPr lang="en-US" sz="24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 Mg(CH</a:t>
            </a:r>
            <a:r>
              <a:rPr lang="en-US" sz="24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COO)</a:t>
            </a:r>
            <a:r>
              <a:rPr lang="en-US" sz="24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+ 2H</a:t>
            </a:r>
            <a:r>
              <a:rPr lang="en-US" sz="24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</a:t>
            </a:r>
            <a:r>
              <a:rPr lang="en-US" sz="24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</a:t>
            </a:r>
            <a:r>
              <a:rPr lang="en-US" sz="24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+ Mg = MgSO</a:t>
            </a:r>
            <a:r>
              <a:rPr lang="en-US" sz="24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+ H</a:t>
            </a:r>
            <a:r>
              <a:rPr lang="en-US" sz="24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endParaRPr lang="en-US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9B04E9-EED0-4437-411F-9F5AB9A115FF}"/>
              </a:ext>
            </a:extLst>
          </p:cNvPr>
          <p:cNvSpPr txBox="1"/>
          <p:nvPr/>
        </p:nvSpPr>
        <p:spPr>
          <a:xfrm>
            <a:off x="4304581" y="3630139"/>
            <a:ext cx="73928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Якщо всі кислотні атоми Гідрогену в молекулах кислот обмінені чи заміщені на атоми металів або усі гідроксильні групи в молекулах основ обмінені на кислотні залишки молекул кислот, такі солі називаються нормальними, або середніми, або просто солями.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6410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86452BC-5C01-C0F4-BE1C-B8649DE80E92}"/>
              </a:ext>
            </a:extLst>
          </p:cNvPr>
          <p:cNvSpPr txBox="1"/>
          <p:nvPr/>
        </p:nvSpPr>
        <p:spPr>
          <a:xfrm>
            <a:off x="485235" y="431169"/>
            <a:ext cx="49925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Основні солі. </a:t>
            </a:r>
            <a:r>
              <a:rPr lang="uk-UA" dirty="0"/>
              <a:t>Традиційні назви основних солей (</a:t>
            </a:r>
            <a:r>
              <a:rPr lang="uk-UA" dirty="0" err="1"/>
              <a:t>гідроксосолей</a:t>
            </a:r>
            <a:r>
              <a:rPr lang="uk-UA" dirty="0"/>
              <a:t>) утворюють, додаючи до найменування середньої солі приставку </a:t>
            </a:r>
            <a:r>
              <a:rPr lang="uk-UA" dirty="0" err="1"/>
              <a:t>гідроксо</a:t>
            </a:r>
            <a:r>
              <a:rPr lang="uk-UA" dirty="0"/>
              <a:t>-.</a:t>
            </a:r>
            <a:r>
              <a:rPr lang="en-US" b="1" dirty="0"/>
              <a:t>(</a:t>
            </a:r>
            <a:r>
              <a:rPr lang="uk-UA" b="1" dirty="0"/>
              <a:t>приклади)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14E131-A0AF-0D30-03C1-8BD66DEE3C24}"/>
              </a:ext>
            </a:extLst>
          </p:cNvPr>
          <p:cNvSpPr txBox="1"/>
          <p:nvPr/>
        </p:nvSpPr>
        <p:spPr>
          <a:xfrm>
            <a:off x="5638083" y="431169"/>
            <a:ext cx="60945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тільки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частина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гідроксильних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груп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 молекулах основ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обмінена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кислотні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залишки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молекул кислот, то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такі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солі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називають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основними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</a:t>
            </a:r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294153-E155-5172-2B85-D6887B0E21F0}"/>
              </a:ext>
            </a:extLst>
          </p:cNvPr>
          <p:cNvSpPr txBox="1"/>
          <p:nvPr/>
        </p:nvSpPr>
        <p:spPr>
          <a:xfrm>
            <a:off x="6239055" y="1492218"/>
            <a:ext cx="60945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Cu(OH)</a:t>
            </a:r>
            <a:r>
              <a:rPr lang="pt-BR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+ HCl = Cu(OH)Cl ↓ + H</a:t>
            </a:r>
            <a:r>
              <a:rPr lang="pt-BR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Fe(OH)</a:t>
            </a:r>
            <a:r>
              <a:rPr lang="pt-BR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+ H</a:t>
            </a:r>
            <a:r>
              <a:rPr lang="pt-BR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</a:t>
            </a:r>
            <a:r>
              <a:rPr lang="pt-BR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 Fe(OH)CO</a:t>
            </a:r>
            <a:r>
              <a:rPr lang="pt-BR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↓ + 2H</a:t>
            </a:r>
            <a:r>
              <a:rPr lang="pt-BR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2Cu(OH)</a:t>
            </a:r>
            <a:r>
              <a:rPr lang="pt-BR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+ H</a:t>
            </a:r>
            <a:r>
              <a:rPr lang="pt-BR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</a:t>
            </a:r>
            <a:r>
              <a:rPr lang="pt-BR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 Cu</a:t>
            </a:r>
            <a:r>
              <a:rPr lang="pt-BR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(OH)</a:t>
            </a:r>
            <a:r>
              <a:rPr lang="pt-BR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</a:t>
            </a:r>
            <a:r>
              <a:rPr lang="pt-BR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↓ + 2H</a:t>
            </a:r>
            <a:r>
              <a:rPr lang="pt-BR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6871F2-21FA-6E8E-2A4D-97CE78CCED7B}"/>
              </a:ext>
            </a:extLst>
          </p:cNvPr>
          <p:cNvSpPr txBox="1"/>
          <p:nvPr/>
        </p:nvSpPr>
        <p:spPr>
          <a:xfrm>
            <a:off x="5706374" y="2553267"/>
            <a:ext cx="61678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Основні солі у водному розчині дисоціюють на катіони металу і аніони гідроксилу і кислотні залишки. Таким чином, основна сіль ніби одночасно є і сіллю, оскільки вона утворює при дисоціації аніони кислотних залишків, і основою, бо утворює і гідроксид-аніони:</a:t>
            </a:r>
            <a:endParaRPr lang="uk-UA" dirty="0"/>
          </a:p>
        </p:txBody>
      </p:sp>
      <p:sp>
        <p:nvSpPr>
          <p:cNvPr id="18" name="AutoShape 10" descr="~{\overrightarrow {\leftarrow }}">
            <a:extLst>
              <a:ext uri="{FF2B5EF4-FFF2-40B4-BE49-F238E27FC236}">
                <a16:creationId xmlns:a16="http://schemas.microsoft.com/office/drawing/2014/main" id="{CC636FFC-5480-1DCC-8055-04D0E99C70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5025" y="-2651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AutoShape 11" descr="~{\overrightarrow {\leftarrow }}">
            <a:extLst>
              <a:ext uri="{FF2B5EF4-FFF2-40B4-BE49-F238E27FC236}">
                <a16:creationId xmlns:a16="http://schemas.microsoft.com/office/drawing/2014/main" id="{F4C6F390-654D-4F74-0B43-A61DA7F039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8213" y="238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7CEA65E-B5B8-39C4-72A9-CBA400089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519" y="4168314"/>
            <a:ext cx="4059994" cy="75736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CE7F12D-9173-B445-366B-7F42D1D9601C}"/>
              </a:ext>
            </a:extLst>
          </p:cNvPr>
          <p:cNvSpPr txBox="1"/>
          <p:nvPr/>
        </p:nvSpPr>
        <p:spPr>
          <a:xfrm>
            <a:off x="5706374" y="4888728"/>
            <a:ext cx="61678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Обидві ці солі у воді практично нерозчинні, але розчинна їх частина дисоціює, за наведеними рівняннями. Іони гідроксилу основної солі при взаємодії її з кислотою теж можуть обмінюватись на кислотні залишки з утворенням нормальної солі:</a:t>
            </a:r>
            <a:endParaRPr lang="uk-UA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BBAD96-5E00-5D27-B251-1827EBE8D56D}"/>
              </a:ext>
            </a:extLst>
          </p:cNvPr>
          <p:cNvSpPr txBox="1"/>
          <p:nvPr/>
        </p:nvSpPr>
        <p:spPr>
          <a:xfrm>
            <a:off x="6712519" y="6057499"/>
            <a:ext cx="5020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Cu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(OH)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Cl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+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HCl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= CuCl</a:t>
            </a:r>
            <a:r>
              <a:rPr lang="ru-RU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+ Н</a:t>
            </a:r>
            <a:r>
              <a:rPr lang="ru-RU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601CED5-89F2-AF37-FB60-79E162981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50" y="2391728"/>
            <a:ext cx="4570108" cy="147732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B3BE7DC-48E5-5152-0789-6698146B609E}"/>
              </a:ext>
            </a:extLst>
          </p:cNvPr>
          <p:cNvSpPr txBox="1"/>
          <p:nvPr/>
        </p:nvSpPr>
        <p:spPr>
          <a:xfrm>
            <a:off x="485235" y="4350898"/>
            <a:ext cx="48631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Якщо </a:t>
            </a:r>
            <a:r>
              <a:rPr lang="uk-UA" dirty="0" err="1"/>
              <a:t>гідроксосолі</a:t>
            </a:r>
            <a:r>
              <a:rPr lang="uk-UA" dirty="0"/>
              <a:t> розглядають як солі та гідроксиди одночасно, то в їх назві вказують обидва терміни.</a:t>
            </a:r>
          </a:p>
        </p:txBody>
      </p:sp>
    </p:spTree>
    <p:extLst>
      <p:ext uri="{BB962C8B-B14F-4D97-AF65-F5344CB8AC3E}">
        <p14:creationId xmlns:p14="http://schemas.microsoft.com/office/powerpoint/2010/main" val="326000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70F1AE-10D0-6E2D-5CD3-F2FA8AC763FD}"/>
              </a:ext>
            </a:extLst>
          </p:cNvPr>
          <p:cNvSpPr txBox="1"/>
          <p:nvPr/>
        </p:nvSpPr>
        <p:spPr>
          <a:xfrm>
            <a:off x="217817" y="273763"/>
            <a:ext cx="3819345" cy="577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2.9. Концепція моля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Моль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є одиницею кількості речовини, прийнятої Міжнародною системою одиниць (СІ). Відповідно до визначення </a:t>
            </a:r>
            <a:r>
              <a:rPr lang="uk-U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моль - це кількість речовини певної хімічної формули, що містить ту саму кількість формульних одиниць (атомів, молекул, іонів, електронів та інших частинок), скільки атомів міститься в 12 г чистого ізотопу </a:t>
            </a:r>
            <a:r>
              <a:rPr lang="uk-UA" sz="1800" b="1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uk-UA" sz="1800" b="1" baseline="-25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uk-U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хімії дуже широко використовується уявлення про кількість речовини в молях. При цьому рекомендується дотримуватись правил: слово «моль» після числа не схиляється: 1 моль, 10 моль, 1,5 моль, 0,01 моль і тощо. Кількість речовини, наприклад 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E0FA38-F3CA-536B-3FF6-F95EF6CBE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25" y="6068833"/>
            <a:ext cx="1803573" cy="3750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88309C-C8AC-CF15-8340-1251D2E4B899}"/>
              </a:ext>
            </a:extLst>
          </p:cNvPr>
          <p:cNvSpPr txBox="1"/>
          <p:nvPr/>
        </p:nvSpPr>
        <p:spPr>
          <a:xfrm>
            <a:off x="5107559" y="437281"/>
            <a:ext cx="6094562" cy="4741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Можливість використання «моль» як одиниці кількості речовини залежить від того, що 1 моль речовини містить 6,0225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∙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uk-UA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формульних одиниць (у різних її проявах).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Так, 1 моль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містить 6,0225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∙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uk-UA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атомів, 1 моль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uk-UA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- 6,0225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∙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uk-UA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іонів, 1 моль Н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0 - 6,0225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∙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uk-UA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молекул, 1 моль е 6,0225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∙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uk-UA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електронів.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іонної речовини як «частинки» приймають безпосередньо формульну одиницю.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 а п р і м е р : 1 моль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NaCl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включає 6,0225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∙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uk-UA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формульних одиниць.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Приклади формульних одиниць для інших іонних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сполук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(N0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A1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(S0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∙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10H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 формульних одиниць у молі називається </a:t>
            </a:r>
            <a:r>
              <a:rPr lang="uk-U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числом Авогадро</a:t>
            </a:r>
            <a:endParaRPr lang="uk-UA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209A30-C762-DB28-828D-5403719B2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344" y="5520906"/>
            <a:ext cx="1826667" cy="39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62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6104D0-05A4-5E4D-DEF2-A93058BF37CE}"/>
              </a:ext>
            </a:extLst>
          </p:cNvPr>
          <p:cNvSpPr txBox="1"/>
          <p:nvPr/>
        </p:nvSpPr>
        <p:spPr>
          <a:xfrm>
            <a:off x="304081" y="526059"/>
            <a:ext cx="51305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Кислі солі. </a:t>
            </a:r>
            <a:r>
              <a:rPr lang="uk-UA" dirty="0"/>
              <a:t>Традиційні назви кислих солей (</a:t>
            </a:r>
            <a:r>
              <a:rPr lang="uk-UA" dirty="0" err="1"/>
              <a:t>гідросолів</a:t>
            </a:r>
            <a:r>
              <a:rPr lang="uk-UA" dirty="0"/>
              <a:t>) утворюють, додаючи до найменування середньої солі приставку гідро-. </a:t>
            </a:r>
            <a:r>
              <a:rPr lang="uk-UA" b="1" dirty="0"/>
              <a:t>(приклад)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26721-7C7A-2658-9F9E-49CBCABABB07}"/>
              </a:ext>
            </a:extLst>
          </p:cNvPr>
          <p:cNvSpPr txBox="1"/>
          <p:nvPr/>
        </p:nvSpPr>
        <p:spPr>
          <a:xfrm>
            <a:off x="5505809" y="526058"/>
            <a:ext cx="60945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Якщо тільки частина кислотних атомів Гідрогену молекул кислот обмінена або заміщена на атоми металів, такі солі називають кислими, або </a:t>
            </a:r>
            <a:r>
              <a:rPr lang="uk-UA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гідросолями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Наприклад:</a:t>
            </a:r>
            <a:endParaRPr lang="uk-UA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56079A-7D68-835B-2AF8-0F9D159F120E}"/>
              </a:ext>
            </a:extLst>
          </p:cNvPr>
          <p:cNvSpPr txBox="1"/>
          <p:nvPr/>
        </p:nvSpPr>
        <p:spPr>
          <a:xfrm>
            <a:off x="6575484" y="1264722"/>
            <a:ext cx="4052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NaOH + H</a:t>
            </a:r>
            <a:r>
              <a:rPr lang="pt-BR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</a:t>
            </a:r>
            <a:r>
              <a:rPr lang="pt-BR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 NaHSO</a:t>
            </a:r>
            <a:r>
              <a:rPr lang="pt-BR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+ H</a:t>
            </a:r>
            <a:r>
              <a:rPr lang="pt-BR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Ca(OH)</a:t>
            </a:r>
            <a:r>
              <a:rPr lang="pt-BR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+ H</a:t>
            </a:r>
            <a:r>
              <a:rPr lang="pt-BR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</a:t>
            </a:r>
            <a:r>
              <a:rPr lang="pt-BR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 CaHPO</a:t>
            </a:r>
            <a:r>
              <a:rPr lang="pt-BR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+ 2H</a:t>
            </a:r>
            <a:r>
              <a:rPr lang="pt-BR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0454A-4664-D70C-8582-0200675E372D}"/>
              </a:ext>
            </a:extLst>
          </p:cNvPr>
          <p:cNvSpPr txBox="1"/>
          <p:nvPr/>
        </p:nvSpPr>
        <p:spPr>
          <a:xfrm>
            <a:off x="5505809" y="1911053"/>
            <a:ext cx="60945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Кислі солі у водному розчині дисоціюють на катіони металів, катіони Гідрогену і аніони кислотних залишків. Таким чином, кисла сіль ніби одночасно є і сіллю, оскільки при дисоціації вона утворює катіони металів, і кислотою, бо одночасно утворює і катіони Гідрогену:</a:t>
            </a:r>
            <a:endParaRPr lang="uk-UA" sz="14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368BE49-8FF1-756E-68F1-0B5D43208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472" y="2985185"/>
            <a:ext cx="3918789" cy="8876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8FB8F9-8CAD-8BA6-BD57-853F6024F8AA}"/>
              </a:ext>
            </a:extLst>
          </p:cNvPr>
          <p:cNvSpPr txBox="1"/>
          <p:nvPr/>
        </p:nvSpPr>
        <p:spPr>
          <a:xfrm>
            <a:off x="5553613" y="392501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Іони Гідрогену кислої солі при взаємодії її з основою теж можуть обмінюватись на іони металу з- утворенням нормальної солі і води:</a:t>
            </a:r>
            <a:endParaRPr lang="uk-UA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E96B71-2461-2158-9453-CCE3F162A5B5}"/>
              </a:ext>
            </a:extLst>
          </p:cNvPr>
          <p:cNvSpPr txBox="1"/>
          <p:nvPr/>
        </p:nvSpPr>
        <p:spPr>
          <a:xfrm>
            <a:off x="6679002" y="4748008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NaHSO</a:t>
            </a:r>
            <a:r>
              <a:rPr lang="en-US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+ NaOH = Na</a:t>
            </a:r>
            <a:r>
              <a:rPr lang="en-US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</a:t>
            </a:r>
            <a:r>
              <a:rPr lang="en-US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+ H</a:t>
            </a:r>
            <a:r>
              <a:rPr lang="en-US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</a:t>
            </a:r>
          </a:p>
        </p:txBody>
      </p:sp>
      <p:pic>
        <p:nvPicPr>
          <p:cNvPr id="7170" name="Picture 2" descr="Гидросульфат натрия — формула">
            <a:extLst>
              <a:ext uri="{FF2B5EF4-FFF2-40B4-BE49-F238E27FC236}">
                <a16:creationId xmlns:a16="http://schemas.microsoft.com/office/drawing/2014/main" id="{D36CA027-F592-DEE2-AA63-EAB06ABDA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1" y="172638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26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339B1F-A93C-97DB-129D-CD834E82AFB4}"/>
              </a:ext>
            </a:extLst>
          </p:cNvPr>
          <p:cNvSpPr txBox="1"/>
          <p:nvPr/>
        </p:nvSpPr>
        <p:spPr>
          <a:xfrm>
            <a:off x="580127" y="353054"/>
            <a:ext cx="44576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Іони</a:t>
            </a:r>
            <a:r>
              <a:rPr lang="uk-UA" dirty="0"/>
              <a:t>. Номенклатурою передбачено назви іонів. Досить поширені одноатомні іони (у розчинах або в іонних сполуках). Перехідні метали також утворюють одноатомні катіони, найбільш характерні з них: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1CBF9-3954-352E-DD41-F71118CD058C}"/>
              </a:ext>
            </a:extLst>
          </p:cNvPr>
          <p:cNvSpPr txBox="1"/>
          <p:nvPr/>
        </p:nvSpPr>
        <p:spPr>
          <a:xfrm>
            <a:off x="5517310" y="353054"/>
            <a:ext cx="60945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Іон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рідше </a:t>
            </a:r>
            <a:r>
              <a:rPr lang="uk-UA" sz="14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йон</a:t>
            </a:r>
            <a:r>
              <a:rPr lang="uk-UA" sz="1400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/>
              </a:rPr>
              <a:t>[1]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uk-UA" sz="14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Грецька мова"/>
              </a:rPr>
              <a:t>грец</a:t>
            </a:r>
            <a:r>
              <a:rPr lang="uk-UA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Грецька мова"/>
              </a:rPr>
              <a:t>.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sz="1400" b="0" i="0" dirty="0" err="1">
                <a:solidFill>
                  <a:srgbClr val="202122"/>
                </a:solidFill>
                <a:effectLst/>
                <a:latin typeface="new athena unicode"/>
              </a:rPr>
              <a:t>ιόν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«той, що йде») — </a:t>
            </a:r>
            <a:r>
              <a:rPr lang="uk-UA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Електричний заряд"/>
              </a:rPr>
              <a:t>електрично заряджена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частинка молекули, що утворилася з </a:t>
            </a:r>
            <a:r>
              <a:rPr lang="uk-UA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Атом"/>
              </a:rPr>
              <a:t>атома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або атомної групи внаслідок втрати або приєднання до них </a:t>
            </a:r>
            <a:r>
              <a:rPr lang="uk-UA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Електрон"/>
              </a:rPr>
              <a:t>електронів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uk-UA" sz="1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972D2B-E123-5E29-6211-76B0BBE88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866" y="1830382"/>
            <a:ext cx="4115370" cy="257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9FE4E7-36F3-E85B-5F81-E4026408CEE1}"/>
              </a:ext>
            </a:extLst>
          </p:cNvPr>
          <p:cNvSpPr txBox="1"/>
          <p:nvPr/>
        </p:nvSpPr>
        <p:spPr>
          <a:xfrm>
            <a:off x="580127" y="2228671"/>
            <a:ext cx="44576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Назву одноатомного катіона складають із групового слова катіон у називному відмінку та російської назви елемента в родовому відмінку; наприкінці назви вказують ступінь окислення (римська цифра у дужках).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844852-23E8-4945-A19D-07BE516744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175" y="4124076"/>
            <a:ext cx="3269263" cy="3962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9BD44F-BE3B-2578-36E2-BF454ED70A21}"/>
              </a:ext>
            </a:extLst>
          </p:cNvPr>
          <p:cNvSpPr txBox="1"/>
          <p:nvPr/>
        </p:nvSpPr>
        <p:spPr>
          <a:xfrm>
            <a:off x="580127" y="4565954"/>
            <a:ext cx="44576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Назва одноатомного аніону складають з кореня російської чи латинської назви елемента та суфікса -ід з добавкою групового слова -іон.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5B4FB37-854B-0869-F55C-4071C4D099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127" y="5811887"/>
            <a:ext cx="3978482" cy="5373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94919E-D460-8BF5-F14E-A5DE8CC5E150}"/>
              </a:ext>
            </a:extLst>
          </p:cNvPr>
          <p:cNvSpPr txBox="1"/>
          <p:nvPr/>
        </p:nvSpPr>
        <p:spPr>
          <a:xfrm>
            <a:off x="5583447" y="1497322"/>
            <a:ext cx="6028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Існують </a:t>
            </a:r>
            <a:r>
              <a:rPr lang="uk-UA" dirty="0" err="1"/>
              <a:t>одноелементні</a:t>
            </a:r>
            <a:r>
              <a:rPr lang="uk-UA" dirty="0"/>
              <a:t> багатоатомні катіони та аніони. Особливості складання їх назв зрозумілі з наведених прикладів: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590E14D-6CA5-943E-B3F7-536871DD82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6515" y="2580868"/>
            <a:ext cx="4730236" cy="4907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79573AF-78B8-ACFD-5443-58769BA26F8A}"/>
              </a:ext>
            </a:extLst>
          </p:cNvPr>
          <p:cNvSpPr txBox="1"/>
          <p:nvPr/>
        </p:nvSpPr>
        <p:spPr>
          <a:xfrm>
            <a:off x="5517311" y="3523911"/>
            <a:ext cx="60945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Число </a:t>
            </a:r>
            <a:r>
              <a:rPr lang="ru-RU" dirty="0" err="1"/>
              <a:t>атомів</a:t>
            </a:r>
            <a:r>
              <a:rPr lang="ru-RU" dirty="0"/>
              <a:t> в </a:t>
            </a:r>
            <a:r>
              <a:rPr lang="ru-RU" dirty="0" err="1"/>
              <a:t>іоні</a:t>
            </a:r>
            <a:r>
              <a:rPr lang="ru-RU" dirty="0"/>
              <a:t> </a:t>
            </a:r>
            <a:r>
              <a:rPr lang="ru-RU" dirty="0" err="1"/>
              <a:t>виражають</a:t>
            </a:r>
            <a:r>
              <a:rPr lang="ru-RU" dirty="0"/>
              <a:t> приставками: </a:t>
            </a:r>
            <a:r>
              <a:rPr lang="ru-RU" dirty="0" err="1"/>
              <a:t>ді</a:t>
            </a:r>
            <a:r>
              <a:rPr lang="ru-RU" dirty="0"/>
              <a:t>-, три-, тетра-, пента-, </a:t>
            </a:r>
            <a:r>
              <a:rPr lang="ru-RU" dirty="0" err="1"/>
              <a:t>гекса</a:t>
            </a:r>
            <a:r>
              <a:rPr lang="ru-RU" dirty="0"/>
              <a:t>-, </a:t>
            </a:r>
            <a:r>
              <a:rPr lang="ru-RU" dirty="0" err="1"/>
              <a:t>гепта</a:t>
            </a:r>
            <a:r>
              <a:rPr lang="ru-RU" dirty="0"/>
              <a:t>-, окта-, нона-, дека-.</a:t>
            </a:r>
            <a:r>
              <a:rPr lang="ru-RU" dirty="0" err="1"/>
              <a:t>Поліатомні</a:t>
            </a:r>
            <a:r>
              <a:rPr lang="ru-RU" dirty="0"/>
              <a:t> </a:t>
            </a:r>
            <a:r>
              <a:rPr lang="ru-RU" dirty="0" err="1"/>
              <a:t>багатоелементні</a:t>
            </a:r>
            <a:r>
              <a:rPr lang="ru-RU" dirty="0"/>
              <a:t> </a:t>
            </a:r>
            <a:r>
              <a:rPr lang="ru-RU" dirty="0" err="1"/>
              <a:t>іони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як </a:t>
            </a:r>
            <a:r>
              <a:rPr lang="ru-RU" dirty="0" err="1"/>
              <a:t>систематичні</a:t>
            </a:r>
            <a:r>
              <a:rPr lang="ru-RU" dirty="0"/>
              <a:t>, і </a:t>
            </a:r>
            <a:r>
              <a:rPr lang="ru-RU" dirty="0" err="1"/>
              <a:t>традиційні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3D7D8A1-29C8-8BF0-1C0C-A5B7FD9CDE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1702" y="5009894"/>
            <a:ext cx="5372983" cy="35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01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8D9CF4-D462-27A5-BDBB-71346B5B5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5" y="71311"/>
            <a:ext cx="5782830" cy="644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39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EF2CF6-4AB8-4652-8A0C-7428A243FC68}"/>
              </a:ext>
            </a:extLst>
          </p:cNvPr>
          <p:cNvSpPr txBox="1"/>
          <p:nvPr/>
        </p:nvSpPr>
        <p:spPr>
          <a:xfrm>
            <a:off x="516468" y="590559"/>
            <a:ext cx="11286066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Запитання для самоперевірки до глави 2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31FE39-BBD1-7D80-CAD9-A7B2329E75DA}"/>
              </a:ext>
            </a:extLst>
          </p:cNvPr>
          <p:cNvSpPr txBox="1"/>
          <p:nvPr/>
        </p:nvSpPr>
        <p:spPr>
          <a:xfrm>
            <a:off x="761281" y="984301"/>
            <a:ext cx="1104125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1" dirty="0"/>
              <a:t>2.19. </a:t>
            </a:r>
            <a:r>
              <a:rPr lang="uk-UA" sz="1400" dirty="0"/>
              <a:t>Якщо «моль» є одиницею кількості речовини, то можна за допомогою цієї одиниці виразити кількість чистої твердої, рідкої або газоподібної речовини, іонів у розчині, органічних (або неорганічних) </a:t>
            </a:r>
            <a:r>
              <a:rPr lang="uk-UA" sz="1400" dirty="0" err="1"/>
              <a:t>радикалів,елементарних</a:t>
            </a:r>
            <a:r>
              <a:rPr lang="uk-UA" sz="1400" dirty="0"/>
              <a:t> частинок, наприклад електронів, протонів чи нейтронів? Аргументуйте свою відповідь щодо кожного з названих видів речовин.</a:t>
            </a:r>
          </a:p>
          <a:p>
            <a:endParaRPr lang="uk-UA" sz="1400" dirty="0"/>
          </a:p>
          <a:p>
            <a:r>
              <a:rPr lang="uk-UA" sz="1400" b="1" dirty="0"/>
              <a:t>2.20. </a:t>
            </a:r>
            <a:r>
              <a:rPr lang="uk-UA" sz="1400" dirty="0"/>
              <a:t>Який зв'язок існує між молем речовини та числом Авогадро? Якщо склад речовини виражений емпіричною формулою, Або молекулярною формулою, або формульною одиницею, то які питання Можна відповісти у кожному разі, спираючись на уявлення про число Авогадро?</a:t>
            </a:r>
          </a:p>
          <a:p>
            <a:endParaRPr lang="uk-UA" sz="1400" dirty="0"/>
          </a:p>
          <a:p>
            <a:r>
              <a:rPr lang="uk-UA" sz="1400" b="1" dirty="0"/>
              <a:t>2.21</a:t>
            </a:r>
            <a:r>
              <a:rPr lang="uk-UA" sz="1400" dirty="0"/>
              <a:t>. Якщо обчислили молярну масу твердої солі, а потім розчинили сіль, то як далі використовувати обчислену величину?</a:t>
            </a:r>
          </a:p>
          <a:p>
            <a:endParaRPr lang="uk-UA" sz="1400" dirty="0"/>
          </a:p>
          <a:p>
            <a:r>
              <a:rPr lang="uk-UA" sz="1400" b="1" dirty="0"/>
              <a:t>2.22. </a:t>
            </a:r>
            <a:r>
              <a:rPr lang="uk-UA" sz="1400" dirty="0"/>
              <a:t>Які зміни у системі можна інтерпретувати як хімічну реакцію? Що виражають рівнянням хімічної реакції? Що означають знаки ↔,→, =, які використовують у рівняннях хімічних реакцій? Яку функцію виконують </a:t>
            </a:r>
            <a:r>
              <a:rPr lang="uk-UA" sz="1400" dirty="0" err="1"/>
              <a:t>стехіометричні</a:t>
            </a:r>
            <a:r>
              <a:rPr lang="uk-UA" sz="1400" dirty="0"/>
              <a:t> коефіцієнти у рівняннях хімічних реакцій? Навіщо необхідно вказувати в рівняннях хімічних реакцій фазові стани речовин, що реагують?</a:t>
            </a:r>
          </a:p>
          <a:p>
            <a:endParaRPr lang="uk-UA" sz="1400" dirty="0"/>
          </a:p>
          <a:p>
            <a:r>
              <a:rPr lang="uk-UA" sz="1400" b="1" dirty="0"/>
              <a:t>2.23. </a:t>
            </a:r>
            <a:r>
              <a:rPr lang="uk-UA" sz="1400" dirty="0"/>
              <a:t>У чому полягає методика складання збалансованих рівнянь хімічних реакцій?</a:t>
            </a:r>
          </a:p>
          <a:p>
            <a:endParaRPr lang="uk-UA" sz="1400" dirty="0"/>
          </a:p>
          <a:p>
            <a:r>
              <a:rPr lang="uk-UA" sz="1400" b="1" dirty="0"/>
              <a:t>2.24. </a:t>
            </a:r>
            <a:r>
              <a:rPr lang="uk-UA" sz="1400" dirty="0"/>
              <a:t>Чому при складанні збалансованого рівняння не можна змінювати формули речовин у порівнянні з тими, що вказані в незбалансованому рівнянні? Як зазвичай роблять, якщо в одній з частин рівняння реакції, що протікає у водному розчині, виявилися «зайві» атоми водню та кисню?</a:t>
            </a:r>
          </a:p>
          <a:p>
            <a:endParaRPr lang="uk-UA" sz="1400" dirty="0"/>
          </a:p>
          <a:p>
            <a:r>
              <a:rPr lang="uk-UA" sz="1400" b="1" dirty="0"/>
              <a:t>2.25. </a:t>
            </a:r>
            <a:r>
              <a:rPr lang="uk-UA" sz="1400" dirty="0"/>
              <a:t>Чи можна стверджувати, що в збалансованому рівнянні хімічної реакції кількість атомів у складі реагентів дорівнює кількості атомів у продуктах реакції? Як застосувати закон збереження маси речовин до хімічної реакції?</a:t>
            </a:r>
          </a:p>
          <a:p>
            <a:endParaRPr lang="uk-UA" sz="1400" dirty="0"/>
          </a:p>
          <a:p>
            <a:r>
              <a:rPr lang="uk-UA" sz="1400" b="1" dirty="0"/>
              <a:t>2.26. </a:t>
            </a:r>
            <a:r>
              <a:rPr lang="uk-UA" sz="1400" dirty="0"/>
              <a:t>Які висновки можна зробити щодо рівності чи нерівності числа молів реагентів та продуктів реакції, загальної кількості молекул до та після реакції (на прикладі взаємодії газоподібних речовин), сумарних зарядів іонів у лівій та у правій частинах рівняння реакції? Висновки </a:t>
            </a:r>
            <a:r>
              <a:rPr lang="uk-UA" sz="1400" dirty="0" err="1"/>
              <a:t>підтвердіть</a:t>
            </a:r>
            <a:r>
              <a:rPr lang="uk-UA" sz="1400" dirty="0"/>
              <a:t> прикладами конкретних хімічних реакцій.</a:t>
            </a:r>
          </a:p>
        </p:txBody>
      </p:sp>
    </p:spTree>
    <p:extLst>
      <p:ext uri="{BB962C8B-B14F-4D97-AF65-F5344CB8AC3E}">
        <p14:creationId xmlns:p14="http://schemas.microsoft.com/office/powerpoint/2010/main" val="1417035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CC9658-327D-070C-BBB1-6D1333797A20}"/>
              </a:ext>
            </a:extLst>
          </p:cNvPr>
          <p:cNvSpPr txBox="1"/>
          <p:nvPr/>
        </p:nvSpPr>
        <p:spPr>
          <a:xfrm>
            <a:off x="390705" y="1120676"/>
            <a:ext cx="1141059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/>
              <a:t>2.27. </a:t>
            </a:r>
            <a:r>
              <a:rPr lang="uk-UA" dirty="0"/>
              <a:t>Чим відрізняються одна від одної реакції простого заміщення та обмінної взаємодії? Наведіть приклади реакцій і іншого типу.</a:t>
            </a:r>
          </a:p>
          <a:p>
            <a:endParaRPr lang="uk-UA" dirty="0"/>
          </a:p>
          <a:p>
            <a:r>
              <a:rPr lang="uk-UA" b="1" dirty="0"/>
              <a:t>2.28</a:t>
            </a:r>
            <a:r>
              <a:rPr lang="uk-UA" dirty="0"/>
              <a:t>. Наведіть приклади реакцій розкладання складних речовин на прості, які за зміни умов вдалося б використовувати як реакції синтезу?</a:t>
            </a:r>
          </a:p>
          <a:p>
            <a:endParaRPr lang="uk-UA" dirty="0"/>
          </a:p>
          <a:p>
            <a:r>
              <a:rPr lang="uk-UA" b="1" dirty="0"/>
              <a:t>2.29. </a:t>
            </a:r>
            <a:r>
              <a:rPr lang="uk-UA" dirty="0"/>
              <a:t>Чи існують різні шляхи класифікації хімічних реакцій? Який шлях класифікації зручно використовуватиме реакцій у водних розчинах?</a:t>
            </a:r>
          </a:p>
          <a:p>
            <a:endParaRPr lang="uk-UA" dirty="0"/>
          </a:p>
          <a:p>
            <a:r>
              <a:rPr lang="uk-UA" b="1" dirty="0"/>
              <a:t>2.30. </a:t>
            </a:r>
            <a:r>
              <a:rPr lang="uk-UA" dirty="0"/>
              <a:t>Хімічна номенклатура допускає використання різних назв для однієї й тієї ж речовини. Розгляньте як приклад НС1. Дайте по дві назви НС1 у газоподібному стані та у водному розчині. Які типи назв використані при цьому?</a:t>
            </a:r>
          </a:p>
          <a:p>
            <a:endParaRPr lang="uk-UA" dirty="0"/>
          </a:p>
          <a:p>
            <a:r>
              <a:rPr lang="uk-UA" b="1" dirty="0"/>
              <a:t>2.31. </a:t>
            </a:r>
            <a:r>
              <a:rPr lang="uk-UA" dirty="0"/>
              <a:t>Для хімічних елементів використовуються як російські, і латинські назви. Наведіть приклади </a:t>
            </a:r>
            <a:r>
              <a:rPr lang="uk-UA" dirty="0" err="1"/>
              <a:t>сполук</a:t>
            </a:r>
            <a:r>
              <a:rPr lang="uk-UA" dirty="0"/>
              <a:t> азоту, в назвах яких використані для одних – російська, а для інших – латинська назва цього елемента. Додаткові приклади знайдіть самостійно.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2D01B-0C94-3316-25E0-22D7C84D9B02}"/>
              </a:ext>
            </a:extLst>
          </p:cNvPr>
          <p:cNvSpPr txBox="1"/>
          <p:nvPr/>
        </p:nvSpPr>
        <p:spPr>
          <a:xfrm>
            <a:off x="0" y="466004"/>
            <a:ext cx="11286066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Запитання для самоперевірки до глави 2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68BF9B-C9FA-E542-5A79-EB7404D56FB7}"/>
              </a:ext>
            </a:extLst>
          </p:cNvPr>
          <p:cNvSpPr txBox="1"/>
          <p:nvPr/>
        </p:nvSpPr>
        <p:spPr>
          <a:xfrm>
            <a:off x="528368" y="334016"/>
            <a:ext cx="2249337" cy="5516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Молярна маса речовини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це маса одного моля речовини.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Щоб визначити молярну масу елемента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потрібно виписати із періодичної таблиці величину його відносної атомної маси А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виразити її в грамах і віднести до 1 моль елемента. Зрештою отримуємо одиницю молярної маси: 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г/моль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(приклад 2.6-2.11)</a:t>
            </a:r>
            <a:endParaRPr lang="uk-UA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Мультимедиа в Интернете 7" title="🟡8_18. Кількість речовини. Моль – одиниця кількості речовини. Стала Авоґадро">
            <a:hlinkClick r:id="" action="ppaction://media"/>
            <a:extLst>
              <a:ext uri="{FF2B5EF4-FFF2-40B4-BE49-F238E27FC236}">
                <a16:creationId xmlns:a16="http://schemas.microsoft.com/office/drawing/2014/main" id="{9FC08C91-2B41-6F68-5B73-4B82821804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11267" y="520340"/>
            <a:ext cx="8270376" cy="46727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A6B013-D2FD-DBDB-C601-9F62A4873782}"/>
              </a:ext>
            </a:extLst>
          </p:cNvPr>
          <p:cNvSpPr txBox="1"/>
          <p:nvPr/>
        </p:nvSpPr>
        <p:spPr>
          <a:xfrm>
            <a:off x="3478601" y="5676029"/>
            <a:ext cx="8203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Молярний</a:t>
            </a:r>
            <a:r>
              <a:rPr lang="ru-RU" b="1" dirty="0"/>
              <a:t> </a:t>
            </a:r>
            <a:r>
              <a:rPr lang="ru-RU" b="1" dirty="0" err="1"/>
              <a:t>об'єм</a:t>
            </a:r>
            <a:r>
              <a:rPr lang="ru-RU" b="1" dirty="0"/>
              <a:t> </a:t>
            </a:r>
            <a:r>
              <a:rPr lang="ru-RU" dirty="0" err="1"/>
              <a:t>ідеального</a:t>
            </a:r>
            <a:r>
              <a:rPr lang="ru-RU" dirty="0"/>
              <a:t> газу за </a:t>
            </a:r>
            <a:r>
              <a:rPr lang="ru-RU" dirty="0" err="1"/>
              <a:t>стандартних</a:t>
            </a:r>
            <a:r>
              <a:rPr lang="ru-RU" dirty="0"/>
              <a:t> умов становить 22,4 л/моль.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до 1 моль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ідеального</a:t>
            </a:r>
            <a:r>
              <a:rPr lang="ru-RU" dirty="0"/>
              <a:t> газу.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4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62B102-E569-2C9D-83D9-2A4D8F2FAF10}"/>
              </a:ext>
            </a:extLst>
          </p:cNvPr>
          <p:cNvSpPr txBox="1"/>
          <p:nvPr/>
        </p:nvSpPr>
        <p:spPr>
          <a:xfrm>
            <a:off x="347213" y="284648"/>
            <a:ext cx="5561881" cy="621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2.10. Рівняння хімічних реакцій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Хімічні реакції – основна проблема, яку вивчає хімія.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хімічних реакціях відбувається зміна складу речовин, що реагують. Одна речовина або більше перетворюються на інші речовини, яких може бути одна або кілька. Зміни, що відбуваються за хімічної реакції, виражають у формі рівняння хімічної реакції (хімічного рівняння). Речовини у рівнянні хімічної реакції записують хімічними символами. Кожна речовина є молекулярною формулою або формульною одиницею. Зліва у рівнянні вказують формули вихідних речовин (реагентів), праворуч – продуктів реакції (продуктів). Символи кількох регентів, як і символи кількох продуктів, поділяють у рівнянні знаками +. Між реагентами та продуктами записують знак → він вказує напрямок хімічної реакції зліва направо згідно з рівнянням. Замість нього може бути інші знаки: ↔ висловлює стан рівноваги, = - підтверджує, що рівняння збалансоване.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9B079F-6309-0D49-AA8B-D3F83F58C54C}"/>
              </a:ext>
            </a:extLst>
          </p:cNvPr>
          <p:cNvSpPr txBox="1"/>
          <p:nvPr/>
        </p:nvSpPr>
        <p:spPr>
          <a:xfrm>
            <a:off x="6282908" y="727304"/>
            <a:ext cx="5423137" cy="3042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рівняннях хімічних реакцій часто використовують інші символи. Наприклад, вказують фізичні стани речовин, умови, у яких протікає реакція, виділення чи поглинання під час реакції енергії. Для вказівки фізичного стану речовини після його хімічної формули записують символ у круглих дужках: (г) – газ, (р) – рідина, (к) – тверда речовина (кристалічна), (р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н) – речовина, розчинена у воді (гідратований стан) . Наведемо приклад рівняння хімічної реакції: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44E932-CD6B-7F9F-3E51-9CEDFC49F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472" y="4850742"/>
            <a:ext cx="2242017" cy="5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DA58EE-2F5B-3AD7-CBB7-DF2E18E29D3E}"/>
              </a:ext>
            </a:extLst>
          </p:cNvPr>
          <p:cNvSpPr txBox="1"/>
          <p:nvPr/>
        </p:nvSpPr>
        <p:spPr>
          <a:xfrm>
            <a:off x="536994" y="369604"/>
            <a:ext cx="5277210" cy="6191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Співвідношення між реагентами та продуктами реакції у рівнянні виражаються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стехіометричними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коефіцієнтами, чисельні значення яких записують перед формулами речовин. Практично незручно працювати з такими малими кількостями речовин як молекули. Тому хімічні формули зазвичай відносять до молей речовин, що допускає використання в рівняннях хімічних реакцій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нецілочисельних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стехіометричних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коефіцієнтів Зазначимо також, що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стехіометричні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коефіцієнти, рівні одиниці, в рівняннях не вказують.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хімічних перетвореннях виконуються закони збереження атомів та зарядів.</a:t>
            </a:r>
            <a:endParaRPr lang="uk-UA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 означає, що повинен </a:t>
            </a:r>
            <a:r>
              <a:rPr lang="uk-U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дотримуватися баланс 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кількістю атомів хімічних елементів (атоми не зникають і не виникають знову) та баланс зарядів. Ці закони є основою операцій складання збалансованих хімічних рівнянь. Баланс досягається з допомогою правильного підбору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стехіометричних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коефіцієнтів.</a:t>
            </a:r>
            <a:endParaRPr lang="uk-UA" dirty="0"/>
          </a:p>
        </p:txBody>
      </p:sp>
      <p:pic>
        <p:nvPicPr>
          <p:cNvPr id="4" name="Мультимедиа в Интернете 3" title="Складання рівнянь хімічних реакцій">
            <a:hlinkClick r:id="" action="ppaction://media"/>
            <a:extLst>
              <a:ext uri="{FF2B5EF4-FFF2-40B4-BE49-F238E27FC236}">
                <a16:creationId xmlns:a16="http://schemas.microsoft.com/office/drawing/2014/main" id="{837E3403-991B-66AD-3F1F-7CB76E3BCD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80347" y="1882409"/>
            <a:ext cx="5474659" cy="309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8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65074A-5668-F4C5-C698-543F14AA8FA0}"/>
              </a:ext>
            </a:extLst>
          </p:cNvPr>
          <p:cNvSpPr txBox="1"/>
          <p:nvPr/>
        </p:nvSpPr>
        <p:spPr>
          <a:xfrm>
            <a:off x="69011" y="1779687"/>
            <a:ext cx="403716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uk-UA" dirty="0"/>
              <a:t>Спочатку доцільно скласти незбалансоване хімічне рівняння, у якому необхідно правильно записати хімічні формули речовин – реагентів та продуктів.</a:t>
            </a:r>
          </a:p>
          <a:p>
            <a:pPr marL="342900" indent="-342900" algn="just">
              <a:buAutoNum type="arabicPeriod"/>
            </a:pPr>
            <a:r>
              <a:rPr lang="uk-UA" dirty="0"/>
              <a:t>При складанні збалансованого рівняння не можна змінювати хімічні формули речовин.</a:t>
            </a:r>
          </a:p>
          <a:p>
            <a:pPr marL="342900" indent="-342900" algn="just">
              <a:buAutoNum type="arabicPeriod"/>
            </a:pPr>
            <a:r>
              <a:rPr lang="uk-UA" dirty="0"/>
              <a:t>Складання збалансованого рівняння краще почати з найскладніших за складом </a:t>
            </a:r>
            <a:r>
              <a:rPr lang="uk-UA" dirty="0" err="1"/>
              <a:t>сполук</a:t>
            </a:r>
            <a:r>
              <a:rPr lang="uk-UA" dirty="0"/>
              <a:t>.</a:t>
            </a:r>
          </a:p>
          <a:p>
            <a:pPr marL="342900" indent="-342900" algn="just">
              <a:buAutoNum type="arabicPeriod"/>
            </a:pPr>
            <a:r>
              <a:rPr lang="uk-UA" dirty="0"/>
              <a:t>Якщо хімічна реакція протікає у водному розчині, то в останню чергу забезпечують баланс за кількістю атомів водню та кисню, оскільки вони можуть мати різні стани у розчині: </a:t>
            </a:r>
            <a:r>
              <a:rPr lang="uk-UA" b="1" dirty="0"/>
              <a:t>(приклад 2.12)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27897F-4BCD-1444-7007-5289215D942F}"/>
              </a:ext>
            </a:extLst>
          </p:cNvPr>
          <p:cNvSpPr txBox="1"/>
          <p:nvPr/>
        </p:nvSpPr>
        <p:spPr>
          <a:xfrm>
            <a:off x="321336" y="146498"/>
            <a:ext cx="38883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Існують різні способи досягнення балансу за кількістю атомів та зарядів ліворуч і праворуч у рівняннях. Але є положення, які видаються досить загальними. Вони такі:</a:t>
            </a:r>
          </a:p>
        </p:txBody>
      </p:sp>
      <p:pic>
        <p:nvPicPr>
          <p:cNvPr id="6" name="Мультимедиа в Интернете 5" title="Хімічні рівняння. Коефіцієнти.">
            <a:hlinkClick r:id="" action="ppaction://media"/>
            <a:extLst>
              <a:ext uri="{FF2B5EF4-FFF2-40B4-BE49-F238E27FC236}">
                <a16:creationId xmlns:a16="http://schemas.microsoft.com/office/drawing/2014/main" id="{B00677C5-AA42-FEBC-BEC2-91ECB7D853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23190" y="1416109"/>
            <a:ext cx="7125276" cy="40257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78D40F-40F8-42BA-AD4F-544099985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869" y="6219646"/>
            <a:ext cx="1656641" cy="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A16BB8-E5CF-F3F2-4893-AFF413043015}"/>
              </a:ext>
            </a:extLst>
          </p:cNvPr>
          <p:cNvSpPr txBox="1"/>
          <p:nvPr/>
        </p:nvSpPr>
        <p:spPr>
          <a:xfrm>
            <a:off x="580126" y="374477"/>
            <a:ext cx="2568515" cy="6109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Якщо рівняння хімічної реакції збалансоване, з нього можна отримати різноманітну корисну інформацію. Деякі види інформації зазначені стосовно реакції окислення ацетилену. Передбачається, що ацетилен взятий реакції в кількості 1 моль.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Наведений приклад показує, що збалансоване рівняння хімічної реакції дозволяє проводити розрахунки визначення кількості речовин, що у реакції.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C32695-4219-CB1A-7070-5CAD710F9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349" y="2128464"/>
            <a:ext cx="7826226" cy="26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3F0A6B-0614-1B89-1DCC-5766EC59E7B5}"/>
              </a:ext>
            </a:extLst>
          </p:cNvPr>
          <p:cNvSpPr txBox="1"/>
          <p:nvPr/>
        </p:nvSpPr>
        <p:spPr>
          <a:xfrm>
            <a:off x="657764" y="459778"/>
            <a:ext cx="4707866" cy="6405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2.11. Стехіометрія та кількісні розрахунки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Стехіометрія вивчає співвідношення кількостей речовин (молів), їх мас, обсягів, а також енергії в хімічних реакціях. Кажуть, що якщо реагенти взяті у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стехіометричному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співвідношенні, то вони можуть вступати у взаємодію без залишку.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Стехіометричні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коефіцієнти у збалансованому хімічному рівнянні реакції показують, у якому співвідношенні взаємодіють реагенти та утворюються продукти. Оскільки співвідношення між кількістю речовини та її масою відомо (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∙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uk-U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молярна маса), при виконанні розрахунків завжди можна перейти від маси речовини, вираженої в грамах, до його кількості, вираженої в молях, і назад. У цих положеннях будуються кількісні розрахунки, дозволяють визначити маси речовин, що у реакції. 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(приклад 2.13-2.14)</a:t>
            </a:r>
            <a:endParaRPr lang="uk-UA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Мультимедиа в Интернете 3" title="8 клас. Розрахунки за хімічними рівняннями маси, об'єму, кількості речовини реагентів та продуктів.">
            <a:hlinkClick r:id="" action="ppaction://media"/>
            <a:extLst>
              <a:ext uri="{FF2B5EF4-FFF2-40B4-BE49-F238E27FC236}">
                <a16:creationId xmlns:a16="http://schemas.microsoft.com/office/drawing/2014/main" id="{F262353A-B5B5-0FB2-5533-55E21C3DD2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00700" y="569695"/>
            <a:ext cx="6090683" cy="34412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E66CBF-66B9-5057-39DB-60C2B7F3A304}"/>
              </a:ext>
            </a:extLst>
          </p:cNvPr>
          <p:cNvSpPr txBox="1"/>
          <p:nvPr/>
        </p:nvSpPr>
        <p:spPr>
          <a:xfrm>
            <a:off x="5600700" y="4521394"/>
            <a:ext cx="6094562" cy="1926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Розглянемо приклад розрахунку кількостей взаємодіючих речовин при </a:t>
            </a:r>
            <a:r>
              <a:rPr lang="uk-UA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нестехіометричному</a:t>
            </a: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співвідношенні реагентів. Припустимо, що кількість одного з реагентів недостатньо для взаємодії з іншим реагентом або кількома реагентами. Реагент, кількість якого менша за необхідний по стехіометрії, стає </a:t>
            </a:r>
            <a:r>
              <a:rPr lang="uk-UA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лімітуючим</a:t>
            </a: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реагентом. Саме його кількість дозволяє обчислити масу продуктів реакції. Розглянемо приклад розрахунку кількостей речовин при </a:t>
            </a:r>
            <a:r>
              <a:rPr lang="uk-UA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стехіометричному</a:t>
            </a: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співвідношенні реагентів у хімічній реакції. </a:t>
            </a:r>
            <a:r>
              <a:rPr lang="uk-U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(приклад)</a:t>
            </a:r>
          </a:p>
        </p:txBody>
      </p:sp>
    </p:spTree>
    <p:extLst>
      <p:ext uri="{BB962C8B-B14F-4D97-AF65-F5344CB8AC3E}">
        <p14:creationId xmlns:p14="http://schemas.microsoft.com/office/powerpoint/2010/main" val="278317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E070AC-FB01-B75B-9282-D816DA28DB4B}"/>
              </a:ext>
            </a:extLst>
          </p:cNvPr>
          <p:cNvSpPr txBox="1"/>
          <p:nvPr/>
        </p:nvSpPr>
        <p:spPr>
          <a:xfrm>
            <a:off x="511115" y="499952"/>
            <a:ext cx="3965994" cy="6006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тому випадку, коли реакція лімітується одним реагентом, виходили з його повного перетворення на продукти реакції. </a:t>
            </a:r>
            <a:r>
              <a:rPr lang="uk-UA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Фактично було проведено обчислення теоретичного виходу товару (продуктів).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Він дорівнює максимальній кількості продукту, яка може бути отримана із заданої кількості реагентів.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Фактичний вихід 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продукту може бути нижчим від теоретичного з ряду причин (втрати, побічні реакції, настання рівноваги реакції). Іноді реакцію не доводять остаточно з економічних міркувань. Фактичний вихід продукту найчастіше виражають у відсотках до теоретичного, тобто. визначають відсотковий вихід реакції. 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(приклад </a:t>
            </a:r>
            <a:r>
              <a:rPr lang="uk-U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2.15)</a:t>
            </a:r>
          </a:p>
        </p:txBody>
      </p:sp>
      <p:pic>
        <p:nvPicPr>
          <p:cNvPr id="4" name="Мультимедиа в Интернете 3" title="Обчислення виходу продукту реакції від теоретичного . Хімія 10 клас">
            <a:hlinkClick r:id="" action="ppaction://media"/>
            <a:extLst>
              <a:ext uri="{FF2B5EF4-FFF2-40B4-BE49-F238E27FC236}">
                <a16:creationId xmlns:a16="http://schemas.microsoft.com/office/drawing/2014/main" id="{1ECED6AE-7380-FF56-6CD7-6D20526770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04327" y="1307523"/>
            <a:ext cx="7232766" cy="40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7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3367</Words>
  <Application>Microsoft Office PowerPoint</Application>
  <PresentationFormat>Широкоэкранный</PresentationFormat>
  <Paragraphs>134</Paragraphs>
  <Slides>24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new athena unicode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Кудрявцев Сергій Олександрович</dc:creator>
  <cp:lastModifiedBy>Кудрявцев Сергій Олександрович</cp:lastModifiedBy>
  <cp:revision>83</cp:revision>
  <dcterms:created xsi:type="dcterms:W3CDTF">2023-04-09T07:28:22Z</dcterms:created>
  <dcterms:modified xsi:type="dcterms:W3CDTF">2023-04-27T06:33:00Z</dcterms:modified>
</cp:coreProperties>
</file>