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4CE94-9739-494B-8E2A-7EF001011C11}" type="datetimeFigureOut">
              <a:rPr lang="ru-RU" smtClean="0"/>
              <a:t>07.07.2023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9C4CC-F842-41EF-9D58-56EC072C3B92}" type="slidenum">
              <a:rPr lang="ru-RU" smtClean="0"/>
              <a:t>‹#›</a:t>
            </a:fld>
            <a:endParaRPr lang="ru-RU"/>
          </a:p>
        </p:txBody>
      </p:sp>
    </p:spTree>
    <p:extLst>
      <p:ext uri="{BB962C8B-B14F-4D97-AF65-F5344CB8AC3E}">
        <p14:creationId xmlns:p14="http://schemas.microsoft.com/office/powerpoint/2010/main" val="1702229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D758F4-1D35-4793-9DC9-E85803601B6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E663945-465A-4C6D-9A96-34E3DCEAE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BD6A22B-19F8-4DF2-B42F-D4F9C360E78A}"/>
              </a:ext>
            </a:extLst>
          </p:cNvPr>
          <p:cNvSpPr>
            <a:spLocks noGrp="1"/>
          </p:cNvSpPr>
          <p:nvPr>
            <p:ph type="dt" sz="half" idx="10"/>
          </p:nvPr>
        </p:nvSpPr>
        <p:spPr/>
        <p:txBody>
          <a:bodyPr/>
          <a:lstStyle/>
          <a:p>
            <a:fld id="{6FE77A5A-018B-4FFD-915B-463D71B19F69}" type="datetime1">
              <a:rPr lang="ru-RU" smtClean="0"/>
              <a:t>07.07.2023</a:t>
            </a:fld>
            <a:endParaRPr lang="ru-RU"/>
          </a:p>
        </p:txBody>
      </p:sp>
      <p:sp>
        <p:nvSpPr>
          <p:cNvPr id="5" name="Нижний колонтитул 4">
            <a:extLst>
              <a:ext uri="{FF2B5EF4-FFF2-40B4-BE49-F238E27FC236}">
                <a16:creationId xmlns:a16="http://schemas.microsoft.com/office/drawing/2014/main" id="{3BAFFC1B-D894-4DC9-9D81-519F8AAE97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7A79D59-BE66-4F0E-915C-3232F4FC339A}"/>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339611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13B560-9ABE-4EBB-B457-7AFEB46C866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C2D927F-5ABF-4EB9-B08D-063F8AA6374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AADD60B-4552-44A8-9323-E6358D7FAE92}"/>
              </a:ext>
            </a:extLst>
          </p:cNvPr>
          <p:cNvSpPr>
            <a:spLocks noGrp="1"/>
          </p:cNvSpPr>
          <p:nvPr>
            <p:ph type="dt" sz="half" idx="10"/>
          </p:nvPr>
        </p:nvSpPr>
        <p:spPr/>
        <p:txBody>
          <a:bodyPr/>
          <a:lstStyle/>
          <a:p>
            <a:fld id="{B1C235C3-D911-4052-B225-796EABED82FD}" type="datetime1">
              <a:rPr lang="ru-RU" smtClean="0"/>
              <a:t>07.07.2023</a:t>
            </a:fld>
            <a:endParaRPr lang="ru-RU"/>
          </a:p>
        </p:txBody>
      </p:sp>
      <p:sp>
        <p:nvSpPr>
          <p:cNvPr id="5" name="Нижний колонтитул 4">
            <a:extLst>
              <a:ext uri="{FF2B5EF4-FFF2-40B4-BE49-F238E27FC236}">
                <a16:creationId xmlns:a16="http://schemas.microsoft.com/office/drawing/2014/main" id="{C3A9F694-6425-4950-8F4C-8A1E9356A34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F0FA81C-847D-44F4-AED5-F7D69E0CA337}"/>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221865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82900D3-C3F3-46F9-B9D0-800E0C40757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250838C-D404-4CE9-BCFA-8EA12EA5ADE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44679C0-5994-49D9-8605-85283AB3C74C}"/>
              </a:ext>
            </a:extLst>
          </p:cNvPr>
          <p:cNvSpPr>
            <a:spLocks noGrp="1"/>
          </p:cNvSpPr>
          <p:nvPr>
            <p:ph type="dt" sz="half" idx="10"/>
          </p:nvPr>
        </p:nvSpPr>
        <p:spPr/>
        <p:txBody>
          <a:bodyPr/>
          <a:lstStyle/>
          <a:p>
            <a:fld id="{038F1642-C80F-45A1-BC8A-512D0F3EDFCD}" type="datetime1">
              <a:rPr lang="ru-RU" smtClean="0"/>
              <a:t>07.07.2023</a:t>
            </a:fld>
            <a:endParaRPr lang="ru-RU"/>
          </a:p>
        </p:txBody>
      </p:sp>
      <p:sp>
        <p:nvSpPr>
          <p:cNvPr id="5" name="Нижний колонтитул 4">
            <a:extLst>
              <a:ext uri="{FF2B5EF4-FFF2-40B4-BE49-F238E27FC236}">
                <a16:creationId xmlns:a16="http://schemas.microsoft.com/office/drawing/2014/main" id="{4DA411C8-3ABF-4E70-8DF4-B7C98122CC0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A23EFBC-096A-4A51-9C79-907CCDC345BA}"/>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84121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C154A4-E27C-4190-8CB1-7CEA99EFAA0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E0FA150-7E4C-4325-A896-9338CE3AC11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B1BB89E-7BAE-472A-AB9E-8D37587487BF}"/>
              </a:ext>
            </a:extLst>
          </p:cNvPr>
          <p:cNvSpPr>
            <a:spLocks noGrp="1"/>
          </p:cNvSpPr>
          <p:nvPr>
            <p:ph type="dt" sz="half" idx="10"/>
          </p:nvPr>
        </p:nvSpPr>
        <p:spPr/>
        <p:txBody>
          <a:bodyPr/>
          <a:lstStyle/>
          <a:p>
            <a:fld id="{6413E79F-A7CB-44C8-92AC-60744991DA97}" type="datetime1">
              <a:rPr lang="ru-RU" smtClean="0"/>
              <a:t>07.07.2023</a:t>
            </a:fld>
            <a:endParaRPr lang="ru-RU"/>
          </a:p>
        </p:txBody>
      </p:sp>
      <p:sp>
        <p:nvSpPr>
          <p:cNvPr id="5" name="Нижний колонтитул 4">
            <a:extLst>
              <a:ext uri="{FF2B5EF4-FFF2-40B4-BE49-F238E27FC236}">
                <a16:creationId xmlns:a16="http://schemas.microsoft.com/office/drawing/2014/main" id="{FDEA1A21-1148-4403-993E-D0B2AC31BFA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3B30AAC-AC24-450C-BE9D-8A1BB0F12916}"/>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58132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085D69-65EF-43AF-9E16-10306294A32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02DD273-9183-4BD8-A43F-093236B10C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08C74DE-C8AF-4B91-AE78-6D5E8370DB72}"/>
              </a:ext>
            </a:extLst>
          </p:cNvPr>
          <p:cNvSpPr>
            <a:spLocks noGrp="1"/>
          </p:cNvSpPr>
          <p:nvPr>
            <p:ph type="dt" sz="half" idx="10"/>
          </p:nvPr>
        </p:nvSpPr>
        <p:spPr/>
        <p:txBody>
          <a:bodyPr/>
          <a:lstStyle/>
          <a:p>
            <a:fld id="{221F1026-4D51-4C35-ACC2-847A8B274831}" type="datetime1">
              <a:rPr lang="ru-RU" smtClean="0"/>
              <a:t>07.07.2023</a:t>
            </a:fld>
            <a:endParaRPr lang="ru-RU"/>
          </a:p>
        </p:txBody>
      </p:sp>
      <p:sp>
        <p:nvSpPr>
          <p:cNvPr id="5" name="Нижний колонтитул 4">
            <a:extLst>
              <a:ext uri="{FF2B5EF4-FFF2-40B4-BE49-F238E27FC236}">
                <a16:creationId xmlns:a16="http://schemas.microsoft.com/office/drawing/2014/main" id="{CE3654EF-8827-4FC2-9199-A281E3A100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DD36F30-49F6-4478-BFE1-58D7CF7BCFDA}"/>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31783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603837-629B-482A-B9A3-F0F7773022A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D358FE4-C26E-44F5-AF84-2331F84A5D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46051BA-A7ED-432B-8631-6A49DCE507A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AF22FA1-CD60-436D-8BC3-750A85DF4EEA}"/>
              </a:ext>
            </a:extLst>
          </p:cNvPr>
          <p:cNvSpPr>
            <a:spLocks noGrp="1"/>
          </p:cNvSpPr>
          <p:nvPr>
            <p:ph type="dt" sz="half" idx="10"/>
          </p:nvPr>
        </p:nvSpPr>
        <p:spPr/>
        <p:txBody>
          <a:bodyPr/>
          <a:lstStyle/>
          <a:p>
            <a:fld id="{CF0E6574-388A-4A81-8A28-3EBBD6CA870E}" type="datetime1">
              <a:rPr lang="ru-RU" smtClean="0"/>
              <a:t>07.07.2023</a:t>
            </a:fld>
            <a:endParaRPr lang="ru-RU"/>
          </a:p>
        </p:txBody>
      </p:sp>
      <p:sp>
        <p:nvSpPr>
          <p:cNvPr id="6" name="Нижний колонтитул 5">
            <a:extLst>
              <a:ext uri="{FF2B5EF4-FFF2-40B4-BE49-F238E27FC236}">
                <a16:creationId xmlns:a16="http://schemas.microsoft.com/office/drawing/2014/main" id="{4352659F-61B1-41AC-B0F2-224455F1B25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CB5CB7B-ED78-4711-A9CD-986C2904068B}"/>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266576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611A03-6108-4EE9-933D-E2405E70D7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DD919B2-2B11-4D2A-89C9-B2CE036DD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D09238E-5B9B-4434-B12E-6C89E0B899B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72E3394-C0D3-4314-99D0-2AA8B22060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7BFB9E8-1A0C-43BE-BBFD-75E013853E9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B979FEB-7B5A-4618-9B43-3B2551BF7243}"/>
              </a:ext>
            </a:extLst>
          </p:cNvPr>
          <p:cNvSpPr>
            <a:spLocks noGrp="1"/>
          </p:cNvSpPr>
          <p:nvPr>
            <p:ph type="dt" sz="half" idx="10"/>
          </p:nvPr>
        </p:nvSpPr>
        <p:spPr/>
        <p:txBody>
          <a:bodyPr/>
          <a:lstStyle/>
          <a:p>
            <a:fld id="{B6C3B44C-628D-407C-ADDA-EBF1A5EF4F58}" type="datetime1">
              <a:rPr lang="ru-RU" smtClean="0"/>
              <a:t>07.07.2023</a:t>
            </a:fld>
            <a:endParaRPr lang="ru-RU"/>
          </a:p>
        </p:txBody>
      </p:sp>
      <p:sp>
        <p:nvSpPr>
          <p:cNvPr id="8" name="Нижний колонтитул 7">
            <a:extLst>
              <a:ext uri="{FF2B5EF4-FFF2-40B4-BE49-F238E27FC236}">
                <a16:creationId xmlns:a16="http://schemas.microsoft.com/office/drawing/2014/main" id="{00446BFB-E809-4019-BFE6-A9A8BC1D86E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193FB15-1C88-4201-BF60-13E333012DB0}"/>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57961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0B2FC1-7F3E-41E0-BF08-938D9BD9CF3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B862CD9-C7AC-4A3E-AEAE-2AFEDBA9F11A}"/>
              </a:ext>
            </a:extLst>
          </p:cNvPr>
          <p:cNvSpPr>
            <a:spLocks noGrp="1"/>
          </p:cNvSpPr>
          <p:nvPr>
            <p:ph type="dt" sz="half" idx="10"/>
          </p:nvPr>
        </p:nvSpPr>
        <p:spPr/>
        <p:txBody>
          <a:bodyPr/>
          <a:lstStyle/>
          <a:p>
            <a:fld id="{9DB7BA57-7FB8-46EA-AFDC-E01587D3A7E2}" type="datetime1">
              <a:rPr lang="ru-RU" smtClean="0"/>
              <a:t>07.07.2023</a:t>
            </a:fld>
            <a:endParaRPr lang="ru-RU"/>
          </a:p>
        </p:txBody>
      </p:sp>
      <p:sp>
        <p:nvSpPr>
          <p:cNvPr id="4" name="Нижний колонтитул 3">
            <a:extLst>
              <a:ext uri="{FF2B5EF4-FFF2-40B4-BE49-F238E27FC236}">
                <a16:creationId xmlns:a16="http://schemas.microsoft.com/office/drawing/2014/main" id="{3C214D46-ADBD-40F3-8BFE-BCC34738D2D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A35397A-4173-4402-AFEB-6D38209C7B22}"/>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313678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C3E8581-BA13-4090-894A-D972B1AA2B27}"/>
              </a:ext>
            </a:extLst>
          </p:cNvPr>
          <p:cNvSpPr>
            <a:spLocks noGrp="1"/>
          </p:cNvSpPr>
          <p:nvPr>
            <p:ph type="dt" sz="half" idx="10"/>
          </p:nvPr>
        </p:nvSpPr>
        <p:spPr/>
        <p:txBody>
          <a:bodyPr/>
          <a:lstStyle/>
          <a:p>
            <a:fld id="{166B64A7-325B-445A-A76B-E5FC76C1F815}" type="datetime1">
              <a:rPr lang="ru-RU" smtClean="0"/>
              <a:t>07.07.2023</a:t>
            </a:fld>
            <a:endParaRPr lang="ru-RU"/>
          </a:p>
        </p:txBody>
      </p:sp>
      <p:sp>
        <p:nvSpPr>
          <p:cNvPr id="3" name="Нижний колонтитул 2">
            <a:extLst>
              <a:ext uri="{FF2B5EF4-FFF2-40B4-BE49-F238E27FC236}">
                <a16:creationId xmlns:a16="http://schemas.microsoft.com/office/drawing/2014/main" id="{2A1B4F58-1D1A-4710-8A91-15AD0CC2FF8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E511B9C-4259-4239-999F-7E7BB0BF9CDC}"/>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41014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2BF3CC-1073-4F50-A913-44CAEBB49E6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9611FE2-838C-4E53-9B26-CA5BD24B4C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C91C99B-0E0E-44BD-A339-B79134974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96B81F6-B761-43AB-BBD4-B0458C9ADFF7}"/>
              </a:ext>
            </a:extLst>
          </p:cNvPr>
          <p:cNvSpPr>
            <a:spLocks noGrp="1"/>
          </p:cNvSpPr>
          <p:nvPr>
            <p:ph type="dt" sz="half" idx="10"/>
          </p:nvPr>
        </p:nvSpPr>
        <p:spPr/>
        <p:txBody>
          <a:bodyPr/>
          <a:lstStyle/>
          <a:p>
            <a:fld id="{079A9DAA-08B7-4CB1-8B5E-E13D538E0370}" type="datetime1">
              <a:rPr lang="ru-RU" smtClean="0"/>
              <a:t>07.07.2023</a:t>
            </a:fld>
            <a:endParaRPr lang="ru-RU"/>
          </a:p>
        </p:txBody>
      </p:sp>
      <p:sp>
        <p:nvSpPr>
          <p:cNvPr id="6" name="Нижний колонтитул 5">
            <a:extLst>
              <a:ext uri="{FF2B5EF4-FFF2-40B4-BE49-F238E27FC236}">
                <a16:creationId xmlns:a16="http://schemas.microsoft.com/office/drawing/2014/main" id="{38C29492-C1A7-4586-8E80-165A861FC1B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A264771-F42E-497C-8A08-C1794D3D31EB}"/>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19568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C281DA-7967-4850-BF04-32FFA60D8FE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877BC0E-BADB-449E-880E-97D3BC1366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A2D172C-D9EC-49D5-AC76-70D60354E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90692E9-60B2-4D21-8B28-2CFCDFF9E8A2}"/>
              </a:ext>
            </a:extLst>
          </p:cNvPr>
          <p:cNvSpPr>
            <a:spLocks noGrp="1"/>
          </p:cNvSpPr>
          <p:nvPr>
            <p:ph type="dt" sz="half" idx="10"/>
          </p:nvPr>
        </p:nvSpPr>
        <p:spPr/>
        <p:txBody>
          <a:bodyPr/>
          <a:lstStyle/>
          <a:p>
            <a:fld id="{62A78F0A-95CC-46C8-AB1B-ABADB373FEC5}" type="datetime1">
              <a:rPr lang="ru-RU" smtClean="0"/>
              <a:t>07.07.2023</a:t>
            </a:fld>
            <a:endParaRPr lang="ru-RU"/>
          </a:p>
        </p:txBody>
      </p:sp>
      <p:sp>
        <p:nvSpPr>
          <p:cNvPr id="6" name="Нижний колонтитул 5">
            <a:extLst>
              <a:ext uri="{FF2B5EF4-FFF2-40B4-BE49-F238E27FC236}">
                <a16:creationId xmlns:a16="http://schemas.microsoft.com/office/drawing/2014/main" id="{87E8BC70-31A6-44FC-B3FC-B28327A2A68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9C2D767-E956-4F1A-AA64-CB3184DE4E3E}"/>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2313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80A29F-E997-4F07-9870-34C418C72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98FC90E-9475-4697-A898-FD0F391841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76511B4-7C2D-4D34-A556-24F677C84B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6BC02-A00E-4039-913E-080E595AEC06}" type="datetime1">
              <a:rPr lang="ru-RU" smtClean="0"/>
              <a:t>07.07.2023</a:t>
            </a:fld>
            <a:endParaRPr lang="ru-RU"/>
          </a:p>
        </p:txBody>
      </p:sp>
      <p:sp>
        <p:nvSpPr>
          <p:cNvPr id="5" name="Нижний колонтитул 4">
            <a:extLst>
              <a:ext uri="{FF2B5EF4-FFF2-40B4-BE49-F238E27FC236}">
                <a16:creationId xmlns:a16="http://schemas.microsoft.com/office/drawing/2014/main" id="{14E70E13-57FA-46AA-897E-99B6C31F5C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E1CA09F-DE25-49FA-9613-030B4F11A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0123B-6A9C-4DDD-9F8B-20BFE9922AFD}" type="slidenum">
              <a:rPr lang="ru-RU" smtClean="0"/>
              <a:t>‹#›</a:t>
            </a:fld>
            <a:endParaRPr lang="ru-RU"/>
          </a:p>
        </p:txBody>
      </p:sp>
    </p:spTree>
    <p:extLst>
      <p:ext uri="{BB962C8B-B14F-4D97-AF65-F5344CB8AC3E}">
        <p14:creationId xmlns:p14="http://schemas.microsoft.com/office/powerpoint/2010/main" val="3140543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E86E86-05B4-4A74-A448-DD8CB5387BB9}"/>
              </a:ext>
            </a:extLst>
          </p:cNvPr>
          <p:cNvSpPr txBox="1"/>
          <p:nvPr/>
        </p:nvSpPr>
        <p:spPr>
          <a:xfrm>
            <a:off x="1031751" y="509299"/>
            <a:ext cx="10128497" cy="1754326"/>
          </a:xfrm>
          <a:prstGeom prst="rect">
            <a:avLst/>
          </a:prstGeom>
          <a:noFill/>
        </p:spPr>
        <p:txBody>
          <a:bodyPr wrap="square">
            <a:spAutoFit/>
          </a:bodyPr>
          <a:lstStyle/>
          <a:p>
            <a:pPr algn="ctr"/>
            <a:r>
              <a:rPr lang="ru-RU" sz="5400" b="1" dirty="0">
                <a:effectLst/>
                <a:latin typeface="Times New Roman" panose="02020603050405020304" pitchFamily="18" charset="0"/>
                <a:ea typeface="Calibri" panose="020F0502020204030204" pitchFamily="34" charset="0"/>
              </a:rPr>
              <a:t>7. </a:t>
            </a:r>
            <a:r>
              <a:rPr lang="ru-RU" sz="5400" b="1" dirty="0" err="1">
                <a:effectLst/>
                <a:latin typeface="Times New Roman" panose="02020603050405020304" pitchFamily="18" charset="0"/>
                <a:ea typeface="Calibri" panose="020F0502020204030204" pitchFamily="34" charset="0"/>
              </a:rPr>
              <a:t>Швидкість</a:t>
            </a:r>
            <a:r>
              <a:rPr lang="ru-RU" sz="5400" b="1" dirty="0">
                <a:effectLst/>
                <a:latin typeface="Times New Roman" panose="02020603050405020304" pitchFamily="18" charset="0"/>
                <a:ea typeface="Calibri" panose="020F0502020204030204" pitchFamily="34" charset="0"/>
              </a:rPr>
              <a:t> та </a:t>
            </a:r>
            <a:r>
              <a:rPr lang="ru-RU" sz="5400" b="1" dirty="0" err="1">
                <a:effectLst/>
                <a:latin typeface="Times New Roman" panose="02020603050405020304" pitchFamily="18" charset="0"/>
                <a:ea typeface="Calibri" panose="020F0502020204030204" pitchFamily="34" charset="0"/>
              </a:rPr>
              <a:t>рівновага</a:t>
            </a:r>
            <a:r>
              <a:rPr lang="ru-RU" sz="5400" b="1" dirty="0">
                <a:effectLst/>
                <a:latin typeface="Times New Roman" panose="02020603050405020304" pitchFamily="18" charset="0"/>
                <a:ea typeface="Calibri" panose="020F0502020204030204" pitchFamily="34" charset="0"/>
              </a:rPr>
              <a:t> </a:t>
            </a:r>
            <a:r>
              <a:rPr lang="ru-RU" sz="5400" b="1" dirty="0" err="1">
                <a:effectLst/>
                <a:latin typeface="Times New Roman" panose="02020603050405020304" pitchFamily="18" charset="0"/>
                <a:ea typeface="Calibri" panose="020F0502020204030204" pitchFamily="34" charset="0"/>
              </a:rPr>
              <a:t>хімічних</a:t>
            </a:r>
            <a:r>
              <a:rPr lang="ru-RU" sz="5400" b="1" dirty="0">
                <a:effectLst/>
                <a:latin typeface="Times New Roman" panose="02020603050405020304" pitchFamily="18" charset="0"/>
                <a:ea typeface="Calibri" panose="020F0502020204030204" pitchFamily="34" charset="0"/>
              </a:rPr>
              <a:t> </a:t>
            </a:r>
            <a:r>
              <a:rPr lang="ru-RU" sz="5400" b="1" dirty="0" err="1">
                <a:effectLst/>
                <a:latin typeface="Times New Roman" panose="02020603050405020304" pitchFamily="18" charset="0"/>
                <a:ea typeface="Calibri" panose="020F0502020204030204" pitchFamily="34" charset="0"/>
              </a:rPr>
              <a:t>реакцій</a:t>
            </a:r>
            <a:r>
              <a:rPr lang="ru-RU" sz="5400" b="1" dirty="0">
                <a:effectLst/>
                <a:latin typeface="Times New Roman" panose="02020603050405020304" pitchFamily="18" charset="0"/>
                <a:ea typeface="Calibri" panose="020F0502020204030204" pitchFamily="34" charset="0"/>
              </a:rPr>
              <a:t> </a:t>
            </a:r>
            <a:endParaRPr lang="uk-UA" sz="5400" b="1" dirty="0">
              <a:latin typeface="Arial" panose="020B0604020202020204" pitchFamily="34" charset="0"/>
              <a:cs typeface="Arial" panose="020B0604020202020204" pitchFamily="34" charset="0"/>
            </a:endParaRPr>
          </a:p>
        </p:txBody>
      </p:sp>
      <p:pic>
        <p:nvPicPr>
          <p:cNvPr id="2" name="Picture 2" descr="6.1. Поняття про швидкість хімічної реакції">
            <a:extLst>
              <a:ext uri="{FF2B5EF4-FFF2-40B4-BE49-F238E27FC236}">
                <a16:creationId xmlns:a16="http://schemas.microsoft.com/office/drawing/2014/main" id="{177A9266-C5BA-463F-CCE4-D94B583BE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057" y="3188314"/>
            <a:ext cx="7209886" cy="316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1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E1C2CA-4BF0-1CDA-C363-846FD632EB90}"/>
              </a:ext>
            </a:extLst>
          </p:cNvPr>
          <p:cNvSpPr txBox="1"/>
          <p:nvPr/>
        </p:nvSpPr>
        <p:spPr>
          <a:xfrm>
            <a:off x="243695" y="274940"/>
            <a:ext cx="11617625" cy="923330"/>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Виникнення енергетичного бар’єру зумовлюється необхідністю енергетичних витрат для розриву </a:t>
            </a:r>
            <a:r>
              <a:rPr lang="uk-UA" b="0" i="0" dirty="0" err="1">
                <a:solidFill>
                  <a:srgbClr val="333333"/>
                </a:solidFill>
                <a:effectLst/>
                <a:latin typeface="arial" panose="020B0604020202020204" pitchFamily="34" charset="0"/>
              </a:rPr>
              <a:t>зв’язків</a:t>
            </a:r>
            <a:r>
              <a:rPr lang="uk-UA" b="0" i="0" dirty="0">
                <a:solidFill>
                  <a:srgbClr val="333333"/>
                </a:solidFill>
                <a:effectLst/>
                <a:latin typeface="arial" panose="020B0604020202020204" pitchFamily="34" charset="0"/>
              </a:rPr>
              <a:t> у молекулах реагентів і відштовхуванням між їх електронними оболонками. Отже, не кожне зіткнення є </a:t>
            </a:r>
            <a:r>
              <a:rPr lang="uk-UA" b="0" i="1" dirty="0">
                <a:solidFill>
                  <a:srgbClr val="333333"/>
                </a:solidFill>
                <a:effectLst/>
                <a:latin typeface="arial" panose="020B0604020202020204" pitchFamily="34" charset="0"/>
              </a:rPr>
              <a:t>ефективним </a:t>
            </a:r>
            <a:r>
              <a:rPr lang="uk-UA" b="0" i="0" dirty="0">
                <a:solidFill>
                  <a:srgbClr val="333333"/>
                </a:solidFill>
                <a:effectLst/>
                <a:latin typeface="arial" panose="020B0604020202020204" pitchFamily="34" charset="0"/>
              </a:rPr>
              <a:t>(рис. 7.5).</a:t>
            </a:r>
            <a:endParaRPr lang="uk-UA" dirty="0"/>
          </a:p>
        </p:txBody>
      </p:sp>
      <p:sp>
        <p:nvSpPr>
          <p:cNvPr id="5" name="TextBox 4">
            <a:extLst>
              <a:ext uri="{FF2B5EF4-FFF2-40B4-BE49-F238E27FC236}">
                <a16:creationId xmlns:a16="http://schemas.microsoft.com/office/drawing/2014/main" id="{5C907F88-0140-799A-B341-B7A669B83EF5}"/>
              </a:ext>
            </a:extLst>
          </p:cNvPr>
          <p:cNvSpPr txBox="1"/>
          <p:nvPr/>
        </p:nvSpPr>
        <p:spPr>
          <a:xfrm>
            <a:off x="183309" y="1198270"/>
            <a:ext cx="11600373" cy="923330"/>
          </a:xfrm>
          <a:prstGeom prst="rect">
            <a:avLst/>
          </a:prstGeom>
          <a:noFill/>
        </p:spPr>
        <p:txBody>
          <a:bodyPr wrap="square">
            <a:spAutoFit/>
          </a:bodyPr>
          <a:lstStyle/>
          <a:p>
            <a:pPr algn="just"/>
            <a:r>
              <a:rPr lang="uk-UA" b="1" i="1" dirty="0">
                <a:solidFill>
                  <a:srgbClr val="00B050"/>
                </a:solidFill>
                <a:effectLst/>
                <a:latin typeface="arial" panose="020B0604020202020204" pitchFamily="34" charset="0"/>
              </a:rPr>
              <a:t>Ефективні зіткнення</a:t>
            </a:r>
            <a:r>
              <a:rPr lang="uk-UA" b="0" i="1" dirty="0">
                <a:solidFill>
                  <a:srgbClr val="00B050"/>
                </a:solidFill>
                <a:effectLst/>
                <a:latin typeface="arial" panose="020B0604020202020204" pitchFamily="34" charset="0"/>
              </a:rPr>
              <a:t> – це такі, при яких енергія молекул є не тільки достатньою для розриву старих </a:t>
            </a:r>
            <a:r>
              <a:rPr lang="uk-UA" b="0" i="1" dirty="0" err="1">
                <a:solidFill>
                  <a:srgbClr val="00B050"/>
                </a:solidFill>
                <a:effectLst/>
                <a:latin typeface="arial" panose="020B0604020202020204" pitchFamily="34" charset="0"/>
              </a:rPr>
              <a:t>зв’язків</a:t>
            </a:r>
            <a:r>
              <a:rPr lang="uk-UA" b="0" i="1" dirty="0">
                <a:solidFill>
                  <a:srgbClr val="00B050"/>
                </a:solidFill>
                <a:effectLst/>
                <a:latin typeface="arial" panose="020B0604020202020204" pitchFamily="34" charset="0"/>
              </a:rPr>
              <a:t> у молекулах вихідних реагентів, але і перевищує енергію відштовхування (тобто енергетичний бар’єр) між електронними оболонками реагуючих частинок.</a:t>
            </a:r>
            <a:endParaRPr lang="uk-UA" dirty="0">
              <a:solidFill>
                <a:srgbClr val="00B050"/>
              </a:solidFill>
            </a:endParaRPr>
          </a:p>
        </p:txBody>
      </p:sp>
      <p:pic>
        <p:nvPicPr>
          <p:cNvPr id="7" name="Рисунок 6">
            <a:extLst>
              <a:ext uri="{FF2B5EF4-FFF2-40B4-BE49-F238E27FC236}">
                <a16:creationId xmlns:a16="http://schemas.microsoft.com/office/drawing/2014/main" id="{42F518DC-DE97-15E9-C07F-63BEC2E62BE8}"/>
              </a:ext>
            </a:extLst>
          </p:cNvPr>
          <p:cNvPicPr>
            <a:picLocks noChangeAspect="1"/>
          </p:cNvPicPr>
          <p:nvPr/>
        </p:nvPicPr>
        <p:blipFill>
          <a:blip r:embed="rId2"/>
          <a:stretch>
            <a:fillRect/>
          </a:stretch>
        </p:blipFill>
        <p:spPr>
          <a:xfrm>
            <a:off x="3670924" y="2552577"/>
            <a:ext cx="4763165" cy="1752845"/>
          </a:xfrm>
          <a:prstGeom prst="rect">
            <a:avLst/>
          </a:prstGeom>
        </p:spPr>
      </p:pic>
      <p:sp>
        <p:nvSpPr>
          <p:cNvPr id="9" name="TextBox 8">
            <a:extLst>
              <a:ext uri="{FF2B5EF4-FFF2-40B4-BE49-F238E27FC236}">
                <a16:creationId xmlns:a16="http://schemas.microsoft.com/office/drawing/2014/main" id="{81F63666-F46A-2440-C1F9-902F20F75066}"/>
              </a:ext>
            </a:extLst>
          </p:cNvPr>
          <p:cNvSpPr txBox="1"/>
          <p:nvPr/>
        </p:nvSpPr>
        <p:spPr>
          <a:xfrm>
            <a:off x="243694" y="4305422"/>
            <a:ext cx="11539987" cy="1754326"/>
          </a:xfrm>
          <a:prstGeom prst="rect">
            <a:avLst/>
          </a:prstGeom>
          <a:noFill/>
        </p:spPr>
        <p:txBody>
          <a:bodyPr wrap="square">
            <a:spAutoFit/>
          </a:bodyPr>
          <a:lstStyle/>
          <a:p>
            <a:pPr algn="ctr"/>
            <a:r>
              <a:rPr lang="ru-RU" b="0" i="0" dirty="0">
                <a:solidFill>
                  <a:srgbClr val="333333"/>
                </a:solidFill>
                <a:effectLst/>
                <a:latin typeface="arial" panose="020B0604020202020204" pitchFamily="34" charset="0"/>
              </a:rPr>
              <a:t>Рисунок 7.5 – </a:t>
            </a:r>
            <a:r>
              <a:rPr lang="ru-RU" b="0" i="0" dirty="0" err="1">
                <a:solidFill>
                  <a:srgbClr val="333333"/>
                </a:solidFill>
                <a:effectLst/>
                <a:latin typeface="arial" panose="020B0604020202020204" pitchFamily="34" charset="0"/>
              </a:rPr>
              <a:t>Ефективне</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зіткнення</a:t>
            </a:r>
            <a:r>
              <a:rPr lang="ru-RU" b="0" i="0" dirty="0">
                <a:solidFill>
                  <a:srgbClr val="333333"/>
                </a:solidFill>
                <a:effectLst/>
                <a:latin typeface="arial" panose="020B0604020202020204" pitchFamily="34" charset="0"/>
              </a:rPr>
              <a:t>: а) до </a:t>
            </a:r>
            <a:r>
              <a:rPr lang="ru-RU" b="0" i="0" dirty="0" err="1">
                <a:solidFill>
                  <a:srgbClr val="333333"/>
                </a:solidFill>
                <a:effectLst/>
                <a:latin typeface="arial" panose="020B0604020202020204" pitchFamily="34" charset="0"/>
              </a:rPr>
              <a:t>зближення</a:t>
            </a:r>
            <a:r>
              <a:rPr lang="ru-RU" b="0" i="0" dirty="0">
                <a:solidFill>
                  <a:srgbClr val="333333"/>
                </a:solidFill>
                <a:effectLst/>
                <a:latin typeface="arial" panose="020B0604020202020204" pitchFamily="34" charset="0"/>
              </a:rPr>
              <a:t> молекул </a:t>
            </a:r>
            <a:r>
              <a:rPr lang="ru-RU" b="0" i="0" dirty="0" err="1">
                <a:solidFill>
                  <a:srgbClr val="333333"/>
                </a:solidFill>
                <a:effectLst/>
                <a:latin typeface="arial" panose="020B0604020202020204" pitchFamily="34" charset="0"/>
              </a:rPr>
              <a:t>реагентів</a:t>
            </a:r>
            <a:r>
              <a:rPr lang="ru-RU" b="0" i="0" dirty="0">
                <a:solidFill>
                  <a:srgbClr val="333333"/>
                </a:solidFill>
                <a:effectLst/>
                <a:latin typeface="arial" panose="020B0604020202020204" pitchFamily="34" charset="0"/>
              </a:rPr>
              <a:t>;</a:t>
            </a:r>
          </a:p>
          <a:p>
            <a:pPr algn="ctr"/>
            <a:r>
              <a:rPr lang="ru-RU" b="0" i="0" dirty="0">
                <a:solidFill>
                  <a:srgbClr val="333333"/>
                </a:solidFill>
                <a:effectLst/>
                <a:latin typeface="arial" panose="020B0604020202020204" pitchFamily="34" charset="0"/>
              </a:rPr>
              <a:t>б) </a:t>
            </a:r>
            <a:r>
              <a:rPr lang="ru-RU" b="0" i="0" dirty="0" err="1">
                <a:solidFill>
                  <a:srgbClr val="333333"/>
                </a:solidFill>
                <a:effectLst/>
                <a:latin typeface="arial" panose="020B0604020202020204" pitchFamily="34" charset="0"/>
              </a:rPr>
              <a:t>утворення</a:t>
            </a:r>
            <a:r>
              <a:rPr lang="ru-RU" b="0" i="0" dirty="0">
                <a:solidFill>
                  <a:srgbClr val="333333"/>
                </a:solidFill>
                <a:effectLst/>
                <a:latin typeface="arial" panose="020B0604020202020204" pitchFamily="34" charset="0"/>
              </a:rPr>
              <a:t> молекул </a:t>
            </a:r>
            <a:r>
              <a:rPr lang="ru-RU" b="0" i="0" dirty="0" err="1">
                <a:solidFill>
                  <a:srgbClr val="333333"/>
                </a:solidFill>
                <a:effectLst/>
                <a:latin typeface="arial" panose="020B0604020202020204" pitchFamily="34" charset="0"/>
              </a:rPr>
              <a:t>продуктів</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внаслідок</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ефективного</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зіткнення</a:t>
            </a:r>
            <a:endParaRPr lang="ru-RU" b="0" i="0" dirty="0">
              <a:solidFill>
                <a:srgbClr val="333333"/>
              </a:solidFill>
              <a:effectLst/>
              <a:latin typeface="arial" panose="020B0604020202020204" pitchFamily="34" charset="0"/>
            </a:endParaRPr>
          </a:p>
          <a:p>
            <a:pPr algn="just"/>
            <a:endParaRPr lang="ru-RU" b="0" i="0" dirty="0">
              <a:solidFill>
                <a:srgbClr val="333333"/>
              </a:solidFill>
              <a:effectLst/>
              <a:latin typeface="arial" panose="020B0604020202020204" pitchFamily="34" charset="0"/>
            </a:endParaRPr>
          </a:p>
          <a:p>
            <a:pPr algn="just"/>
            <a:endParaRPr lang="ru-RU" b="0" i="0" dirty="0">
              <a:solidFill>
                <a:srgbClr val="333333"/>
              </a:solidFill>
              <a:effectLst/>
              <a:latin typeface="arial" panose="020B0604020202020204" pitchFamily="34" charset="0"/>
            </a:endParaRPr>
          </a:p>
          <a:p>
            <a:pPr algn="just"/>
            <a:r>
              <a:rPr lang="ru-RU" b="0" i="0" dirty="0" err="1">
                <a:solidFill>
                  <a:srgbClr val="333333"/>
                </a:solidFill>
                <a:effectLst/>
                <a:latin typeface="arial" panose="020B0604020202020204" pitchFamily="34" charset="0"/>
              </a:rPr>
              <a:t>Під</a:t>
            </a:r>
            <a:r>
              <a:rPr lang="ru-RU" b="0" i="0" dirty="0">
                <a:solidFill>
                  <a:srgbClr val="333333"/>
                </a:solidFill>
                <a:effectLst/>
                <a:latin typeface="arial" panose="020B0604020202020204" pitchFamily="34" charset="0"/>
              </a:rPr>
              <a:t> час </a:t>
            </a:r>
            <a:r>
              <a:rPr lang="ru-RU" b="0" i="0" dirty="0" err="1">
                <a:solidFill>
                  <a:srgbClr val="333333"/>
                </a:solidFill>
                <a:effectLst/>
                <a:latin typeface="arial" panose="020B0604020202020204" pitchFamily="34" charset="0"/>
              </a:rPr>
              <a:t>ефективних</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зіткнень</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реакційна</a:t>
            </a:r>
            <a:r>
              <a:rPr lang="ru-RU" b="0" i="0" dirty="0">
                <a:solidFill>
                  <a:srgbClr val="333333"/>
                </a:solidFill>
                <a:effectLst/>
                <a:latin typeface="arial" panose="020B0604020202020204" pitchFamily="34" charset="0"/>
              </a:rPr>
              <a:t> система проходить через </a:t>
            </a:r>
            <a:r>
              <a:rPr lang="ru-RU" b="0" i="0" dirty="0" err="1">
                <a:solidFill>
                  <a:srgbClr val="333333"/>
                </a:solidFill>
                <a:effectLst/>
                <a:latin typeface="arial" panose="020B0604020202020204" pitchFamily="34" charset="0"/>
              </a:rPr>
              <a:t>проміжний</a:t>
            </a:r>
            <a:r>
              <a:rPr lang="ru-RU" b="0" i="0" dirty="0">
                <a:solidFill>
                  <a:srgbClr val="333333"/>
                </a:solidFill>
                <a:effectLst/>
                <a:latin typeface="arial" panose="020B0604020202020204" pitchFamily="34" charset="0"/>
              </a:rPr>
              <a:t> стан, </a:t>
            </a:r>
            <a:r>
              <a:rPr lang="ru-RU" b="0" i="0" dirty="0" err="1">
                <a:solidFill>
                  <a:srgbClr val="333333"/>
                </a:solidFill>
                <a:effectLst/>
                <a:latin typeface="arial" panose="020B0604020202020204" pitchFamily="34" charset="0"/>
              </a:rPr>
              <a:t>який</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називають</a:t>
            </a:r>
            <a:r>
              <a:rPr lang="ru-RU" b="0" i="0" dirty="0">
                <a:solidFill>
                  <a:srgbClr val="333333"/>
                </a:solidFill>
                <a:effectLst/>
                <a:latin typeface="arial" panose="020B0604020202020204" pitchFamily="34" charset="0"/>
              </a:rPr>
              <a:t> </a:t>
            </a:r>
            <a:r>
              <a:rPr lang="ru-RU" b="1" i="1" dirty="0" err="1">
                <a:solidFill>
                  <a:srgbClr val="333333"/>
                </a:solidFill>
                <a:effectLst/>
                <a:latin typeface="arial" panose="020B0604020202020204" pitchFamily="34" charset="0"/>
              </a:rPr>
              <a:t>активованим</a:t>
            </a:r>
            <a:r>
              <a:rPr lang="ru-RU" b="1" i="1" dirty="0">
                <a:solidFill>
                  <a:srgbClr val="333333"/>
                </a:solidFill>
                <a:effectLst/>
                <a:latin typeface="arial" panose="020B0604020202020204" pitchFamily="34" charset="0"/>
              </a:rPr>
              <a:t> комплексом.</a:t>
            </a:r>
            <a:endParaRPr lang="ru-RU" b="1"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343323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ADCA93-A498-0C88-2A13-96811D6A9E48}"/>
              </a:ext>
            </a:extLst>
          </p:cNvPr>
          <p:cNvSpPr txBox="1"/>
          <p:nvPr/>
        </p:nvSpPr>
        <p:spPr>
          <a:xfrm>
            <a:off x="442104" y="299867"/>
            <a:ext cx="11410590" cy="1200329"/>
          </a:xfrm>
          <a:prstGeom prst="rect">
            <a:avLst/>
          </a:prstGeom>
          <a:noFill/>
        </p:spPr>
        <p:txBody>
          <a:bodyPr wrap="square">
            <a:spAutoFit/>
          </a:bodyPr>
          <a:lstStyle/>
          <a:p>
            <a:pPr algn="just"/>
            <a:r>
              <a:rPr lang="uk-UA" b="1" i="1" dirty="0">
                <a:solidFill>
                  <a:srgbClr val="00B050"/>
                </a:solidFill>
                <a:effectLst/>
                <a:latin typeface="arial" panose="020B0604020202020204" pitchFamily="34" charset="0"/>
              </a:rPr>
              <a:t>Активований комплекс</a:t>
            </a:r>
            <a:r>
              <a:rPr lang="uk-UA" b="0" i="1" dirty="0">
                <a:solidFill>
                  <a:srgbClr val="00B050"/>
                </a:solidFill>
                <a:effectLst/>
                <a:latin typeface="arial" panose="020B0604020202020204" pitchFamily="34" charset="0"/>
              </a:rPr>
              <a:t> – це перехідний стан системи у хімічній реакції,</a:t>
            </a:r>
            <a:r>
              <a:rPr lang="uk-UA" b="0" i="0" dirty="0">
                <a:solidFill>
                  <a:srgbClr val="00B050"/>
                </a:solidFill>
                <a:effectLst/>
                <a:latin typeface="arial" panose="020B0604020202020204" pitchFamily="34" charset="0"/>
              </a:rPr>
              <a:t> </a:t>
            </a:r>
            <a:r>
              <a:rPr lang="uk-UA" b="0" i="1" dirty="0">
                <a:solidFill>
                  <a:srgbClr val="00B050"/>
                </a:solidFill>
                <a:effectLst/>
                <a:latin typeface="arial" panose="020B0604020202020204" pitchFamily="34" charset="0"/>
              </a:rPr>
              <a:t>коли старі зв’язки в молекулах вихідних реагентів ще не розірвані, але вже послаблені, а нові намітилися, але ще не утворилися.</a:t>
            </a:r>
            <a:endParaRPr lang="uk-UA" b="0" i="0" dirty="0">
              <a:solidFill>
                <a:srgbClr val="00B050"/>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Наприклад, хід реакції, що описується рівнянням загального вигляду</a:t>
            </a:r>
          </a:p>
        </p:txBody>
      </p:sp>
      <p:pic>
        <p:nvPicPr>
          <p:cNvPr id="5" name="Рисунок 4">
            <a:extLst>
              <a:ext uri="{FF2B5EF4-FFF2-40B4-BE49-F238E27FC236}">
                <a16:creationId xmlns:a16="http://schemas.microsoft.com/office/drawing/2014/main" id="{B88A625A-177B-C676-4B5E-102D68E7CE23}"/>
              </a:ext>
            </a:extLst>
          </p:cNvPr>
          <p:cNvPicPr>
            <a:picLocks noChangeAspect="1"/>
          </p:cNvPicPr>
          <p:nvPr/>
        </p:nvPicPr>
        <p:blipFill>
          <a:blip r:embed="rId2"/>
          <a:stretch>
            <a:fillRect/>
          </a:stretch>
        </p:blipFill>
        <p:spPr>
          <a:xfrm>
            <a:off x="4160942" y="1690481"/>
            <a:ext cx="3870115" cy="405738"/>
          </a:xfrm>
          <a:prstGeom prst="rect">
            <a:avLst/>
          </a:prstGeom>
        </p:spPr>
      </p:pic>
      <p:sp>
        <p:nvSpPr>
          <p:cNvPr id="7" name="TextBox 6">
            <a:extLst>
              <a:ext uri="{FF2B5EF4-FFF2-40B4-BE49-F238E27FC236}">
                <a16:creationId xmlns:a16="http://schemas.microsoft.com/office/drawing/2014/main" id="{C39635B4-2BD9-61A1-EF9D-D2832CD3FB42}"/>
              </a:ext>
            </a:extLst>
          </p:cNvPr>
          <p:cNvSpPr txBox="1"/>
          <p:nvPr/>
        </p:nvSpPr>
        <p:spPr>
          <a:xfrm>
            <a:off x="442104" y="2286504"/>
            <a:ext cx="11410590" cy="923330"/>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можна виразити умовною схемою (рис. 7.6), в якій рисочками позначені існуючі хімічні зв'язки, точками – ті, що розриваються чи починають утворюватися, а буквами АВСД* – активований комплекс, у запису якого перелічують і відмічають зірочкою всі його складові частини.</a:t>
            </a:r>
            <a:endParaRPr lang="uk-UA" dirty="0"/>
          </a:p>
        </p:txBody>
      </p:sp>
      <p:pic>
        <p:nvPicPr>
          <p:cNvPr id="9" name="Рисунок 8">
            <a:extLst>
              <a:ext uri="{FF2B5EF4-FFF2-40B4-BE49-F238E27FC236}">
                <a16:creationId xmlns:a16="http://schemas.microsoft.com/office/drawing/2014/main" id="{217FD47B-78AF-F3E5-950B-6C21BD58D5D1}"/>
              </a:ext>
            </a:extLst>
          </p:cNvPr>
          <p:cNvPicPr>
            <a:picLocks noChangeAspect="1"/>
          </p:cNvPicPr>
          <p:nvPr/>
        </p:nvPicPr>
        <p:blipFill>
          <a:blip r:embed="rId3"/>
          <a:stretch>
            <a:fillRect/>
          </a:stretch>
        </p:blipFill>
        <p:spPr>
          <a:xfrm>
            <a:off x="442104" y="3209834"/>
            <a:ext cx="7195724" cy="3348299"/>
          </a:xfrm>
          <a:prstGeom prst="rect">
            <a:avLst/>
          </a:prstGeom>
        </p:spPr>
      </p:pic>
      <p:sp>
        <p:nvSpPr>
          <p:cNvPr id="11" name="TextBox 10">
            <a:extLst>
              <a:ext uri="{FF2B5EF4-FFF2-40B4-BE49-F238E27FC236}">
                <a16:creationId xmlns:a16="http://schemas.microsoft.com/office/drawing/2014/main" id="{75FB5A63-11A4-5200-D373-5DBA7474E015}"/>
              </a:ext>
            </a:extLst>
          </p:cNvPr>
          <p:cNvSpPr txBox="1"/>
          <p:nvPr/>
        </p:nvSpPr>
        <p:spPr>
          <a:xfrm>
            <a:off x="8507802" y="4080620"/>
            <a:ext cx="3129232" cy="2031325"/>
          </a:xfrm>
          <a:prstGeom prst="rect">
            <a:avLst/>
          </a:prstGeom>
          <a:noFill/>
        </p:spPr>
        <p:txBody>
          <a:bodyPr wrap="square">
            <a:spAutoFit/>
          </a:bodyPr>
          <a:lstStyle/>
          <a:p>
            <a:pPr algn="ctr"/>
            <a:r>
              <a:rPr lang="ru-RU" b="0" i="0" dirty="0">
                <a:solidFill>
                  <a:srgbClr val="333333"/>
                </a:solidFill>
                <a:effectLst/>
                <a:latin typeface="arial" panose="020B0604020202020204" pitchFamily="34" charset="0"/>
              </a:rPr>
              <a:t>Рисунок 7.6 – Схема </a:t>
            </a:r>
            <a:r>
              <a:rPr lang="ru-RU" b="0" i="0" dirty="0" err="1">
                <a:solidFill>
                  <a:srgbClr val="333333"/>
                </a:solidFill>
                <a:effectLst/>
                <a:latin typeface="arial" panose="020B0604020202020204" pitchFamily="34" charset="0"/>
              </a:rPr>
              <a:t>перебігу</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реакції</a:t>
            </a:r>
            <a:endParaRPr lang="ru-RU" b="0" i="0" dirty="0">
              <a:solidFill>
                <a:srgbClr val="333333"/>
              </a:solidFill>
              <a:effectLst/>
              <a:latin typeface="arial" panose="020B0604020202020204" pitchFamily="34" charset="0"/>
            </a:endParaRPr>
          </a:p>
          <a:p>
            <a:pPr algn="ctr"/>
            <a:endParaRPr lang="ru-RU" b="0" i="0" dirty="0">
              <a:solidFill>
                <a:srgbClr val="333333"/>
              </a:solidFill>
              <a:effectLst/>
              <a:latin typeface="arial" panose="020B0604020202020204" pitchFamily="34" charset="0"/>
            </a:endParaRPr>
          </a:p>
          <a:p>
            <a:pPr algn="ctr"/>
            <a:r>
              <a:rPr lang="ru-RU" b="0" i="0" dirty="0">
                <a:solidFill>
                  <a:srgbClr val="333333"/>
                </a:solidFill>
                <a:effectLst/>
                <a:latin typeface="arial" panose="020B0604020202020204" pitchFamily="34" charset="0"/>
              </a:rPr>
              <a:t> АВ+СD = АС+ВD</a:t>
            </a:r>
          </a:p>
          <a:p>
            <a:pPr algn="ctr"/>
            <a:endParaRPr lang="ru-RU" b="0" i="0" dirty="0">
              <a:solidFill>
                <a:srgbClr val="333333"/>
              </a:solidFill>
              <a:effectLst/>
              <a:latin typeface="arial" panose="020B0604020202020204" pitchFamily="34" charset="0"/>
            </a:endParaRPr>
          </a:p>
          <a:p>
            <a:pPr algn="ctr"/>
            <a:r>
              <a:rPr lang="ru-RU" b="0" i="0" dirty="0">
                <a:solidFill>
                  <a:srgbClr val="333333"/>
                </a:solidFill>
                <a:effectLst/>
                <a:latin typeface="arial" panose="020B0604020202020204" pitchFamily="34" charset="0"/>
              </a:rPr>
              <a:t>через </a:t>
            </a:r>
            <a:r>
              <a:rPr lang="ru-RU" b="0" i="0" dirty="0" err="1">
                <a:solidFill>
                  <a:srgbClr val="333333"/>
                </a:solidFill>
                <a:effectLst/>
                <a:latin typeface="arial" panose="020B0604020202020204" pitchFamily="34" charset="0"/>
              </a:rPr>
              <a:t>активований</a:t>
            </a:r>
            <a:r>
              <a:rPr lang="ru-RU" b="0" i="0" dirty="0">
                <a:solidFill>
                  <a:srgbClr val="333333"/>
                </a:solidFill>
                <a:effectLst/>
                <a:latin typeface="arial" panose="020B0604020202020204" pitchFamily="34" charset="0"/>
              </a:rPr>
              <a:t> комплекс АВСД*</a:t>
            </a:r>
          </a:p>
        </p:txBody>
      </p:sp>
    </p:spTree>
    <p:extLst>
      <p:ext uri="{BB962C8B-B14F-4D97-AF65-F5344CB8AC3E}">
        <p14:creationId xmlns:p14="http://schemas.microsoft.com/office/powerpoint/2010/main" val="55397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69FFE1-250D-F9DD-310D-C44FC12D4553}"/>
              </a:ext>
            </a:extLst>
          </p:cNvPr>
          <p:cNvSpPr txBox="1"/>
          <p:nvPr/>
        </p:nvSpPr>
        <p:spPr>
          <a:xfrm>
            <a:off x="416224" y="166656"/>
            <a:ext cx="4311051" cy="6463308"/>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Час існування активованого комплексу дуже невеликий (приблизно 10</a:t>
            </a:r>
            <a:r>
              <a:rPr lang="uk-UA" b="0" i="0" baseline="30000" dirty="0">
                <a:solidFill>
                  <a:srgbClr val="333333"/>
                </a:solidFill>
                <a:effectLst/>
                <a:latin typeface="arial" panose="020B0604020202020204" pitchFamily="34" charset="0"/>
              </a:rPr>
              <a:t>–13</a:t>
            </a:r>
            <a:r>
              <a:rPr lang="uk-UA" b="0" i="0" dirty="0">
                <a:solidFill>
                  <a:srgbClr val="333333"/>
                </a:solidFill>
                <a:effectLst/>
                <a:latin typeface="arial" panose="020B0604020202020204" pitchFamily="34" charset="0"/>
              </a:rPr>
              <a:t>с). При його руйнуванні утворюються або продукти реакції, або знов вихідні речовини.</a:t>
            </a:r>
          </a:p>
          <a:p>
            <a:pPr algn="just"/>
            <a:endParaRPr lang="uk-UA" b="0" i="0" dirty="0">
              <a:solidFill>
                <a:srgbClr val="333333"/>
              </a:solidFill>
              <a:effectLst/>
              <a:latin typeface="arial" panose="020B0604020202020204" pitchFamily="34" charset="0"/>
            </a:endParaRPr>
          </a:p>
          <a:p>
            <a:pPr algn="just"/>
            <a:r>
              <a:rPr lang="uk-UA" b="0" i="1" dirty="0">
                <a:solidFill>
                  <a:srgbClr val="00B050"/>
                </a:solidFill>
                <a:effectLst/>
                <a:latin typeface="arial" panose="020B0604020202020204" pitchFamily="34" charset="0"/>
              </a:rPr>
              <a:t>Енергія переходу речовини у стан активованого комплексу, яка дорівнює різниці між середньою енергією молекул системи і енергією, необхідною для перебігу хімічної реакції, називається </a:t>
            </a:r>
            <a:r>
              <a:rPr lang="uk-UA" b="1" i="1" dirty="0">
                <a:solidFill>
                  <a:srgbClr val="00B050"/>
                </a:solidFill>
                <a:effectLst/>
                <a:latin typeface="arial" panose="020B0604020202020204" pitchFamily="34" charset="0"/>
              </a:rPr>
              <a:t>енергія активації.</a:t>
            </a:r>
            <a:endParaRPr lang="uk-UA" b="0" i="0" dirty="0">
              <a:solidFill>
                <a:srgbClr val="00B050"/>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Під час хімічного процесу перехід системи від вихідних речовин з енергетичним станом </a:t>
            </a:r>
            <a:r>
              <a:rPr lang="uk-UA" b="0" i="0" dirty="0" err="1">
                <a:solidFill>
                  <a:srgbClr val="333333"/>
                </a:solidFill>
                <a:effectLst/>
                <a:latin typeface="arial" panose="020B0604020202020204" pitchFamily="34" charset="0"/>
              </a:rPr>
              <a:t>Е</a:t>
            </a:r>
            <a:r>
              <a:rPr lang="uk-UA" b="0" i="0" baseline="-25000" dirty="0" err="1">
                <a:solidFill>
                  <a:srgbClr val="333333"/>
                </a:solidFill>
                <a:effectLst/>
                <a:latin typeface="arial" panose="020B0604020202020204" pitchFamily="34" charset="0"/>
              </a:rPr>
              <a:t>вих</a:t>
            </a:r>
            <a:r>
              <a:rPr lang="uk-UA" b="0" i="0" dirty="0">
                <a:solidFill>
                  <a:srgbClr val="333333"/>
                </a:solidFill>
                <a:effectLst/>
                <a:latin typeface="arial" panose="020B0604020202020204" pitchFamily="34" charset="0"/>
              </a:rPr>
              <a:t> до продуктів реакції з енергетичним станом </a:t>
            </a:r>
            <a:r>
              <a:rPr lang="uk-UA" b="0" i="0" dirty="0" err="1">
                <a:solidFill>
                  <a:srgbClr val="333333"/>
                </a:solidFill>
                <a:effectLst/>
                <a:latin typeface="arial" panose="020B0604020202020204" pitchFamily="34" charset="0"/>
              </a:rPr>
              <a:t>Е</a:t>
            </a:r>
            <a:r>
              <a:rPr lang="uk-UA" b="0" i="0" baseline="-25000" dirty="0" err="1">
                <a:solidFill>
                  <a:srgbClr val="333333"/>
                </a:solidFill>
                <a:effectLst/>
                <a:latin typeface="arial" panose="020B0604020202020204" pitchFamily="34" charset="0"/>
              </a:rPr>
              <a:t>прод</a:t>
            </a:r>
            <a:r>
              <a:rPr lang="uk-UA" b="0" i="0" dirty="0">
                <a:solidFill>
                  <a:srgbClr val="333333"/>
                </a:solidFill>
                <a:effectLst/>
                <a:latin typeface="arial" panose="020B0604020202020204" pitchFamily="34" charset="0"/>
              </a:rPr>
              <a:t> здійснюється через енергетичний бар’єр, який визначається енергією активації реакції </a:t>
            </a:r>
            <a:r>
              <a:rPr lang="uk-UA" b="0" i="0" dirty="0" err="1">
                <a:solidFill>
                  <a:srgbClr val="333333"/>
                </a:solidFill>
                <a:effectLst/>
                <a:latin typeface="arial" panose="020B0604020202020204" pitchFamily="34" charset="0"/>
              </a:rPr>
              <a:t>Е</a:t>
            </a:r>
            <a:r>
              <a:rPr lang="uk-UA" b="0" i="0" baseline="-25000" dirty="0" err="1">
                <a:solidFill>
                  <a:srgbClr val="333333"/>
                </a:solidFill>
                <a:effectLst/>
                <a:latin typeface="arial" panose="020B0604020202020204" pitchFamily="34" charset="0"/>
              </a:rPr>
              <a:t>акт</a:t>
            </a:r>
            <a:r>
              <a:rPr lang="uk-UA" b="0" i="0" dirty="0">
                <a:solidFill>
                  <a:srgbClr val="333333"/>
                </a:solidFill>
                <a:effectLst/>
                <a:latin typeface="arial" panose="020B0604020202020204" pitchFamily="34" charset="0"/>
              </a:rPr>
              <a:t>. При цьому різниця енергій у вихідному і кінцевому станах дорівнює тепловому ефекту реакції:</a:t>
            </a:r>
          </a:p>
        </p:txBody>
      </p:sp>
      <p:sp>
        <p:nvSpPr>
          <p:cNvPr id="5" name="TextBox 4">
            <a:extLst>
              <a:ext uri="{FF2B5EF4-FFF2-40B4-BE49-F238E27FC236}">
                <a16:creationId xmlns:a16="http://schemas.microsoft.com/office/drawing/2014/main" id="{DF68776B-7F8A-9E11-AE2C-89CA4576D495}"/>
              </a:ext>
            </a:extLst>
          </p:cNvPr>
          <p:cNvSpPr txBox="1"/>
          <p:nvPr/>
        </p:nvSpPr>
        <p:spPr>
          <a:xfrm>
            <a:off x="4953718" y="166656"/>
            <a:ext cx="7054252" cy="1169551"/>
          </a:xfrm>
          <a:prstGeom prst="rect">
            <a:avLst/>
          </a:prstGeom>
          <a:noFill/>
        </p:spPr>
        <p:txBody>
          <a:bodyPr wrap="square">
            <a:spAutoFit/>
          </a:bodyPr>
          <a:lstStyle/>
          <a:p>
            <a:pPr algn="just"/>
            <a:r>
              <a:rPr lang="uk-UA" sz="1400" b="0" i="0" dirty="0">
                <a:solidFill>
                  <a:srgbClr val="333333"/>
                </a:solidFill>
                <a:effectLst/>
                <a:latin typeface="arial" panose="020B0604020202020204" pitchFamily="34" charset="0"/>
              </a:rPr>
              <a:t>Графічно хід реакції зображується за допомогою </a:t>
            </a:r>
            <a:r>
              <a:rPr lang="uk-UA" sz="1400" b="0" i="1" dirty="0">
                <a:solidFill>
                  <a:srgbClr val="333333"/>
                </a:solidFill>
                <a:effectLst/>
                <a:latin typeface="arial" panose="020B0604020202020204" pitchFamily="34" charset="0"/>
              </a:rPr>
              <a:t>енергетичної діаграми</a:t>
            </a:r>
            <a:r>
              <a:rPr lang="uk-UA" sz="1400" b="0" i="0" dirty="0">
                <a:solidFill>
                  <a:srgbClr val="333333"/>
                </a:solidFill>
                <a:effectLst/>
                <a:latin typeface="arial" panose="020B0604020202020204" pitchFamily="34" charset="0"/>
              </a:rPr>
              <a:t> (рис. 7.7), в якій вісь ординат відображує енергію реакційної системи, а вісь абсцис – координату реакції, якою може бути будь-який контрольований параметр, що змінюється протягом реакції, наприклад: концентрація вихідної речовини чи продукту реакції, густина, об’єм газу, маса осаду тощо.</a:t>
            </a:r>
            <a:endParaRPr lang="uk-UA" sz="1400" dirty="0"/>
          </a:p>
        </p:txBody>
      </p:sp>
      <p:pic>
        <p:nvPicPr>
          <p:cNvPr id="7" name="Рисунок 6">
            <a:extLst>
              <a:ext uri="{FF2B5EF4-FFF2-40B4-BE49-F238E27FC236}">
                <a16:creationId xmlns:a16="http://schemas.microsoft.com/office/drawing/2014/main" id="{941B7281-2F5B-56E1-41F8-954BE852DC41}"/>
              </a:ext>
            </a:extLst>
          </p:cNvPr>
          <p:cNvPicPr>
            <a:picLocks noChangeAspect="1"/>
          </p:cNvPicPr>
          <p:nvPr/>
        </p:nvPicPr>
        <p:blipFill>
          <a:blip r:embed="rId2"/>
          <a:stretch>
            <a:fillRect/>
          </a:stretch>
        </p:blipFill>
        <p:spPr>
          <a:xfrm>
            <a:off x="5529532" y="1336207"/>
            <a:ext cx="5600315" cy="3839851"/>
          </a:xfrm>
          <a:prstGeom prst="rect">
            <a:avLst/>
          </a:prstGeom>
        </p:spPr>
      </p:pic>
      <p:sp>
        <p:nvSpPr>
          <p:cNvPr id="9" name="TextBox 8">
            <a:extLst>
              <a:ext uri="{FF2B5EF4-FFF2-40B4-BE49-F238E27FC236}">
                <a16:creationId xmlns:a16="http://schemas.microsoft.com/office/drawing/2014/main" id="{B08D3664-B025-148B-C92C-CEA025C1E4C6}"/>
              </a:ext>
            </a:extLst>
          </p:cNvPr>
          <p:cNvSpPr txBox="1"/>
          <p:nvPr/>
        </p:nvSpPr>
        <p:spPr>
          <a:xfrm>
            <a:off x="5212510" y="5422279"/>
            <a:ext cx="6666063" cy="923330"/>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Рисунок 7.7 – Енергетична діаграма реакції АВ+С</a:t>
            </a:r>
            <a:r>
              <a:rPr lang="en-US" b="0" i="0" dirty="0">
                <a:solidFill>
                  <a:srgbClr val="333333"/>
                </a:solidFill>
                <a:effectLst/>
                <a:latin typeface="arial" panose="020B0604020202020204" pitchFamily="34" charset="0"/>
              </a:rPr>
              <a:t>D</a:t>
            </a:r>
            <a:r>
              <a:rPr lang="uk-UA" b="0" i="0" dirty="0">
                <a:solidFill>
                  <a:srgbClr val="333333"/>
                </a:solidFill>
                <a:effectLst/>
                <a:latin typeface="arial" panose="020B0604020202020204" pitchFamily="34" charset="0"/>
              </a:rPr>
              <a:t>=АС+В</a:t>
            </a:r>
            <a:r>
              <a:rPr lang="en-US" b="0" i="0" dirty="0">
                <a:solidFill>
                  <a:srgbClr val="333333"/>
                </a:solidFill>
                <a:effectLst/>
                <a:latin typeface="arial" panose="020B0604020202020204" pitchFamily="34" charset="0"/>
              </a:rPr>
              <a:t>D, </a:t>
            </a:r>
            <a:r>
              <a:rPr lang="uk-UA" b="0" i="0" dirty="0">
                <a:solidFill>
                  <a:srgbClr val="333333"/>
                </a:solidFill>
                <a:effectLst/>
                <a:latin typeface="arial" panose="020B0604020202020204" pitchFamily="34" charset="0"/>
              </a:rPr>
              <a:t>де Е</a:t>
            </a:r>
            <a:r>
              <a:rPr lang="uk-UA" b="0" i="0" baseline="-25000" dirty="0">
                <a:solidFill>
                  <a:srgbClr val="333333"/>
                </a:solidFill>
                <a:effectLst/>
                <a:latin typeface="arial" panose="020B0604020202020204" pitchFamily="34" charset="0"/>
              </a:rPr>
              <a:t>А</a:t>
            </a:r>
            <a:r>
              <a:rPr lang="uk-UA" b="0" i="0" dirty="0">
                <a:solidFill>
                  <a:srgbClr val="333333"/>
                </a:solidFill>
                <a:effectLst/>
                <a:latin typeface="arial" panose="020B0604020202020204" pitchFamily="34" charset="0"/>
              </a:rPr>
              <a:t> – енергія активація, </a:t>
            </a:r>
            <a:r>
              <a:rPr lang="uk-UA" b="0" i="0" dirty="0" err="1">
                <a:solidFill>
                  <a:srgbClr val="333333"/>
                </a:solidFill>
                <a:effectLst/>
                <a:latin typeface="arial" panose="020B0604020202020204" pitchFamily="34" charset="0"/>
              </a:rPr>
              <a:t>Е</a:t>
            </a:r>
            <a:r>
              <a:rPr lang="uk-UA" b="0" i="0" baseline="-25000" dirty="0" err="1">
                <a:solidFill>
                  <a:srgbClr val="333333"/>
                </a:solidFill>
                <a:effectLst/>
                <a:latin typeface="arial" panose="020B0604020202020204" pitchFamily="34" charset="0"/>
              </a:rPr>
              <a:t>вих</a:t>
            </a:r>
            <a:r>
              <a:rPr lang="uk-UA" b="0" i="0" baseline="-25000" dirty="0">
                <a:solidFill>
                  <a:srgbClr val="333333"/>
                </a:solidFill>
                <a:effectLst/>
                <a:latin typeface="arial" panose="020B0604020202020204" pitchFamily="34" charset="0"/>
              </a:rPr>
              <a:t>.</a:t>
            </a:r>
            <a:r>
              <a:rPr lang="uk-UA" b="0" i="0" dirty="0">
                <a:solidFill>
                  <a:srgbClr val="333333"/>
                </a:solidFill>
                <a:effectLst/>
                <a:latin typeface="arial" panose="020B0604020202020204" pitchFamily="34" charset="0"/>
              </a:rPr>
              <a:t> і </a:t>
            </a:r>
            <a:r>
              <a:rPr lang="uk-UA" b="0" i="0" dirty="0" err="1">
                <a:solidFill>
                  <a:srgbClr val="333333"/>
                </a:solidFill>
                <a:effectLst/>
                <a:latin typeface="arial" panose="020B0604020202020204" pitchFamily="34" charset="0"/>
              </a:rPr>
              <a:t>Е</a:t>
            </a:r>
            <a:r>
              <a:rPr lang="uk-UA" b="0" i="0" baseline="-25000" dirty="0" err="1">
                <a:solidFill>
                  <a:srgbClr val="333333"/>
                </a:solidFill>
                <a:effectLst/>
                <a:latin typeface="arial" panose="020B0604020202020204" pitchFamily="34" charset="0"/>
              </a:rPr>
              <a:t>прод</a:t>
            </a:r>
            <a:r>
              <a:rPr lang="uk-UA" b="0" i="0" dirty="0">
                <a:solidFill>
                  <a:srgbClr val="333333"/>
                </a:solidFill>
                <a:effectLst/>
                <a:latin typeface="arial" panose="020B0604020202020204" pitchFamily="34" charset="0"/>
              </a:rPr>
              <a:t>. – середня енергія вихідних реагентів і продуктів реакції відповідно</a:t>
            </a:r>
            <a:endParaRPr lang="uk-UA" dirty="0"/>
          </a:p>
        </p:txBody>
      </p:sp>
    </p:spTree>
    <p:extLst>
      <p:ext uri="{BB962C8B-B14F-4D97-AF65-F5344CB8AC3E}">
        <p14:creationId xmlns:p14="http://schemas.microsoft.com/office/powerpoint/2010/main" val="3812127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6F53AE-1CAB-4EC2-3638-056CF181164F}"/>
              </a:ext>
            </a:extLst>
          </p:cNvPr>
          <p:cNvSpPr txBox="1"/>
          <p:nvPr/>
        </p:nvSpPr>
        <p:spPr>
          <a:xfrm>
            <a:off x="321334" y="231807"/>
            <a:ext cx="11608998" cy="923330"/>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Слід звернути увагу, що енергія системи у перехідному стані активованого комплексу завжди має більшу величину, ніж у вихідному і кінцевому станах. Причому перебіг екзотермічних реакцій потребує меншої енергії активації, ніж ендотермічних (рис. 7.8).</a:t>
            </a:r>
            <a:endParaRPr lang="uk-UA" dirty="0"/>
          </a:p>
        </p:txBody>
      </p:sp>
      <p:pic>
        <p:nvPicPr>
          <p:cNvPr id="5" name="Рисунок 4">
            <a:extLst>
              <a:ext uri="{FF2B5EF4-FFF2-40B4-BE49-F238E27FC236}">
                <a16:creationId xmlns:a16="http://schemas.microsoft.com/office/drawing/2014/main" id="{A9FE7654-F2AE-3765-0964-550E2D5DB418}"/>
              </a:ext>
            </a:extLst>
          </p:cNvPr>
          <p:cNvPicPr>
            <a:picLocks noChangeAspect="1"/>
          </p:cNvPicPr>
          <p:nvPr/>
        </p:nvPicPr>
        <p:blipFill>
          <a:blip r:embed="rId2"/>
          <a:stretch>
            <a:fillRect/>
          </a:stretch>
        </p:blipFill>
        <p:spPr>
          <a:xfrm>
            <a:off x="446214" y="1293159"/>
            <a:ext cx="7032887" cy="3675725"/>
          </a:xfrm>
          <a:prstGeom prst="rect">
            <a:avLst/>
          </a:prstGeom>
        </p:spPr>
      </p:pic>
      <p:sp>
        <p:nvSpPr>
          <p:cNvPr id="7" name="TextBox 6">
            <a:extLst>
              <a:ext uri="{FF2B5EF4-FFF2-40B4-BE49-F238E27FC236}">
                <a16:creationId xmlns:a16="http://schemas.microsoft.com/office/drawing/2014/main" id="{04A5E9FD-1CE1-8D5E-BC00-23CC7F7A70A2}"/>
              </a:ext>
            </a:extLst>
          </p:cNvPr>
          <p:cNvSpPr txBox="1"/>
          <p:nvPr/>
        </p:nvSpPr>
        <p:spPr>
          <a:xfrm>
            <a:off x="7990218" y="2424349"/>
            <a:ext cx="3439782" cy="923330"/>
          </a:xfrm>
          <a:prstGeom prst="rect">
            <a:avLst/>
          </a:prstGeom>
          <a:noFill/>
        </p:spPr>
        <p:txBody>
          <a:bodyPr wrap="square">
            <a:spAutoFit/>
          </a:bodyPr>
          <a:lstStyle/>
          <a:p>
            <a:pPr algn="ctr"/>
            <a:r>
              <a:rPr lang="uk-UA" b="0" i="0" dirty="0">
                <a:solidFill>
                  <a:srgbClr val="333333"/>
                </a:solidFill>
                <a:effectLst/>
                <a:latin typeface="arial" panose="020B0604020202020204" pitchFamily="34" charset="0"/>
              </a:rPr>
              <a:t>Рисунок 7.8 – Енергетична діаграма </a:t>
            </a:r>
            <a:r>
              <a:rPr lang="uk-UA" b="0" i="0" dirty="0" err="1">
                <a:solidFill>
                  <a:srgbClr val="333333"/>
                </a:solidFill>
                <a:effectLst/>
                <a:latin typeface="arial" panose="020B0604020202020204" pitchFamily="34" charset="0"/>
              </a:rPr>
              <a:t>екзо</a:t>
            </a:r>
            <a:r>
              <a:rPr lang="uk-UA" b="0" i="0" dirty="0">
                <a:solidFill>
                  <a:srgbClr val="333333"/>
                </a:solidFill>
                <a:effectLst/>
                <a:latin typeface="arial" panose="020B0604020202020204" pitchFamily="34" charset="0"/>
              </a:rPr>
              <a:t>- і ендотермічної реакції</a:t>
            </a:r>
            <a:endParaRPr lang="uk-UA" dirty="0"/>
          </a:p>
        </p:txBody>
      </p:sp>
      <p:sp>
        <p:nvSpPr>
          <p:cNvPr id="9" name="TextBox 8">
            <a:extLst>
              <a:ext uri="{FF2B5EF4-FFF2-40B4-BE49-F238E27FC236}">
                <a16:creationId xmlns:a16="http://schemas.microsoft.com/office/drawing/2014/main" id="{0CEFD567-9239-A380-57B0-40B4BC5C1F99}"/>
              </a:ext>
            </a:extLst>
          </p:cNvPr>
          <p:cNvSpPr txBox="1"/>
          <p:nvPr/>
        </p:nvSpPr>
        <p:spPr>
          <a:xfrm>
            <a:off x="446213" y="5199670"/>
            <a:ext cx="11259831" cy="1200329"/>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Велика енергія активації (тобто високий енергетичний бар’єр) є причиною того, що багато хімічних реакцій за звичайних температур не відбуваються, незважаючи на їх принципову термодинамічну можливість (</a:t>
            </a:r>
            <a:r>
              <a:rPr lang="en-US" b="0" i="0" dirty="0">
                <a:solidFill>
                  <a:srgbClr val="333333"/>
                </a:solidFill>
                <a:effectLst/>
                <a:latin typeface="arial" panose="020B0604020202020204" pitchFamily="34" charset="0"/>
              </a:rPr>
              <a:t>∆G&lt;0). </a:t>
            </a:r>
            <a:r>
              <a:rPr lang="uk-UA" b="0" i="0" dirty="0">
                <a:solidFill>
                  <a:srgbClr val="333333"/>
                </a:solidFill>
                <a:effectLst/>
                <a:latin typeface="arial" panose="020B0604020202020204" pitchFamily="34" charset="0"/>
              </a:rPr>
              <a:t>Так, за низьких температур самочинно не горять на повітрі нафта, вугілля, деревина, хоча для реакцій їх окиснення енергія Гіббса </a:t>
            </a:r>
            <a:r>
              <a:rPr lang="en-US" b="0" i="0" dirty="0">
                <a:solidFill>
                  <a:srgbClr val="333333"/>
                </a:solidFill>
                <a:effectLst/>
                <a:latin typeface="arial" panose="020B0604020202020204" pitchFamily="34" charset="0"/>
              </a:rPr>
              <a:t>∆G </a:t>
            </a:r>
            <a:r>
              <a:rPr lang="uk-UA" b="0" i="0" dirty="0">
                <a:solidFill>
                  <a:srgbClr val="333333"/>
                </a:solidFill>
                <a:effectLst/>
                <a:latin typeface="arial" panose="020B0604020202020204" pitchFamily="34" charset="0"/>
              </a:rPr>
              <a:t>має від’ємне значення.</a:t>
            </a:r>
            <a:endParaRPr lang="uk-UA" dirty="0"/>
          </a:p>
        </p:txBody>
      </p:sp>
    </p:spTree>
    <p:extLst>
      <p:ext uri="{BB962C8B-B14F-4D97-AF65-F5344CB8AC3E}">
        <p14:creationId xmlns:p14="http://schemas.microsoft.com/office/powerpoint/2010/main" val="210147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11A354-B58B-ABCC-88E0-9236519A518E}"/>
              </a:ext>
            </a:extLst>
          </p:cNvPr>
          <p:cNvSpPr txBox="1"/>
          <p:nvPr/>
        </p:nvSpPr>
        <p:spPr>
          <a:xfrm>
            <a:off x="519742" y="367447"/>
            <a:ext cx="11324326" cy="1477328"/>
          </a:xfrm>
          <a:prstGeom prst="rect">
            <a:avLst/>
          </a:prstGeom>
          <a:noFill/>
        </p:spPr>
        <p:txBody>
          <a:bodyPr wrap="square">
            <a:spAutoFit/>
          </a:bodyPr>
          <a:lstStyle/>
          <a:p>
            <a:pPr algn="ctr"/>
            <a:r>
              <a:rPr lang="uk-UA" b="1" i="0" dirty="0">
                <a:solidFill>
                  <a:srgbClr val="333333"/>
                </a:solidFill>
                <a:effectLst/>
                <a:latin typeface="arial" panose="020B0604020202020204" pitchFamily="34" charset="0"/>
              </a:rPr>
              <a:t>7.2.3 ВПЛИВ ТЕМПЕРАТУРИ НА ШВИДКІСТЬ РЕАКЦІЇ</a:t>
            </a:r>
          </a:p>
          <a:p>
            <a:pPr algn="just"/>
            <a:r>
              <a:rPr lang="uk-UA" b="0" i="0" dirty="0">
                <a:solidFill>
                  <a:srgbClr val="333333"/>
                </a:solidFill>
                <a:effectLst/>
                <a:latin typeface="arial" panose="020B0604020202020204" pitchFamily="34" charset="0"/>
              </a:rPr>
              <a:t>Підвищення температури зумовлює зростання загальної енергії реакційної системи, а це, в свою чергу, сприяє підвищенню швидкості руху і збільшенню відносного вмісту активних молекул. Вплив температури на швидкість реакції оцінюється за допомогою емпіричного </a:t>
            </a:r>
            <a:r>
              <a:rPr lang="uk-UA" b="1" i="1" dirty="0">
                <a:solidFill>
                  <a:srgbClr val="333333"/>
                </a:solidFill>
                <a:effectLst/>
                <a:latin typeface="arial" panose="020B0604020202020204" pitchFamily="34" charset="0"/>
              </a:rPr>
              <a:t>правило Вант-</a:t>
            </a:r>
            <a:r>
              <a:rPr lang="uk-UA" b="1" i="1" dirty="0" err="1">
                <a:solidFill>
                  <a:srgbClr val="333333"/>
                </a:solidFill>
                <a:effectLst/>
                <a:latin typeface="arial" panose="020B0604020202020204" pitchFamily="34" charset="0"/>
              </a:rPr>
              <a:t>Гоффа</a:t>
            </a:r>
            <a:r>
              <a:rPr lang="uk-UA" b="1" i="0" dirty="0">
                <a:solidFill>
                  <a:srgbClr val="333333"/>
                </a:solidFill>
                <a:effectLst/>
                <a:latin typeface="arial" panose="020B0604020202020204" pitchFamily="34" charset="0"/>
              </a:rPr>
              <a:t>: </a:t>
            </a:r>
            <a:r>
              <a:rPr lang="uk-UA" b="0" i="1" dirty="0">
                <a:solidFill>
                  <a:srgbClr val="00B050"/>
                </a:solidFill>
                <a:effectLst/>
                <a:latin typeface="arial" panose="020B0604020202020204" pitchFamily="34" charset="0"/>
              </a:rPr>
              <a:t>підвищення температури на кожні 10 градусів збільшує швидкість реакції приблизно у 2-4 рази</a:t>
            </a:r>
            <a:endParaRPr lang="uk-UA" b="0" i="0" dirty="0">
              <a:solidFill>
                <a:srgbClr val="00B050"/>
              </a:solidFill>
              <a:effectLst/>
              <a:latin typeface="arial" panose="020B0604020202020204" pitchFamily="34" charset="0"/>
            </a:endParaRPr>
          </a:p>
        </p:txBody>
      </p:sp>
      <p:sp>
        <p:nvSpPr>
          <p:cNvPr id="5" name="TextBox 4">
            <a:extLst>
              <a:ext uri="{FF2B5EF4-FFF2-40B4-BE49-F238E27FC236}">
                <a16:creationId xmlns:a16="http://schemas.microsoft.com/office/drawing/2014/main" id="{1928CC4D-15F7-D695-2A84-9DF2DDA9BB7C}"/>
              </a:ext>
            </a:extLst>
          </p:cNvPr>
          <p:cNvSpPr txBox="1"/>
          <p:nvPr/>
        </p:nvSpPr>
        <p:spPr>
          <a:xfrm>
            <a:off x="4657545" y="2097021"/>
            <a:ext cx="2778425" cy="461665"/>
          </a:xfrm>
          <a:prstGeom prst="rect">
            <a:avLst/>
          </a:prstGeom>
          <a:noFill/>
        </p:spPr>
        <p:txBody>
          <a:bodyPr wrap="square">
            <a:spAutoFit/>
          </a:bodyPr>
          <a:lstStyle/>
          <a:p>
            <a:r>
              <a:rPr lang="en-US" sz="2400"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r</a:t>
            </a:r>
            <a:r>
              <a:rPr lang="uk-UA" sz="2400" kern="100"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a:t>
            </a:r>
            <a:r>
              <a:rPr lang="uk-UA" sz="2400"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 </a:t>
            </a:r>
            <a:r>
              <a:rPr lang="en-US" sz="2400"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r</a:t>
            </a:r>
            <a:r>
              <a:rPr lang="uk-UA" sz="2400" kern="100"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a:t>
            </a:r>
            <a:r>
              <a:rPr lang="uk-UA" sz="2400"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γ</a:t>
            </a:r>
            <a:r>
              <a:rPr lang="uk-UA" sz="2400" kern="100"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(T</a:t>
            </a:r>
            <a:r>
              <a:rPr lang="uk-UA" sz="2400" kern="100"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a:t>
            </a:r>
            <a:r>
              <a:rPr lang="uk-UA" sz="2400" kern="100"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-T</a:t>
            </a:r>
            <a:r>
              <a:rPr lang="uk-UA" sz="2400" kern="100"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a:t>
            </a:r>
            <a:r>
              <a:rPr lang="uk-UA" sz="2400" kern="100"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)/10</a:t>
            </a:r>
            <a:r>
              <a:rPr lang="uk-UA" sz="2400"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uk-UA" sz="2400" dirty="0"/>
          </a:p>
        </p:txBody>
      </p:sp>
      <p:sp>
        <p:nvSpPr>
          <p:cNvPr id="7" name="TextBox 6">
            <a:extLst>
              <a:ext uri="{FF2B5EF4-FFF2-40B4-BE49-F238E27FC236}">
                <a16:creationId xmlns:a16="http://schemas.microsoft.com/office/drawing/2014/main" id="{07A02486-AFDA-AF58-23FE-103C97FCE48E}"/>
              </a:ext>
            </a:extLst>
          </p:cNvPr>
          <p:cNvSpPr txBox="1"/>
          <p:nvPr/>
        </p:nvSpPr>
        <p:spPr>
          <a:xfrm>
            <a:off x="588751" y="2759976"/>
            <a:ext cx="11194931" cy="1477328"/>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де (Т</a:t>
            </a:r>
            <a:r>
              <a:rPr lang="uk-UA" b="0" i="0" baseline="-25000" dirty="0">
                <a:solidFill>
                  <a:srgbClr val="333333"/>
                </a:solidFill>
                <a:effectLst/>
                <a:latin typeface="arial" panose="020B0604020202020204" pitchFamily="34" charset="0"/>
              </a:rPr>
              <a:t>2</a:t>
            </a:r>
            <a:r>
              <a:rPr lang="uk-UA" b="0" i="0" dirty="0">
                <a:solidFill>
                  <a:srgbClr val="333333"/>
                </a:solidFill>
                <a:effectLst/>
                <a:latin typeface="arial" panose="020B0604020202020204" pitchFamily="34" charset="0"/>
              </a:rPr>
              <a:t>–Т</a:t>
            </a:r>
            <a:r>
              <a:rPr lang="uk-UA" b="0" i="0" baseline="-25000" dirty="0">
                <a:solidFill>
                  <a:srgbClr val="333333"/>
                </a:solidFill>
                <a:effectLst/>
                <a:latin typeface="arial" panose="020B0604020202020204" pitchFamily="34" charset="0"/>
              </a:rPr>
              <a:t>1</a:t>
            </a:r>
            <a:r>
              <a:rPr lang="uk-UA" b="0" i="0" dirty="0">
                <a:solidFill>
                  <a:srgbClr val="333333"/>
                </a:solidFill>
                <a:effectLst/>
                <a:latin typeface="arial" panose="020B0604020202020204" pitchFamily="34" charset="0"/>
              </a:rPr>
              <a:t>) = </a:t>
            </a:r>
            <a:r>
              <a:rPr lang="en-US" b="0" i="0" dirty="0">
                <a:solidFill>
                  <a:srgbClr val="333333"/>
                </a:solidFill>
                <a:effectLst/>
                <a:latin typeface="arial" panose="020B0604020202020204" pitchFamily="34" charset="0"/>
              </a:rPr>
              <a:t>∆</a:t>
            </a:r>
            <a:r>
              <a:rPr lang="uk-UA" b="0" i="0" dirty="0">
                <a:solidFill>
                  <a:srgbClr val="333333"/>
                </a:solidFill>
                <a:effectLst/>
                <a:latin typeface="arial" panose="020B0604020202020204" pitchFamily="34" charset="0"/>
              </a:rPr>
              <a:t>Т – змінення температури, </a:t>
            </a:r>
            <a:r>
              <a:rPr lang="en-US" b="0" i="0" dirty="0">
                <a:solidFill>
                  <a:srgbClr val="333333"/>
                </a:solidFill>
                <a:effectLst/>
                <a:latin typeface="arial" panose="020B0604020202020204" pitchFamily="34" charset="0"/>
              </a:rPr>
              <a:t>r</a:t>
            </a:r>
            <a:r>
              <a:rPr lang="en-US" b="0" i="0" baseline="-25000" dirty="0">
                <a:solidFill>
                  <a:srgbClr val="333333"/>
                </a:solidFill>
                <a:effectLst/>
                <a:latin typeface="arial" panose="020B0604020202020204" pitchFamily="34" charset="0"/>
              </a:rPr>
              <a:t>1</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і </a:t>
            </a:r>
            <a:r>
              <a:rPr lang="en-US" b="0" i="0" dirty="0">
                <a:solidFill>
                  <a:srgbClr val="333333"/>
                </a:solidFill>
                <a:effectLst/>
                <a:latin typeface="arial" panose="020B0604020202020204" pitchFamily="34" charset="0"/>
              </a:rPr>
              <a:t>r</a:t>
            </a:r>
            <a:r>
              <a:rPr lang="en-US" b="0" i="0" baseline="-25000" dirty="0">
                <a:solidFill>
                  <a:srgbClr val="333333"/>
                </a:solidFill>
                <a:effectLst/>
                <a:latin typeface="arial" panose="020B0604020202020204" pitchFamily="34" charset="0"/>
              </a:rPr>
              <a:t>2</a:t>
            </a:r>
            <a:r>
              <a:rPr lang="en-US" b="0" i="0" dirty="0">
                <a:solidFill>
                  <a:srgbClr val="333333"/>
                </a:solidFill>
                <a:effectLst/>
                <a:latin typeface="arial" panose="020B0604020202020204" pitchFamily="34" charset="0"/>
              </a:rPr>
              <a:t> – </a:t>
            </a:r>
            <a:r>
              <a:rPr lang="uk-UA" b="0" i="0" dirty="0">
                <a:solidFill>
                  <a:srgbClr val="333333"/>
                </a:solidFill>
                <a:effectLst/>
                <a:latin typeface="arial" panose="020B0604020202020204" pitchFamily="34" charset="0"/>
              </a:rPr>
              <a:t>початкова і кінцева швидкість реакції, </a:t>
            </a:r>
            <a:r>
              <a:rPr lang="uk-UA" sz="1800"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γ</a:t>
            </a:r>
            <a:r>
              <a:rPr lang="en-US" b="0" i="0" dirty="0">
                <a:solidFill>
                  <a:srgbClr val="333333"/>
                </a:solidFill>
                <a:effectLst/>
                <a:latin typeface="arial" panose="020B0604020202020204" pitchFamily="34" charset="0"/>
              </a:rPr>
              <a:t> – </a:t>
            </a:r>
            <a:r>
              <a:rPr lang="uk-UA" b="0" i="1" dirty="0">
                <a:solidFill>
                  <a:srgbClr val="333333"/>
                </a:solidFill>
                <a:effectLst/>
                <a:latin typeface="arial" panose="020B0604020202020204" pitchFamily="34" charset="0"/>
              </a:rPr>
              <a:t>температурний коефіцієнт швидкості, який показує, у </a:t>
            </a:r>
            <a:r>
              <a:rPr lang="uk-UA" b="0" i="1" dirty="0">
                <a:solidFill>
                  <a:srgbClr val="00B050"/>
                </a:solidFill>
                <a:effectLst/>
                <a:latin typeface="arial" panose="020B0604020202020204" pitchFamily="34" charset="0"/>
              </a:rPr>
              <a:t>скільки разів зростає швидкість реакції при підвищенні температури на десять градусів</a:t>
            </a:r>
            <a:r>
              <a:rPr lang="uk-UA" b="0" i="0" dirty="0">
                <a:solidFill>
                  <a:srgbClr val="333333"/>
                </a:solidFill>
                <a:effectLst/>
                <a:latin typeface="arial" panose="020B0604020202020204" pitchFamily="34" charset="0"/>
              </a:rPr>
              <a:t>. Значення температурного коефіцієнта для ендотермічних реакцій вище, ніж для екзотермічних (</a:t>
            </a:r>
            <a:r>
              <a:rPr lang="uk-UA" sz="1800" kern="1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γ</a:t>
            </a:r>
            <a:r>
              <a:rPr lang="uk-UA" b="0" i="0" baseline="-25000" dirty="0" err="1">
                <a:solidFill>
                  <a:srgbClr val="333333"/>
                </a:solidFill>
                <a:effectLst/>
                <a:latin typeface="arial" panose="020B0604020202020204" pitchFamily="34" charset="0"/>
              </a:rPr>
              <a:t>енд</a:t>
            </a:r>
            <a:r>
              <a:rPr lang="uk-UA" b="0" i="0" dirty="0">
                <a:solidFill>
                  <a:srgbClr val="333333"/>
                </a:solidFill>
                <a:effectLst/>
                <a:latin typeface="arial" panose="020B0604020202020204" pitchFamily="34" charset="0"/>
              </a:rPr>
              <a:t>&gt;</a:t>
            </a:r>
            <a:r>
              <a:rPr lang="uk-UA" sz="1800"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uk-UA" sz="1800" kern="1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γ</a:t>
            </a:r>
            <a:r>
              <a:rPr lang="uk-UA" b="0" i="0" baseline="-25000" dirty="0" err="1">
                <a:solidFill>
                  <a:srgbClr val="333333"/>
                </a:solidFill>
                <a:effectLst/>
                <a:latin typeface="arial" panose="020B0604020202020204" pitchFamily="34" charset="0"/>
              </a:rPr>
              <a:t>екз</a:t>
            </a:r>
            <a:r>
              <a:rPr lang="uk-UA" b="0" i="0" dirty="0">
                <a:solidFill>
                  <a:srgbClr val="333333"/>
                </a:solidFill>
                <a:effectLst/>
                <a:latin typeface="arial" panose="020B0604020202020204" pitchFamily="34" charset="0"/>
              </a:rPr>
              <a:t>). Для більшості реакцій </a:t>
            </a:r>
            <a:r>
              <a:rPr lang="uk-UA" sz="1800"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γ</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змінюється у межах 2-4.</a:t>
            </a:r>
            <a:endParaRPr lang="uk-UA" dirty="0"/>
          </a:p>
        </p:txBody>
      </p:sp>
      <p:sp>
        <p:nvSpPr>
          <p:cNvPr id="9" name="TextBox 8">
            <a:extLst>
              <a:ext uri="{FF2B5EF4-FFF2-40B4-BE49-F238E27FC236}">
                <a16:creationId xmlns:a16="http://schemas.microsoft.com/office/drawing/2014/main" id="{D61C6AB1-3DD3-9CDC-E880-BDB657829B67}"/>
              </a:ext>
            </a:extLst>
          </p:cNvPr>
          <p:cNvSpPr txBox="1"/>
          <p:nvPr/>
        </p:nvSpPr>
        <p:spPr>
          <a:xfrm>
            <a:off x="519742" y="4275342"/>
            <a:ext cx="11263940" cy="923330"/>
          </a:xfrm>
          <a:prstGeom prst="rect">
            <a:avLst/>
          </a:prstGeom>
          <a:noFill/>
        </p:spPr>
        <p:txBody>
          <a:bodyPr wrap="square">
            <a:spAutoFit/>
          </a:bodyPr>
          <a:lstStyle/>
          <a:p>
            <a:pPr algn="just"/>
            <a:r>
              <a:rPr lang="ru-RU" b="0" i="0" dirty="0" err="1">
                <a:solidFill>
                  <a:srgbClr val="333333"/>
                </a:solidFill>
                <a:effectLst/>
                <a:latin typeface="arial" panose="020B0604020202020204" pitchFamily="34" charset="0"/>
              </a:rPr>
              <a:t>Рівняння</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зручно</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використовувати</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лише</a:t>
            </a:r>
            <a:r>
              <a:rPr lang="ru-RU" b="0" i="0" dirty="0">
                <a:solidFill>
                  <a:srgbClr val="333333"/>
                </a:solidFill>
                <a:effectLst/>
                <a:latin typeface="arial" panose="020B0604020202020204" pitchFamily="34" charset="0"/>
              </a:rPr>
              <a:t> для </a:t>
            </a:r>
            <a:r>
              <a:rPr lang="ru-RU" b="0" i="0" dirty="0" err="1">
                <a:solidFill>
                  <a:srgbClr val="333333"/>
                </a:solidFill>
                <a:effectLst/>
                <a:latin typeface="arial" panose="020B0604020202020204" pitchFamily="34" charset="0"/>
              </a:rPr>
              <a:t>приблизних</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розрахунків</a:t>
            </a:r>
            <a:r>
              <a:rPr lang="ru-RU" b="0" i="0" dirty="0">
                <a:solidFill>
                  <a:srgbClr val="333333"/>
                </a:solidFill>
                <a:effectLst/>
                <a:latin typeface="arial" panose="020B0604020202020204" pitchFamily="34" charset="0"/>
              </a:rPr>
              <a:t>, тому </a:t>
            </a:r>
            <a:r>
              <a:rPr lang="ru-RU" b="0" i="0" dirty="0" err="1">
                <a:solidFill>
                  <a:srgbClr val="333333"/>
                </a:solidFill>
                <a:effectLst/>
                <a:latin typeface="arial" panose="020B0604020202020204" pitchFamily="34" charset="0"/>
              </a:rPr>
              <a:t>що</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воно</a:t>
            </a:r>
            <a:r>
              <a:rPr lang="ru-RU" b="0" i="0" dirty="0">
                <a:solidFill>
                  <a:srgbClr val="333333"/>
                </a:solidFill>
                <a:effectLst/>
                <a:latin typeface="arial" panose="020B0604020202020204" pitchFamily="34" charset="0"/>
              </a:rPr>
              <a:t> є </a:t>
            </a:r>
            <a:r>
              <a:rPr lang="ru-RU" b="0" i="0" dirty="0" err="1">
                <a:solidFill>
                  <a:srgbClr val="333333"/>
                </a:solidFill>
                <a:effectLst/>
                <a:latin typeface="arial" panose="020B0604020202020204" pitchFamily="34" charset="0"/>
              </a:rPr>
              <a:t>справедливим</a:t>
            </a:r>
            <a:r>
              <a:rPr lang="ru-RU" b="0" i="0" dirty="0">
                <a:solidFill>
                  <a:srgbClr val="333333"/>
                </a:solidFill>
                <a:effectLst/>
                <a:latin typeface="arial" panose="020B0604020202020204" pitchFamily="34" charset="0"/>
              </a:rPr>
              <a:t> за </a:t>
            </a:r>
            <a:r>
              <a:rPr lang="ru-RU" b="0" i="0" dirty="0" err="1">
                <a:solidFill>
                  <a:srgbClr val="333333"/>
                </a:solidFill>
                <a:effectLst/>
                <a:latin typeface="arial" panose="020B0604020202020204" pitchFamily="34" charset="0"/>
              </a:rPr>
              <a:t>умови</a:t>
            </a:r>
            <a:r>
              <a:rPr lang="ru-RU" b="0" i="0" dirty="0">
                <a:solidFill>
                  <a:srgbClr val="333333"/>
                </a:solidFill>
                <a:effectLst/>
                <a:latin typeface="arial" panose="020B0604020202020204" pitchFamily="34" charset="0"/>
              </a:rPr>
              <a:t> не </a:t>
            </a:r>
            <a:r>
              <a:rPr lang="ru-RU" b="0" i="0" dirty="0" err="1">
                <a:solidFill>
                  <a:srgbClr val="333333"/>
                </a:solidFill>
                <a:effectLst/>
                <a:latin typeface="arial" panose="020B0604020202020204" pitchFamily="34" charset="0"/>
              </a:rPr>
              <a:t>дуже</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високих</a:t>
            </a:r>
            <a:r>
              <a:rPr lang="ru-RU" b="0" i="0" dirty="0">
                <a:solidFill>
                  <a:srgbClr val="333333"/>
                </a:solidFill>
                <a:effectLst/>
                <a:latin typeface="arial" panose="020B0604020202020204" pitchFamily="34" charset="0"/>
              </a:rPr>
              <a:t> температур і невеликого </a:t>
            </a:r>
            <a:r>
              <a:rPr lang="ru-RU" b="0" i="0" dirty="0" err="1">
                <a:solidFill>
                  <a:srgbClr val="333333"/>
                </a:solidFill>
                <a:effectLst/>
                <a:latin typeface="arial" panose="020B0604020202020204" pitchFamily="34" charset="0"/>
              </a:rPr>
              <a:t>інтервалу</a:t>
            </a:r>
            <a:r>
              <a:rPr lang="ru-RU" b="0" i="0" dirty="0">
                <a:solidFill>
                  <a:srgbClr val="333333"/>
                </a:solidFill>
                <a:effectLst/>
                <a:latin typeface="arial" panose="020B0604020202020204" pitchFamily="34" charset="0"/>
              </a:rPr>
              <a:t> температур. </a:t>
            </a:r>
            <a:r>
              <a:rPr lang="ru-RU" b="0" i="0" dirty="0" err="1">
                <a:solidFill>
                  <a:srgbClr val="333333"/>
                </a:solidFill>
                <a:effectLst/>
                <a:latin typeface="arial" panose="020B0604020202020204" pitchFamily="34" charset="0"/>
              </a:rPr>
              <a:t>Точніше</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вплив</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температури</a:t>
            </a:r>
            <a:r>
              <a:rPr lang="ru-RU" b="0" i="0" dirty="0">
                <a:solidFill>
                  <a:srgbClr val="333333"/>
                </a:solidFill>
                <a:effectLst/>
                <a:latin typeface="arial" panose="020B0604020202020204" pitchFamily="34" charset="0"/>
              </a:rPr>
              <a:t> на </a:t>
            </a:r>
            <a:r>
              <a:rPr lang="ru-RU" b="0" i="0" dirty="0" err="1">
                <a:solidFill>
                  <a:srgbClr val="333333"/>
                </a:solidFill>
                <a:effectLst/>
                <a:latin typeface="arial" panose="020B0604020202020204" pitchFamily="34" charset="0"/>
              </a:rPr>
              <a:t>швидкість</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реакції</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відображає</a:t>
            </a:r>
            <a:r>
              <a:rPr lang="ru-RU" b="0" i="0" dirty="0">
                <a:solidFill>
                  <a:srgbClr val="333333"/>
                </a:solidFill>
                <a:effectLst/>
                <a:latin typeface="arial" panose="020B0604020202020204" pitchFamily="34" charset="0"/>
              </a:rPr>
              <a:t> </a:t>
            </a:r>
            <a:r>
              <a:rPr lang="ru-RU" b="1" i="1" dirty="0" err="1">
                <a:solidFill>
                  <a:srgbClr val="333333"/>
                </a:solidFill>
                <a:effectLst/>
                <a:latin typeface="arial" panose="020B0604020202020204" pitchFamily="34" charset="0"/>
              </a:rPr>
              <a:t>рівняння</a:t>
            </a:r>
            <a:r>
              <a:rPr lang="ru-RU" b="1" i="1" dirty="0">
                <a:solidFill>
                  <a:srgbClr val="333333"/>
                </a:solidFill>
                <a:effectLst/>
                <a:latin typeface="arial" panose="020B0604020202020204" pitchFamily="34" charset="0"/>
              </a:rPr>
              <a:t> </a:t>
            </a:r>
            <a:r>
              <a:rPr lang="ru-RU" b="1" i="1" dirty="0" err="1">
                <a:solidFill>
                  <a:srgbClr val="333333"/>
                </a:solidFill>
                <a:effectLst/>
                <a:latin typeface="arial" panose="020B0604020202020204" pitchFamily="34" charset="0"/>
              </a:rPr>
              <a:t>Арреніуса</a:t>
            </a:r>
            <a:r>
              <a:rPr lang="ru-RU" b="1" i="0" dirty="0">
                <a:solidFill>
                  <a:srgbClr val="333333"/>
                </a:solidFill>
                <a:effectLst/>
                <a:latin typeface="arial" panose="020B0604020202020204" pitchFamily="34" charset="0"/>
              </a:rPr>
              <a:t> </a:t>
            </a:r>
            <a:r>
              <a:rPr lang="ru-RU" b="0" i="0" dirty="0">
                <a:solidFill>
                  <a:srgbClr val="333333"/>
                </a:solidFill>
                <a:effectLst/>
                <a:latin typeface="arial" panose="020B0604020202020204" pitchFamily="34" charset="0"/>
              </a:rPr>
              <a:t>(1889 р.):</a:t>
            </a:r>
            <a:endParaRPr lang="uk-UA" dirty="0"/>
          </a:p>
        </p:txBody>
      </p:sp>
      <p:pic>
        <p:nvPicPr>
          <p:cNvPr id="11" name="Рисунок 10">
            <a:extLst>
              <a:ext uri="{FF2B5EF4-FFF2-40B4-BE49-F238E27FC236}">
                <a16:creationId xmlns:a16="http://schemas.microsoft.com/office/drawing/2014/main" id="{27BF5A75-C9F4-979A-2BE5-ED7DD691D2B6}"/>
              </a:ext>
            </a:extLst>
          </p:cNvPr>
          <p:cNvPicPr>
            <a:picLocks noChangeAspect="1"/>
          </p:cNvPicPr>
          <p:nvPr/>
        </p:nvPicPr>
        <p:blipFill>
          <a:blip r:embed="rId2"/>
          <a:stretch>
            <a:fillRect/>
          </a:stretch>
        </p:blipFill>
        <p:spPr>
          <a:xfrm>
            <a:off x="5059757" y="5236710"/>
            <a:ext cx="1873272" cy="663758"/>
          </a:xfrm>
          <a:prstGeom prst="rect">
            <a:avLst/>
          </a:prstGeom>
        </p:spPr>
      </p:pic>
      <p:sp>
        <p:nvSpPr>
          <p:cNvPr id="13" name="TextBox 12">
            <a:extLst>
              <a:ext uri="{FF2B5EF4-FFF2-40B4-BE49-F238E27FC236}">
                <a16:creationId xmlns:a16="http://schemas.microsoft.com/office/drawing/2014/main" id="{5A22B3ED-3746-B0FF-C77C-6A46DCAE1C8C}"/>
              </a:ext>
            </a:extLst>
          </p:cNvPr>
          <p:cNvSpPr txBox="1"/>
          <p:nvPr/>
        </p:nvSpPr>
        <p:spPr>
          <a:xfrm>
            <a:off x="588751" y="6021540"/>
            <a:ext cx="11263939" cy="646331"/>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де </a:t>
            </a:r>
            <a:r>
              <a:rPr lang="en-US" b="0" i="0" dirty="0">
                <a:solidFill>
                  <a:srgbClr val="333333"/>
                </a:solidFill>
                <a:effectLst/>
                <a:latin typeface="arial" panose="020B0604020202020204" pitchFamily="34" charset="0"/>
              </a:rPr>
              <a:t>k – </a:t>
            </a:r>
            <a:r>
              <a:rPr lang="uk-UA" b="0" i="0" dirty="0">
                <a:solidFill>
                  <a:srgbClr val="333333"/>
                </a:solidFill>
                <a:effectLst/>
                <a:latin typeface="arial" panose="020B0604020202020204" pitchFamily="34" charset="0"/>
              </a:rPr>
              <a:t>константа швидкості реакції, Е</a:t>
            </a:r>
            <a:r>
              <a:rPr lang="uk-UA" b="0" i="0" baseline="-25000" dirty="0">
                <a:solidFill>
                  <a:srgbClr val="333333"/>
                </a:solidFill>
                <a:effectLst/>
                <a:latin typeface="arial" panose="020B0604020202020204" pitchFamily="34" charset="0"/>
              </a:rPr>
              <a:t>А</a:t>
            </a:r>
            <a:r>
              <a:rPr lang="uk-UA" b="0" i="0" dirty="0">
                <a:solidFill>
                  <a:srgbClr val="333333"/>
                </a:solidFill>
                <a:effectLst/>
                <a:latin typeface="arial" panose="020B0604020202020204" pitchFamily="34" charset="0"/>
              </a:rPr>
              <a:t> – енергія активації (для хімічних реакцій  Е</a:t>
            </a:r>
            <a:r>
              <a:rPr lang="uk-UA" b="0" i="0" baseline="-25000" dirty="0">
                <a:solidFill>
                  <a:srgbClr val="333333"/>
                </a:solidFill>
                <a:effectLst/>
                <a:latin typeface="arial" panose="020B0604020202020204" pitchFamily="34" charset="0"/>
              </a:rPr>
              <a:t>А</a:t>
            </a:r>
            <a:r>
              <a:rPr lang="uk-UA" b="0" i="0" dirty="0">
                <a:solidFill>
                  <a:srgbClr val="333333"/>
                </a:solidFill>
                <a:effectLst/>
                <a:latin typeface="arial" panose="020B0604020202020204" pitchFamily="34" charset="0"/>
              </a:rPr>
              <a:t> = 40-400 кДж/моль), </a:t>
            </a:r>
            <a:r>
              <a:rPr lang="en-US" b="0" i="0" dirty="0">
                <a:solidFill>
                  <a:srgbClr val="333333"/>
                </a:solidFill>
                <a:effectLst/>
                <a:latin typeface="arial" panose="020B0604020202020204" pitchFamily="34" charset="0"/>
              </a:rPr>
              <a:t>k</a:t>
            </a:r>
            <a:r>
              <a:rPr lang="en-US" b="0" i="0" baseline="-25000" dirty="0">
                <a:solidFill>
                  <a:srgbClr val="333333"/>
                </a:solidFill>
                <a:effectLst/>
                <a:latin typeface="arial" panose="020B0604020202020204" pitchFamily="34" charset="0"/>
              </a:rPr>
              <a:t>0</a:t>
            </a:r>
            <a:r>
              <a:rPr lang="en-US" b="0" i="0" dirty="0">
                <a:solidFill>
                  <a:srgbClr val="333333"/>
                </a:solidFill>
                <a:effectLst/>
                <a:latin typeface="arial" panose="020B0604020202020204" pitchFamily="34" charset="0"/>
              </a:rPr>
              <a:t> – </a:t>
            </a:r>
            <a:r>
              <a:rPr lang="uk-UA" b="0" i="0" dirty="0" err="1">
                <a:solidFill>
                  <a:srgbClr val="333333"/>
                </a:solidFill>
                <a:effectLst/>
                <a:latin typeface="arial" panose="020B0604020202020204" pitchFamily="34" charset="0"/>
              </a:rPr>
              <a:t>передекспоненційний</a:t>
            </a:r>
            <a:r>
              <a:rPr lang="uk-UA" b="0" i="0" dirty="0">
                <a:solidFill>
                  <a:srgbClr val="333333"/>
                </a:solidFill>
                <a:effectLst/>
                <a:latin typeface="arial" panose="020B0604020202020204" pitchFamily="34" charset="0"/>
              </a:rPr>
              <a:t> множник </a:t>
            </a:r>
            <a:r>
              <a:rPr lang="uk-UA" b="0" i="0" dirty="0" err="1">
                <a:solidFill>
                  <a:srgbClr val="333333"/>
                </a:solidFill>
                <a:effectLst/>
                <a:latin typeface="arial" panose="020B0604020202020204" pitchFamily="34" charset="0"/>
              </a:rPr>
              <a:t>Арреніуса</a:t>
            </a:r>
            <a:r>
              <a:rPr lang="uk-UA" b="0" i="0" dirty="0">
                <a:solidFill>
                  <a:srgbClr val="333333"/>
                </a:solidFill>
                <a:effectLst/>
                <a:latin typeface="arial" panose="020B0604020202020204" pitchFamily="34" charset="0"/>
              </a:rPr>
              <a:t>, пропорційний кількості зіткнень між молекулами.</a:t>
            </a:r>
            <a:endParaRPr lang="uk-UA" dirty="0"/>
          </a:p>
        </p:txBody>
      </p:sp>
    </p:spTree>
    <p:extLst>
      <p:ext uri="{BB962C8B-B14F-4D97-AF65-F5344CB8AC3E}">
        <p14:creationId xmlns:p14="http://schemas.microsoft.com/office/powerpoint/2010/main" val="1375496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2A95D6-6741-E4DC-2400-C91EABD870FB}"/>
              </a:ext>
            </a:extLst>
          </p:cNvPr>
          <p:cNvSpPr txBox="1"/>
          <p:nvPr/>
        </p:nvSpPr>
        <p:spPr>
          <a:xfrm>
            <a:off x="361948" y="207821"/>
            <a:ext cx="5303089" cy="1200329"/>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Інтегрування рівняння </a:t>
            </a:r>
            <a:r>
              <a:rPr lang="uk-UA" b="0" i="0" dirty="0" err="1">
                <a:solidFill>
                  <a:srgbClr val="333333"/>
                </a:solidFill>
                <a:effectLst/>
                <a:latin typeface="arial" panose="020B0604020202020204" pitchFamily="34" charset="0"/>
              </a:rPr>
              <a:t>Арреніуса</a:t>
            </a:r>
            <a:r>
              <a:rPr lang="uk-UA" b="0" i="0" dirty="0">
                <a:solidFill>
                  <a:srgbClr val="333333"/>
                </a:solidFill>
                <a:effectLst/>
                <a:latin typeface="arial" panose="020B0604020202020204" pitchFamily="34" charset="0"/>
              </a:rPr>
              <a:t> дає вираз для розрахунку енергії активації за відомими даними щодо констант швидкості реакції при двох температурах:</a:t>
            </a:r>
            <a:endParaRPr lang="uk-UA" dirty="0"/>
          </a:p>
        </p:txBody>
      </p:sp>
      <p:pic>
        <p:nvPicPr>
          <p:cNvPr id="5" name="Рисунок 4">
            <a:extLst>
              <a:ext uri="{FF2B5EF4-FFF2-40B4-BE49-F238E27FC236}">
                <a16:creationId xmlns:a16="http://schemas.microsoft.com/office/drawing/2014/main" id="{72828D2E-6964-EE3A-D181-F8EE13D1E0AD}"/>
              </a:ext>
            </a:extLst>
          </p:cNvPr>
          <p:cNvPicPr>
            <a:picLocks noChangeAspect="1"/>
          </p:cNvPicPr>
          <p:nvPr/>
        </p:nvPicPr>
        <p:blipFill>
          <a:blip r:embed="rId2"/>
          <a:stretch>
            <a:fillRect/>
          </a:stretch>
        </p:blipFill>
        <p:spPr>
          <a:xfrm>
            <a:off x="1516049" y="1493476"/>
            <a:ext cx="2834038" cy="772920"/>
          </a:xfrm>
          <a:prstGeom prst="rect">
            <a:avLst/>
          </a:prstGeom>
        </p:spPr>
      </p:pic>
      <p:pic>
        <p:nvPicPr>
          <p:cNvPr id="7" name="Рисунок 6">
            <a:extLst>
              <a:ext uri="{FF2B5EF4-FFF2-40B4-BE49-F238E27FC236}">
                <a16:creationId xmlns:a16="http://schemas.microsoft.com/office/drawing/2014/main" id="{5D0D662E-1882-0AF2-063C-1A74EB8D4A55}"/>
              </a:ext>
            </a:extLst>
          </p:cNvPr>
          <p:cNvPicPr>
            <a:picLocks noChangeAspect="1"/>
          </p:cNvPicPr>
          <p:nvPr/>
        </p:nvPicPr>
        <p:blipFill>
          <a:blip r:embed="rId3"/>
          <a:stretch>
            <a:fillRect/>
          </a:stretch>
        </p:blipFill>
        <p:spPr>
          <a:xfrm>
            <a:off x="1756315" y="2315898"/>
            <a:ext cx="2410837" cy="850884"/>
          </a:xfrm>
          <a:prstGeom prst="rect">
            <a:avLst/>
          </a:prstGeom>
        </p:spPr>
      </p:pic>
      <p:sp>
        <p:nvSpPr>
          <p:cNvPr id="9" name="TextBox 8">
            <a:extLst>
              <a:ext uri="{FF2B5EF4-FFF2-40B4-BE49-F238E27FC236}">
                <a16:creationId xmlns:a16="http://schemas.microsoft.com/office/drawing/2014/main" id="{E09F9562-25EC-FC81-749C-C9A0992D9249}"/>
              </a:ext>
            </a:extLst>
          </p:cNvPr>
          <p:cNvSpPr txBox="1"/>
          <p:nvPr/>
        </p:nvSpPr>
        <p:spPr>
          <a:xfrm>
            <a:off x="361947" y="3429000"/>
            <a:ext cx="5199572" cy="1200329"/>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Якщо концентрації реагуючих речовин дорівнюють 1 моль, то рівняння </a:t>
            </a:r>
            <a:r>
              <a:rPr lang="uk-UA" b="0" i="0" dirty="0" err="1">
                <a:solidFill>
                  <a:srgbClr val="333333"/>
                </a:solidFill>
                <a:effectLst/>
                <a:latin typeface="arial" panose="020B0604020202020204" pitchFamily="34" charset="0"/>
              </a:rPr>
              <a:t>Арреніуса</a:t>
            </a:r>
            <a:r>
              <a:rPr lang="uk-UA" b="0" i="0" dirty="0">
                <a:solidFill>
                  <a:srgbClr val="333333"/>
                </a:solidFill>
                <a:effectLst/>
                <a:latin typeface="arial" panose="020B0604020202020204" pitchFamily="34" charset="0"/>
              </a:rPr>
              <a:t> дає змогу виразити залежність швидкості реакції від температури:</a:t>
            </a:r>
            <a:endParaRPr lang="uk-UA" dirty="0"/>
          </a:p>
        </p:txBody>
      </p:sp>
      <p:pic>
        <p:nvPicPr>
          <p:cNvPr id="11" name="Рисунок 10">
            <a:extLst>
              <a:ext uri="{FF2B5EF4-FFF2-40B4-BE49-F238E27FC236}">
                <a16:creationId xmlns:a16="http://schemas.microsoft.com/office/drawing/2014/main" id="{9AEDEC23-6C8D-EA6E-C137-605B665C9CFA}"/>
              </a:ext>
            </a:extLst>
          </p:cNvPr>
          <p:cNvPicPr>
            <a:picLocks noChangeAspect="1"/>
          </p:cNvPicPr>
          <p:nvPr/>
        </p:nvPicPr>
        <p:blipFill>
          <a:blip r:embed="rId4"/>
          <a:stretch>
            <a:fillRect/>
          </a:stretch>
        </p:blipFill>
        <p:spPr>
          <a:xfrm>
            <a:off x="1997632" y="4658365"/>
            <a:ext cx="1928202" cy="581102"/>
          </a:xfrm>
          <a:prstGeom prst="rect">
            <a:avLst/>
          </a:prstGeom>
        </p:spPr>
      </p:pic>
      <p:sp>
        <p:nvSpPr>
          <p:cNvPr id="13" name="TextBox 12">
            <a:extLst>
              <a:ext uri="{FF2B5EF4-FFF2-40B4-BE49-F238E27FC236}">
                <a16:creationId xmlns:a16="http://schemas.microsoft.com/office/drawing/2014/main" id="{D11ECED8-BD26-146C-BFB1-0BFD041E79A3}"/>
              </a:ext>
            </a:extLst>
          </p:cNvPr>
          <p:cNvSpPr txBox="1"/>
          <p:nvPr/>
        </p:nvSpPr>
        <p:spPr>
          <a:xfrm>
            <a:off x="304616" y="5268503"/>
            <a:ext cx="5256903" cy="1477328"/>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Згідно з рівнянням </a:t>
            </a:r>
            <a:r>
              <a:rPr lang="uk-UA" b="0" i="0" dirty="0" err="1">
                <a:solidFill>
                  <a:srgbClr val="333333"/>
                </a:solidFill>
                <a:effectLst/>
                <a:latin typeface="arial" panose="020B0604020202020204" pitchFamily="34" charset="0"/>
              </a:rPr>
              <a:t>Арреніуса</a:t>
            </a:r>
            <a:r>
              <a:rPr lang="uk-UA" b="0" i="0" dirty="0">
                <a:solidFill>
                  <a:srgbClr val="333333"/>
                </a:solidFill>
                <a:effectLst/>
                <a:latin typeface="arial" panose="020B0604020202020204" pitchFamily="34" charset="0"/>
              </a:rPr>
              <a:t> </a:t>
            </a:r>
            <a:r>
              <a:rPr lang="uk-UA" b="0" i="1" dirty="0">
                <a:solidFill>
                  <a:srgbClr val="333333"/>
                </a:solidFill>
                <a:effectLst/>
                <a:latin typeface="arial" panose="020B0604020202020204" pitchFamily="34" charset="0"/>
              </a:rPr>
              <a:t>константа швидкості зменшується при зростанні енергії активації</a:t>
            </a:r>
            <a:r>
              <a:rPr lang="uk-UA" b="0" i="0" dirty="0">
                <a:solidFill>
                  <a:srgbClr val="333333"/>
                </a:solidFill>
                <a:effectLst/>
                <a:latin typeface="arial" panose="020B0604020202020204" pitchFamily="34" charset="0"/>
              </a:rPr>
              <a:t>. Це рівняння дозволяє обчислювати константи швидкості (і саму швидкість) реакцій при різних температурах.</a:t>
            </a:r>
            <a:endParaRPr lang="uk-UA" dirty="0"/>
          </a:p>
        </p:txBody>
      </p:sp>
      <p:pic>
        <p:nvPicPr>
          <p:cNvPr id="2050" name="Picture 2" descr="Нильс Бор предложил планетарную модель строения атома">
            <a:extLst>
              <a:ext uri="{FF2B5EF4-FFF2-40B4-BE49-F238E27FC236}">
                <a16:creationId xmlns:a16="http://schemas.microsoft.com/office/drawing/2014/main" id="{8AABCA8D-E6BD-EFE9-50B1-BE4E30759F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5196" y="1638595"/>
            <a:ext cx="4398034" cy="3811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351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5518BB-F17C-6C76-7871-98684A20FAF1}"/>
              </a:ext>
            </a:extLst>
          </p:cNvPr>
          <p:cNvSpPr txBox="1"/>
          <p:nvPr/>
        </p:nvSpPr>
        <p:spPr>
          <a:xfrm>
            <a:off x="621101" y="583628"/>
            <a:ext cx="11162581" cy="5909310"/>
          </a:xfrm>
          <a:prstGeom prst="rect">
            <a:avLst/>
          </a:prstGeom>
          <a:noFill/>
        </p:spPr>
        <p:txBody>
          <a:bodyPr wrap="square">
            <a:spAutoFit/>
          </a:bodyPr>
          <a:lstStyle/>
          <a:p>
            <a:pPr algn="ctr"/>
            <a:r>
              <a:rPr lang="uk-UA" b="1" i="0" dirty="0">
                <a:solidFill>
                  <a:srgbClr val="333333"/>
                </a:solidFill>
                <a:effectLst/>
                <a:latin typeface="arial" panose="020B0604020202020204" pitchFamily="34" charset="0"/>
              </a:rPr>
              <a:t>7.3 КАТАЛІЗ</a:t>
            </a:r>
          </a:p>
          <a:p>
            <a:pPr algn="ctr"/>
            <a:endParaRPr lang="uk-UA" b="1" i="0" dirty="0">
              <a:solidFill>
                <a:srgbClr val="333333"/>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Найбільш потужним засобом інтенсифікації хімічних процесів є застосування каталізаторів.</a:t>
            </a:r>
          </a:p>
          <a:p>
            <a:pPr algn="just"/>
            <a:endParaRPr lang="uk-UA" b="0" i="0" dirty="0">
              <a:solidFill>
                <a:srgbClr val="333333"/>
              </a:solidFill>
              <a:effectLst/>
              <a:latin typeface="arial" panose="020B0604020202020204" pitchFamily="34" charset="0"/>
            </a:endParaRPr>
          </a:p>
          <a:p>
            <a:pPr algn="just"/>
            <a:r>
              <a:rPr lang="uk-UA" b="1" i="1" dirty="0">
                <a:solidFill>
                  <a:srgbClr val="00B050"/>
                </a:solidFill>
                <a:effectLst/>
                <a:latin typeface="arial" panose="020B0604020202020204" pitchFamily="34" charset="0"/>
              </a:rPr>
              <a:t>Каталізатор</a:t>
            </a:r>
            <a:r>
              <a:rPr lang="uk-UA" b="1" i="0" dirty="0">
                <a:solidFill>
                  <a:srgbClr val="00B050"/>
                </a:solidFill>
                <a:effectLst/>
                <a:latin typeface="arial" panose="020B0604020202020204" pitchFamily="34" charset="0"/>
              </a:rPr>
              <a:t> –</a:t>
            </a:r>
            <a:r>
              <a:rPr lang="uk-UA" b="0" i="1" dirty="0">
                <a:solidFill>
                  <a:srgbClr val="00B050"/>
                </a:solidFill>
                <a:effectLst/>
                <a:latin typeface="arial" panose="020B0604020202020204" pitchFamily="34" charset="0"/>
              </a:rPr>
              <a:t> це речовина, що збільшує швидкість реакції, кількісно і якісно при цьому не змінюючись.</a:t>
            </a:r>
          </a:p>
          <a:p>
            <a:pPr algn="just"/>
            <a:endParaRPr lang="uk-UA" b="0" i="0" dirty="0">
              <a:solidFill>
                <a:srgbClr val="333333"/>
              </a:solidFill>
              <a:effectLst/>
              <a:latin typeface="arial" panose="020B0604020202020204" pitchFamily="34" charset="0"/>
            </a:endParaRPr>
          </a:p>
          <a:p>
            <a:pPr algn="just"/>
            <a:r>
              <a:rPr lang="uk-UA" b="0" i="1" dirty="0">
                <a:solidFill>
                  <a:srgbClr val="333333"/>
                </a:solidFill>
                <a:effectLst/>
                <a:latin typeface="arial" panose="020B0604020202020204" pitchFamily="34" charset="0"/>
              </a:rPr>
              <a:t>Явище змінювання швидкості реакції під впливом каталізатора називається </a:t>
            </a:r>
            <a:r>
              <a:rPr lang="uk-UA" b="1" i="1" dirty="0">
                <a:solidFill>
                  <a:srgbClr val="333333"/>
                </a:solidFill>
                <a:effectLst/>
                <a:latin typeface="arial" panose="020B0604020202020204" pitchFamily="34" charset="0"/>
              </a:rPr>
              <a:t>каталіз</a:t>
            </a:r>
            <a:r>
              <a:rPr lang="uk-UA" b="1" i="0" dirty="0">
                <a:solidFill>
                  <a:srgbClr val="333333"/>
                </a:solidFill>
                <a:effectLst/>
                <a:latin typeface="arial" panose="020B0604020202020204" pitchFamily="34" charset="0"/>
              </a:rPr>
              <a:t>.</a:t>
            </a:r>
          </a:p>
          <a:p>
            <a:pPr algn="just"/>
            <a:endParaRPr lang="uk-UA" b="0" i="0" dirty="0">
              <a:solidFill>
                <a:srgbClr val="333333"/>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Раніше каталізом називали будь-яке змінення швидкості реакції під впливом сторонніх речовин, які не витрачалися протягом реакції, Залежно від того, прискорюється чи сповільнюється швидкість, виділяли відповідно позитивний і негативний типи, причому негативні каталізатори називали інгібіторами. Такий поділ і дотепер </a:t>
            </a:r>
            <a:r>
              <a:rPr lang="uk-UA" b="0" i="0" dirty="0" err="1">
                <a:solidFill>
                  <a:srgbClr val="333333"/>
                </a:solidFill>
                <a:effectLst/>
                <a:latin typeface="arial" panose="020B0604020202020204" pitchFamily="34" charset="0"/>
              </a:rPr>
              <a:t>можно</a:t>
            </a:r>
            <a:r>
              <a:rPr lang="uk-UA" b="0" i="0" dirty="0">
                <a:solidFill>
                  <a:srgbClr val="333333"/>
                </a:solidFill>
                <a:effectLst/>
                <a:latin typeface="arial" panose="020B0604020202020204" pitchFamily="34" charset="0"/>
              </a:rPr>
              <a:t> зустріти у літературі, але останнім часом до нього звертаються все рідше.</a:t>
            </a:r>
          </a:p>
          <a:p>
            <a:pPr algn="just"/>
            <a:r>
              <a:rPr lang="uk-UA" b="0" i="1" dirty="0">
                <a:solidFill>
                  <a:srgbClr val="00B050"/>
                </a:solidFill>
                <a:effectLst/>
                <a:latin typeface="arial" panose="020B0604020202020204" pitchFamily="34" charset="0"/>
              </a:rPr>
              <a:t>Речовина, яка уповільнює швидкість хімічних процесів, а сама при цьому не змінюється, називається </a:t>
            </a:r>
            <a:r>
              <a:rPr lang="uk-UA" b="1" i="1" dirty="0">
                <a:solidFill>
                  <a:srgbClr val="00B050"/>
                </a:solidFill>
                <a:effectLst/>
                <a:latin typeface="arial" panose="020B0604020202020204" pitchFamily="34" charset="0"/>
              </a:rPr>
              <a:t>інгібітор.</a:t>
            </a:r>
            <a:endParaRPr lang="uk-UA" b="0" i="0" dirty="0">
              <a:solidFill>
                <a:srgbClr val="00B050"/>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Однак надалі зосередимося тільки на </a:t>
            </a:r>
            <a:r>
              <a:rPr lang="uk-UA" b="0" i="0" dirty="0" err="1">
                <a:solidFill>
                  <a:srgbClr val="333333"/>
                </a:solidFill>
                <a:effectLst/>
                <a:latin typeface="arial" panose="020B0604020202020204" pitchFamily="34" charset="0"/>
              </a:rPr>
              <a:t>прискорюючому</a:t>
            </a:r>
            <a:r>
              <a:rPr lang="uk-UA" b="0" i="0" dirty="0">
                <a:solidFill>
                  <a:srgbClr val="333333"/>
                </a:solidFill>
                <a:effectLst/>
                <a:latin typeface="arial" panose="020B0604020202020204" pitchFamily="34" charset="0"/>
              </a:rPr>
              <a:t> впливі каталізаторів.</a:t>
            </a:r>
          </a:p>
          <a:p>
            <a:pPr algn="just"/>
            <a:r>
              <a:rPr lang="uk-UA" b="0" i="0" dirty="0">
                <a:solidFill>
                  <a:srgbClr val="333333"/>
                </a:solidFill>
                <a:effectLst/>
                <a:latin typeface="arial" panose="020B0604020202020204" pitchFamily="34" charset="0"/>
              </a:rPr>
              <a:t>Каталізаторам притаманні деякі специфічні особливості. Не піддаючись якісним і кількісним зміненням внаслідок реакції, вони зменшують енергію активації, але не впливають при цьому на термодинамічні показники реакції (</a:t>
            </a:r>
            <a:r>
              <a:rPr lang="en-US" b="0" i="0" dirty="0">
                <a:solidFill>
                  <a:srgbClr val="333333"/>
                </a:solidFill>
                <a:effectLst/>
                <a:latin typeface="arial" panose="020B0604020202020204" pitchFamily="34" charset="0"/>
              </a:rPr>
              <a:t>∆</a:t>
            </a:r>
            <a:r>
              <a:rPr lang="uk-UA" b="0" i="0" dirty="0">
                <a:solidFill>
                  <a:srgbClr val="333333"/>
                </a:solidFill>
                <a:effectLst/>
                <a:latin typeface="arial" panose="020B0604020202020204" pitchFamily="34" charset="0"/>
              </a:rPr>
              <a:t>Н, </a:t>
            </a:r>
            <a:r>
              <a:rPr lang="en-US" b="0" i="0" dirty="0">
                <a:solidFill>
                  <a:srgbClr val="333333"/>
                </a:solidFill>
                <a:effectLst/>
                <a:latin typeface="arial" panose="020B0604020202020204" pitchFamily="34" charset="0"/>
              </a:rPr>
              <a:t>∆G, ∆S) </a:t>
            </a:r>
            <a:r>
              <a:rPr lang="uk-UA" b="0" i="0" dirty="0">
                <a:solidFill>
                  <a:srgbClr val="333333"/>
                </a:solidFill>
                <a:effectLst/>
                <a:latin typeface="arial" panose="020B0604020202020204" pitchFamily="34" charset="0"/>
              </a:rPr>
              <a:t>і на константу хімічної рівноваги, рівною мірою збільшуючи швидкість як прямої, так і зворотної реакцій.</a:t>
            </a:r>
          </a:p>
        </p:txBody>
      </p:sp>
    </p:spTree>
    <p:extLst>
      <p:ext uri="{BB962C8B-B14F-4D97-AF65-F5344CB8AC3E}">
        <p14:creationId xmlns:p14="http://schemas.microsoft.com/office/powerpoint/2010/main" val="12212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AC0EAC-AC03-F93C-9623-0CCCD5A57517}"/>
              </a:ext>
            </a:extLst>
          </p:cNvPr>
          <p:cNvSpPr txBox="1"/>
          <p:nvPr/>
        </p:nvSpPr>
        <p:spPr>
          <a:xfrm>
            <a:off x="433478" y="289679"/>
            <a:ext cx="11462348" cy="1754326"/>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Механізм дії каталізаторів дуже складний і не до кінця вивчений. Однак достовірно доведено, що вони зменшують енергію активації процесу, який у присутності каталізаторів перебігає іншим шляхом, через інші проміжні стани. Активований комплекс за участю каталізаторів має меншу енергію, ніж комплекс без каталізатору (рис.7.9а), тому енергія активації каталітичної реакції </a:t>
            </a:r>
            <a:r>
              <a:rPr lang="uk-UA" b="0" i="0" dirty="0" err="1">
                <a:solidFill>
                  <a:srgbClr val="333333"/>
                </a:solidFill>
                <a:effectLst/>
                <a:latin typeface="arial" panose="020B0604020202020204" pitchFamily="34" charset="0"/>
              </a:rPr>
              <a:t>Е</a:t>
            </a:r>
            <a:r>
              <a:rPr lang="uk-UA" b="0" i="0" baseline="-25000" dirty="0" err="1">
                <a:solidFill>
                  <a:srgbClr val="333333"/>
                </a:solidFill>
                <a:effectLst/>
                <a:latin typeface="arial" panose="020B0604020202020204" pitchFamily="34" charset="0"/>
              </a:rPr>
              <a:t>А,к</a:t>
            </a:r>
            <a:r>
              <a:rPr lang="uk-UA" b="0" i="0" dirty="0">
                <a:solidFill>
                  <a:srgbClr val="333333"/>
                </a:solidFill>
                <a:effectLst/>
                <a:latin typeface="arial" panose="020B0604020202020204" pitchFamily="34" charset="0"/>
              </a:rPr>
              <a:t> нижча за енергію активації некаталітичної реакції Е</a:t>
            </a:r>
            <a:r>
              <a:rPr lang="uk-UA" b="0" i="0" baseline="-25000" dirty="0">
                <a:solidFill>
                  <a:srgbClr val="333333"/>
                </a:solidFill>
                <a:effectLst/>
                <a:latin typeface="arial" panose="020B0604020202020204" pitchFamily="34" charset="0"/>
              </a:rPr>
              <a:t>А</a:t>
            </a:r>
            <a:r>
              <a:rPr lang="uk-UA" b="0" i="0" dirty="0">
                <a:solidFill>
                  <a:srgbClr val="333333"/>
                </a:solidFill>
                <a:effectLst/>
                <a:latin typeface="arial" panose="020B0604020202020204" pitchFamily="34" charset="0"/>
              </a:rPr>
              <a:t> (рис.7.9б), тобто молекулам реагентів для взаємодії необхідно подолати значно нижчий енергетичний бар’єр.</a:t>
            </a:r>
            <a:endParaRPr lang="uk-UA" dirty="0"/>
          </a:p>
        </p:txBody>
      </p:sp>
      <p:pic>
        <p:nvPicPr>
          <p:cNvPr id="5" name="Рисунок 4">
            <a:extLst>
              <a:ext uri="{FF2B5EF4-FFF2-40B4-BE49-F238E27FC236}">
                <a16:creationId xmlns:a16="http://schemas.microsoft.com/office/drawing/2014/main" id="{4D1CA67F-D0B4-9396-C351-0BF253FFD2DE}"/>
              </a:ext>
            </a:extLst>
          </p:cNvPr>
          <p:cNvPicPr>
            <a:picLocks noChangeAspect="1"/>
          </p:cNvPicPr>
          <p:nvPr/>
        </p:nvPicPr>
        <p:blipFill>
          <a:blip r:embed="rId2"/>
          <a:stretch>
            <a:fillRect/>
          </a:stretch>
        </p:blipFill>
        <p:spPr>
          <a:xfrm>
            <a:off x="1209856" y="2092916"/>
            <a:ext cx="9417888" cy="3878718"/>
          </a:xfrm>
          <a:prstGeom prst="rect">
            <a:avLst/>
          </a:prstGeom>
        </p:spPr>
      </p:pic>
      <p:sp>
        <p:nvSpPr>
          <p:cNvPr id="7" name="TextBox 6">
            <a:extLst>
              <a:ext uri="{FF2B5EF4-FFF2-40B4-BE49-F238E27FC236}">
                <a16:creationId xmlns:a16="http://schemas.microsoft.com/office/drawing/2014/main" id="{5C51E58F-C98B-5FE9-8EBD-8433A98D43DC}"/>
              </a:ext>
            </a:extLst>
          </p:cNvPr>
          <p:cNvSpPr txBox="1"/>
          <p:nvPr/>
        </p:nvSpPr>
        <p:spPr>
          <a:xfrm>
            <a:off x="709523" y="5971634"/>
            <a:ext cx="10901632" cy="369332"/>
          </a:xfrm>
          <a:prstGeom prst="rect">
            <a:avLst/>
          </a:prstGeom>
          <a:noFill/>
        </p:spPr>
        <p:txBody>
          <a:bodyPr wrap="square">
            <a:spAutoFit/>
          </a:bodyPr>
          <a:lstStyle/>
          <a:p>
            <a:pPr algn="ctr"/>
            <a:r>
              <a:rPr lang="ru-RU" b="1" i="0" dirty="0">
                <a:solidFill>
                  <a:srgbClr val="020F5F"/>
                </a:solidFill>
                <a:effectLst/>
                <a:latin typeface="arial" panose="020B0604020202020204" pitchFamily="34" charset="0"/>
              </a:rPr>
              <a:t>Рисунок 7.9 – </a:t>
            </a:r>
            <a:r>
              <a:rPr lang="ru-RU" b="1" i="0" dirty="0" err="1">
                <a:solidFill>
                  <a:srgbClr val="020F5F"/>
                </a:solidFill>
                <a:effectLst/>
                <a:latin typeface="arial" panose="020B0604020202020204" pitchFamily="34" charset="0"/>
              </a:rPr>
              <a:t>Енергетична</a:t>
            </a:r>
            <a:r>
              <a:rPr lang="ru-RU" b="1" i="0" dirty="0">
                <a:solidFill>
                  <a:srgbClr val="020F5F"/>
                </a:solidFill>
                <a:effectLst/>
                <a:latin typeface="arial" panose="020B0604020202020204" pitchFamily="34" charset="0"/>
              </a:rPr>
              <a:t> </a:t>
            </a:r>
            <a:r>
              <a:rPr lang="ru-RU" b="1" i="0" dirty="0" err="1">
                <a:solidFill>
                  <a:srgbClr val="020F5F"/>
                </a:solidFill>
                <a:effectLst/>
                <a:latin typeface="arial" panose="020B0604020202020204" pitchFamily="34" charset="0"/>
              </a:rPr>
              <a:t>діаграма</a:t>
            </a:r>
            <a:r>
              <a:rPr lang="ru-RU" b="1" i="0" dirty="0">
                <a:solidFill>
                  <a:srgbClr val="020F5F"/>
                </a:solidFill>
                <a:effectLst/>
                <a:latin typeface="arial" panose="020B0604020202020204" pitchFamily="34" charset="0"/>
              </a:rPr>
              <a:t> </a:t>
            </a:r>
            <a:r>
              <a:rPr lang="ru-RU" b="1" i="0" dirty="0" err="1">
                <a:solidFill>
                  <a:srgbClr val="020F5F"/>
                </a:solidFill>
                <a:effectLst/>
                <a:latin typeface="arial" panose="020B0604020202020204" pitchFamily="34" charset="0"/>
              </a:rPr>
              <a:t>реакції</a:t>
            </a:r>
            <a:r>
              <a:rPr lang="ru-RU" b="1" i="0" dirty="0">
                <a:solidFill>
                  <a:srgbClr val="020F5F"/>
                </a:solidFill>
                <a:effectLst/>
                <a:latin typeface="arial" panose="020B0604020202020204" pitchFamily="34" charset="0"/>
              </a:rPr>
              <a:t>: а) без </a:t>
            </a:r>
            <a:r>
              <a:rPr lang="ru-RU" b="1" i="0" dirty="0" err="1">
                <a:solidFill>
                  <a:srgbClr val="020F5F"/>
                </a:solidFill>
                <a:effectLst/>
                <a:latin typeface="arial" panose="020B0604020202020204" pitchFamily="34" charset="0"/>
              </a:rPr>
              <a:t>каталізатора</a:t>
            </a:r>
            <a:r>
              <a:rPr lang="ru-RU" b="1" i="0" dirty="0">
                <a:solidFill>
                  <a:srgbClr val="020F5F"/>
                </a:solidFill>
                <a:effectLst/>
                <a:latin typeface="arial" panose="020B0604020202020204" pitchFamily="34" charset="0"/>
              </a:rPr>
              <a:t>; б) за </a:t>
            </a:r>
            <a:r>
              <a:rPr lang="ru-RU" b="1" i="0" dirty="0" err="1">
                <a:solidFill>
                  <a:srgbClr val="020F5F"/>
                </a:solidFill>
                <a:effectLst/>
                <a:latin typeface="arial" panose="020B0604020202020204" pitchFamily="34" charset="0"/>
              </a:rPr>
              <a:t>наявності</a:t>
            </a:r>
            <a:r>
              <a:rPr lang="ru-RU" b="1" i="0" dirty="0">
                <a:solidFill>
                  <a:srgbClr val="020F5F"/>
                </a:solidFill>
                <a:effectLst/>
                <a:latin typeface="arial" panose="020B0604020202020204" pitchFamily="34" charset="0"/>
              </a:rPr>
              <a:t> </a:t>
            </a:r>
            <a:r>
              <a:rPr lang="ru-RU" b="1" i="0" dirty="0" err="1">
                <a:solidFill>
                  <a:srgbClr val="020F5F"/>
                </a:solidFill>
                <a:effectLst/>
                <a:latin typeface="arial" panose="020B0604020202020204" pitchFamily="34" charset="0"/>
              </a:rPr>
              <a:t>каталізатора</a:t>
            </a:r>
            <a:endParaRPr lang="uk-UA" dirty="0"/>
          </a:p>
        </p:txBody>
      </p:sp>
    </p:spTree>
    <p:extLst>
      <p:ext uri="{BB962C8B-B14F-4D97-AF65-F5344CB8AC3E}">
        <p14:creationId xmlns:p14="http://schemas.microsoft.com/office/powerpoint/2010/main" val="2391680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D7715B-C5EB-017A-0F64-0F545B5117F3}"/>
              </a:ext>
            </a:extLst>
          </p:cNvPr>
          <p:cNvSpPr txBox="1"/>
          <p:nvPr/>
        </p:nvSpPr>
        <p:spPr>
          <a:xfrm>
            <a:off x="373091" y="289679"/>
            <a:ext cx="11453723" cy="1754326"/>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За своїм агрегатним станом каталізатори бувають твердими, рідкими і газоподібними, тому каталітичні процеси поділяються на</a:t>
            </a:r>
            <a:r>
              <a:rPr lang="uk-UA" b="0" i="1" dirty="0">
                <a:solidFill>
                  <a:srgbClr val="333333"/>
                </a:solidFill>
                <a:effectLst/>
                <a:latin typeface="arial" panose="020B0604020202020204" pitchFamily="34" charset="0"/>
              </a:rPr>
              <a:t> гомогенні</a:t>
            </a:r>
            <a:r>
              <a:rPr lang="uk-UA" b="0" i="0" dirty="0">
                <a:solidFill>
                  <a:srgbClr val="333333"/>
                </a:solidFill>
                <a:effectLst/>
                <a:latin typeface="arial" panose="020B0604020202020204" pitchFamily="34" charset="0"/>
              </a:rPr>
              <a:t> і </a:t>
            </a:r>
            <a:r>
              <a:rPr lang="uk-UA" b="0" i="1" dirty="0">
                <a:solidFill>
                  <a:srgbClr val="333333"/>
                </a:solidFill>
                <a:effectLst/>
                <a:latin typeface="arial" panose="020B0604020202020204" pitchFamily="34" charset="0"/>
              </a:rPr>
              <a:t>гетерогенні.</a:t>
            </a:r>
            <a:endParaRPr lang="uk-UA" b="0" i="0" dirty="0">
              <a:solidFill>
                <a:srgbClr val="333333"/>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При </a:t>
            </a:r>
            <a:r>
              <a:rPr lang="uk-UA" b="1" i="1" dirty="0">
                <a:solidFill>
                  <a:srgbClr val="333333"/>
                </a:solidFill>
                <a:effectLst/>
                <a:latin typeface="arial" panose="020B0604020202020204" pitchFamily="34" charset="0"/>
              </a:rPr>
              <a:t>гомогенний каталіз</a:t>
            </a:r>
            <a:r>
              <a:rPr lang="uk-UA" b="1"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всі реагуючі речовини утворюють з каталізатором одну фазу (газоподібну або рідку). Механізм гомогенного каталізу пояснюється на основі проміжних </a:t>
            </a:r>
            <a:r>
              <a:rPr lang="uk-UA" b="0" i="0" dirty="0" err="1">
                <a:solidFill>
                  <a:srgbClr val="333333"/>
                </a:solidFill>
                <a:effectLst/>
                <a:latin typeface="arial" panose="020B0604020202020204" pitchFamily="34" charset="0"/>
              </a:rPr>
              <a:t>сполук</a:t>
            </a:r>
            <a:r>
              <a:rPr lang="uk-UA" b="0" i="0" dirty="0">
                <a:solidFill>
                  <a:srgbClr val="333333"/>
                </a:solidFill>
                <a:effectLst/>
                <a:latin typeface="arial" panose="020B0604020202020204" pitchFamily="34" charset="0"/>
              </a:rPr>
              <a:t>, які каталізатор утворює з реагентами. Це сприяє зменшенню енергії активації. Наприклад, реакція між умовними реагентами А і В, яка проходить через активований комплекс </a:t>
            </a:r>
            <a:r>
              <a:rPr lang="en-US" b="0" i="0" dirty="0">
                <a:solidFill>
                  <a:srgbClr val="333333"/>
                </a:solidFill>
                <a:effectLst/>
                <a:latin typeface="arial" panose="020B0604020202020204" pitchFamily="34" charset="0"/>
              </a:rPr>
              <a:t>AB* </a:t>
            </a:r>
            <a:r>
              <a:rPr lang="uk-UA" b="0" i="0" dirty="0">
                <a:solidFill>
                  <a:srgbClr val="333333"/>
                </a:solidFill>
                <a:effectLst/>
                <a:latin typeface="arial" panose="020B0604020202020204" pitchFamily="34" charset="0"/>
              </a:rPr>
              <a:t>за схемою</a:t>
            </a:r>
          </a:p>
        </p:txBody>
      </p:sp>
      <p:sp>
        <p:nvSpPr>
          <p:cNvPr id="5" name="TextBox 4">
            <a:extLst>
              <a:ext uri="{FF2B5EF4-FFF2-40B4-BE49-F238E27FC236}">
                <a16:creationId xmlns:a16="http://schemas.microsoft.com/office/drawing/2014/main" id="{3C498FFD-434A-649E-BE15-E02B3F83522E}"/>
              </a:ext>
            </a:extLst>
          </p:cNvPr>
          <p:cNvSpPr txBox="1"/>
          <p:nvPr/>
        </p:nvSpPr>
        <p:spPr>
          <a:xfrm>
            <a:off x="4401628" y="2177519"/>
            <a:ext cx="3048719" cy="461665"/>
          </a:xfrm>
          <a:prstGeom prst="rect">
            <a:avLst/>
          </a:prstGeom>
          <a:noFill/>
        </p:spPr>
        <p:txBody>
          <a:bodyPr wrap="square">
            <a:spAutoFit/>
          </a:bodyPr>
          <a:lstStyle/>
          <a:p>
            <a:r>
              <a:rPr lang="ru-RU" sz="2400" b="0" i="0" dirty="0">
                <a:solidFill>
                  <a:srgbClr val="333333"/>
                </a:solidFill>
                <a:effectLst/>
                <a:latin typeface="arial" panose="020B0604020202020204" pitchFamily="34" charset="0"/>
              </a:rPr>
              <a:t>А + В = AB* = AB</a:t>
            </a:r>
            <a:endParaRPr lang="uk-UA" sz="2400" dirty="0"/>
          </a:p>
        </p:txBody>
      </p:sp>
      <p:sp>
        <p:nvSpPr>
          <p:cNvPr id="7" name="TextBox 6">
            <a:extLst>
              <a:ext uri="{FF2B5EF4-FFF2-40B4-BE49-F238E27FC236}">
                <a16:creationId xmlns:a16="http://schemas.microsoft.com/office/drawing/2014/main" id="{26A0AB8B-FF95-960B-7F15-5E26F26F8734}"/>
              </a:ext>
            </a:extLst>
          </p:cNvPr>
          <p:cNvSpPr txBox="1"/>
          <p:nvPr/>
        </p:nvSpPr>
        <p:spPr>
          <a:xfrm>
            <a:off x="373091" y="2639184"/>
            <a:ext cx="8745030" cy="369332"/>
          </a:xfrm>
          <a:prstGeom prst="rect">
            <a:avLst/>
          </a:prstGeom>
          <a:noFill/>
        </p:spPr>
        <p:txBody>
          <a:bodyPr wrap="square">
            <a:spAutoFit/>
          </a:bodyPr>
          <a:lstStyle/>
          <a:p>
            <a:r>
              <a:rPr lang="ru-RU" b="0" i="0" dirty="0">
                <a:solidFill>
                  <a:srgbClr val="333333"/>
                </a:solidFill>
                <a:effectLst/>
                <a:latin typeface="arial" panose="020B0604020202020204" pitchFamily="34" charset="0"/>
              </a:rPr>
              <a:t>а </a:t>
            </a:r>
            <a:r>
              <a:rPr lang="ru-RU" b="0" i="0" dirty="0" err="1">
                <a:solidFill>
                  <a:srgbClr val="333333"/>
                </a:solidFill>
                <a:effectLst/>
                <a:latin typeface="arial" panose="020B0604020202020204" pitchFamily="34" charset="0"/>
              </a:rPr>
              <a:t>наявності</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каталізатора</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перебігає</a:t>
            </a:r>
            <a:r>
              <a:rPr lang="ru-RU" b="0" i="0" dirty="0">
                <a:solidFill>
                  <a:srgbClr val="333333"/>
                </a:solidFill>
                <a:effectLst/>
                <a:latin typeface="arial" panose="020B0604020202020204" pitchFamily="34" charset="0"/>
              </a:rPr>
              <a:t> через два (</a:t>
            </a:r>
            <a:r>
              <a:rPr lang="ru-RU" b="0" i="0" dirty="0" err="1">
                <a:solidFill>
                  <a:srgbClr val="333333"/>
                </a:solidFill>
                <a:effectLst/>
                <a:latin typeface="arial" panose="020B0604020202020204" pitchFamily="34" charset="0"/>
              </a:rPr>
              <a:t>чи</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більше</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проміжних</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станів</a:t>
            </a:r>
            <a:r>
              <a:rPr lang="ru-RU" b="0" i="0" dirty="0">
                <a:solidFill>
                  <a:srgbClr val="333333"/>
                </a:solidFill>
                <a:effectLst/>
                <a:latin typeface="arial" panose="020B0604020202020204" pitchFamily="34" charset="0"/>
              </a:rPr>
              <a:t>:</a:t>
            </a:r>
            <a:endParaRPr lang="uk-UA" dirty="0"/>
          </a:p>
        </p:txBody>
      </p:sp>
      <p:sp>
        <p:nvSpPr>
          <p:cNvPr id="9" name="TextBox 8">
            <a:extLst>
              <a:ext uri="{FF2B5EF4-FFF2-40B4-BE49-F238E27FC236}">
                <a16:creationId xmlns:a16="http://schemas.microsoft.com/office/drawing/2014/main" id="{D0DFF3AD-03B0-DCF5-EAA7-989020F640A0}"/>
              </a:ext>
            </a:extLst>
          </p:cNvPr>
          <p:cNvSpPr txBox="1"/>
          <p:nvPr/>
        </p:nvSpPr>
        <p:spPr>
          <a:xfrm>
            <a:off x="2598708" y="3234363"/>
            <a:ext cx="6094562" cy="830997"/>
          </a:xfrm>
          <a:prstGeom prst="rect">
            <a:avLst/>
          </a:prstGeom>
          <a:noFill/>
        </p:spPr>
        <p:txBody>
          <a:bodyPr wrap="square">
            <a:spAutoFit/>
          </a:bodyPr>
          <a:lstStyle/>
          <a:p>
            <a:pPr algn="ctr"/>
            <a:r>
              <a:rPr lang="fr-FR" sz="2400" b="0" i="0" dirty="0">
                <a:solidFill>
                  <a:srgbClr val="333333"/>
                </a:solidFill>
                <a:effectLst/>
                <a:latin typeface="arial" panose="020B0604020202020204" pitchFamily="34" charset="0"/>
              </a:rPr>
              <a:t>А + К </a:t>
            </a:r>
            <a:r>
              <a:rPr lang="uk-UA" sz="2400" b="0" i="0" dirty="0">
                <a:solidFill>
                  <a:srgbClr val="333333"/>
                </a:solidFill>
                <a:effectLst/>
                <a:latin typeface="arial" panose="020B0604020202020204" pitchFamily="34" charset="0"/>
              </a:rPr>
              <a:t>=</a:t>
            </a:r>
            <a:r>
              <a:rPr lang="fr-FR" sz="2400" b="0" i="0" dirty="0">
                <a:solidFill>
                  <a:srgbClr val="333333"/>
                </a:solidFill>
                <a:effectLst/>
                <a:latin typeface="arial" panose="020B0604020202020204" pitchFamily="34" charset="0"/>
              </a:rPr>
              <a:t> AK* </a:t>
            </a:r>
            <a:r>
              <a:rPr lang="uk-UA" sz="2400" b="0" i="0" dirty="0">
                <a:solidFill>
                  <a:srgbClr val="333333"/>
                </a:solidFill>
                <a:effectLst/>
                <a:latin typeface="arial" panose="020B0604020202020204" pitchFamily="34" charset="0"/>
              </a:rPr>
              <a:t>=</a:t>
            </a:r>
            <a:r>
              <a:rPr lang="fr-FR" sz="2400" b="0" i="0" dirty="0">
                <a:solidFill>
                  <a:srgbClr val="333333"/>
                </a:solidFill>
                <a:effectLst/>
                <a:latin typeface="arial" panose="020B0604020202020204" pitchFamily="34" charset="0"/>
              </a:rPr>
              <a:t> AK,</a:t>
            </a:r>
          </a:p>
          <a:p>
            <a:pPr algn="ctr"/>
            <a:r>
              <a:rPr lang="fr-FR" sz="2400" b="0" i="0" dirty="0">
                <a:solidFill>
                  <a:srgbClr val="333333"/>
                </a:solidFill>
                <a:effectLst/>
                <a:latin typeface="arial" panose="020B0604020202020204" pitchFamily="34" charset="0"/>
              </a:rPr>
              <a:t>AK + B </a:t>
            </a:r>
            <a:r>
              <a:rPr lang="uk-UA" sz="2400" b="0" i="0" dirty="0">
                <a:solidFill>
                  <a:srgbClr val="333333"/>
                </a:solidFill>
                <a:effectLst/>
                <a:latin typeface="arial" panose="020B0604020202020204" pitchFamily="34" charset="0"/>
              </a:rPr>
              <a:t>=</a:t>
            </a:r>
            <a:r>
              <a:rPr lang="fr-FR" sz="2400" b="0" i="0" dirty="0">
                <a:solidFill>
                  <a:srgbClr val="333333"/>
                </a:solidFill>
                <a:effectLst/>
                <a:latin typeface="arial" panose="020B0604020202020204" pitchFamily="34" charset="0"/>
              </a:rPr>
              <a:t> AKB* </a:t>
            </a:r>
            <a:r>
              <a:rPr lang="uk-UA" sz="2400" b="0" i="0" dirty="0">
                <a:solidFill>
                  <a:srgbClr val="333333"/>
                </a:solidFill>
                <a:effectLst/>
                <a:latin typeface="arial" panose="020B0604020202020204" pitchFamily="34" charset="0"/>
              </a:rPr>
              <a:t>=</a:t>
            </a:r>
            <a:r>
              <a:rPr lang="fr-FR" sz="2400" b="0" i="0" dirty="0">
                <a:solidFill>
                  <a:srgbClr val="333333"/>
                </a:solidFill>
                <a:effectLst/>
                <a:latin typeface="arial" panose="020B0604020202020204" pitchFamily="34" charset="0"/>
              </a:rPr>
              <a:t> AB + K.</a:t>
            </a:r>
          </a:p>
        </p:txBody>
      </p:sp>
      <p:sp>
        <p:nvSpPr>
          <p:cNvPr id="11" name="TextBox 10">
            <a:extLst>
              <a:ext uri="{FF2B5EF4-FFF2-40B4-BE49-F238E27FC236}">
                <a16:creationId xmlns:a16="http://schemas.microsoft.com/office/drawing/2014/main" id="{8279F401-FA3F-0D9D-AD0E-40540E41B34A}"/>
              </a:ext>
            </a:extLst>
          </p:cNvPr>
          <p:cNvSpPr txBox="1"/>
          <p:nvPr/>
        </p:nvSpPr>
        <p:spPr>
          <a:xfrm>
            <a:off x="369139" y="4167665"/>
            <a:ext cx="11453722" cy="646331"/>
          </a:xfrm>
          <a:prstGeom prst="rect">
            <a:avLst/>
          </a:prstGeom>
          <a:noFill/>
        </p:spPr>
        <p:txBody>
          <a:bodyPr wrap="square">
            <a:spAutoFit/>
          </a:bodyPr>
          <a:lstStyle/>
          <a:p>
            <a:r>
              <a:rPr lang="ru-RU" b="0" i="0" dirty="0">
                <a:solidFill>
                  <a:srgbClr val="333333"/>
                </a:solidFill>
                <a:effectLst/>
                <a:latin typeface="arial" panose="020B0604020202020204" pitchFamily="34" charset="0"/>
              </a:rPr>
              <a:t>До </a:t>
            </a:r>
            <a:r>
              <a:rPr lang="ru-RU" b="0" i="0" dirty="0" err="1">
                <a:solidFill>
                  <a:srgbClr val="333333"/>
                </a:solidFill>
                <a:effectLst/>
                <a:latin typeface="arial" panose="020B0604020202020204" pitchFamily="34" charset="0"/>
              </a:rPr>
              <a:t>класичних</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прикладів</a:t>
            </a:r>
            <a:r>
              <a:rPr lang="ru-RU" b="0" i="0" dirty="0">
                <a:solidFill>
                  <a:srgbClr val="333333"/>
                </a:solidFill>
                <a:effectLst/>
                <a:latin typeface="arial" panose="020B0604020202020204" pitchFamily="34" charset="0"/>
              </a:rPr>
              <a:t> гомогенного </a:t>
            </a:r>
            <a:r>
              <a:rPr lang="ru-RU" b="0" i="0" dirty="0" err="1">
                <a:solidFill>
                  <a:srgbClr val="333333"/>
                </a:solidFill>
                <a:effectLst/>
                <a:latin typeface="arial" panose="020B0604020202020204" pitchFamily="34" charset="0"/>
              </a:rPr>
              <a:t>каталізу</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можна</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віднести</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реакцію</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окиснення</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сульфур</a:t>
            </a:r>
            <a:r>
              <a:rPr lang="ru-RU" b="0" i="0" dirty="0">
                <a:solidFill>
                  <a:srgbClr val="333333"/>
                </a:solidFill>
                <a:effectLst/>
                <a:latin typeface="arial" panose="020B0604020202020204" pitchFamily="34" charset="0"/>
              </a:rPr>
              <a:t> (IV) оксиду SO</a:t>
            </a:r>
            <a:r>
              <a:rPr lang="ru-RU" b="0" i="0" baseline="-25000" dirty="0">
                <a:solidFill>
                  <a:srgbClr val="333333"/>
                </a:solidFill>
                <a:effectLst/>
                <a:latin typeface="arial" panose="020B0604020202020204" pitchFamily="34" charset="0"/>
              </a:rPr>
              <a:t>2(г)</a:t>
            </a:r>
            <a:r>
              <a:rPr lang="ru-RU" b="0" i="0" dirty="0">
                <a:solidFill>
                  <a:srgbClr val="333333"/>
                </a:solidFill>
                <a:effectLst/>
                <a:latin typeface="arial" panose="020B0604020202020204" pitchFamily="34" charset="0"/>
              </a:rPr>
              <a:t> киснем O</a:t>
            </a:r>
            <a:r>
              <a:rPr lang="ru-RU" b="0" i="0" baseline="-25000" dirty="0">
                <a:solidFill>
                  <a:srgbClr val="333333"/>
                </a:solidFill>
                <a:effectLst/>
                <a:latin typeface="arial" panose="020B0604020202020204" pitchFamily="34" charset="0"/>
              </a:rPr>
              <a:t>2(г) </a:t>
            </a:r>
            <a:r>
              <a:rPr lang="ru-RU" b="0" i="0" dirty="0">
                <a:solidFill>
                  <a:srgbClr val="333333"/>
                </a:solidFill>
                <a:effectLst/>
                <a:latin typeface="arial" panose="020B0604020202020204" pitchFamily="34" charset="0"/>
              </a:rPr>
              <a:t>за </a:t>
            </a:r>
            <a:r>
              <a:rPr lang="ru-RU" b="0" i="0" dirty="0" err="1">
                <a:solidFill>
                  <a:srgbClr val="333333"/>
                </a:solidFill>
                <a:effectLst/>
                <a:latin typeface="arial" panose="020B0604020202020204" pitchFamily="34" charset="0"/>
              </a:rPr>
              <a:t>участю</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каталізатора</a:t>
            </a:r>
            <a:r>
              <a:rPr lang="ru-RU" b="0" i="0" dirty="0">
                <a:solidFill>
                  <a:srgbClr val="333333"/>
                </a:solidFill>
                <a:effectLst/>
                <a:latin typeface="arial" panose="020B0604020202020204" pitchFamily="34" charset="0"/>
              </a:rPr>
              <a:t> NO</a:t>
            </a:r>
            <a:r>
              <a:rPr lang="ru-RU" b="0" i="0" baseline="-25000" dirty="0">
                <a:solidFill>
                  <a:srgbClr val="333333"/>
                </a:solidFill>
                <a:effectLst/>
                <a:latin typeface="arial" panose="020B0604020202020204" pitchFamily="34" charset="0"/>
              </a:rPr>
              <a:t>(г)</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що</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використовується</a:t>
            </a:r>
            <a:r>
              <a:rPr lang="ru-RU" b="0" i="0" dirty="0">
                <a:solidFill>
                  <a:srgbClr val="333333"/>
                </a:solidFill>
                <a:effectLst/>
                <a:latin typeface="arial" panose="020B0604020202020204" pitchFamily="34" charset="0"/>
              </a:rPr>
              <a:t> у </a:t>
            </a:r>
            <a:r>
              <a:rPr lang="ru-RU" b="0" i="0" dirty="0" err="1">
                <a:solidFill>
                  <a:srgbClr val="333333"/>
                </a:solidFill>
                <a:effectLst/>
                <a:latin typeface="arial" panose="020B0604020202020204" pitchFamily="34" charset="0"/>
              </a:rPr>
              <a:t>виробництві</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сульфатної</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кислоти</a:t>
            </a:r>
            <a:r>
              <a:rPr lang="ru-RU" b="0" i="0" dirty="0">
                <a:solidFill>
                  <a:srgbClr val="333333"/>
                </a:solidFill>
                <a:effectLst/>
                <a:latin typeface="arial" panose="020B0604020202020204" pitchFamily="34" charset="0"/>
              </a:rPr>
              <a:t>:</a:t>
            </a:r>
            <a:endParaRPr lang="uk-UA" dirty="0"/>
          </a:p>
        </p:txBody>
      </p:sp>
      <p:pic>
        <p:nvPicPr>
          <p:cNvPr id="13" name="Рисунок 12">
            <a:extLst>
              <a:ext uri="{FF2B5EF4-FFF2-40B4-BE49-F238E27FC236}">
                <a16:creationId xmlns:a16="http://schemas.microsoft.com/office/drawing/2014/main" id="{CBBF0473-272F-00B6-82E6-624E98A31588}"/>
              </a:ext>
            </a:extLst>
          </p:cNvPr>
          <p:cNvPicPr>
            <a:picLocks noChangeAspect="1"/>
          </p:cNvPicPr>
          <p:nvPr/>
        </p:nvPicPr>
        <p:blipFill>
          <a:blip r:embed="rId2"/>
          <a:stretch>
            <a:fillRect/>
          </a:stretch>
        </p:blipFill>
        <p:spPr>
          <a:xfrm>
            <a:off x="3941004" y="5011279"/>
            <a:ext cx="3823404" cy="794298"/>
          </a:xfrm>
          <a:prstGeom prst="rect">
            <a:avLst/>
          </a:prstGeom>
        </p:spPr>
      </p:pic>
    </p:spTree>
    <p:extLst>
      <p:ext uri="{BB962C8B-B14F-4D97-AF65-F5344CB8AC3E}">
        <p14:creationId xmlns:p14="http://schemas.microsoft.com/office/powerpoint/2010/main" val="3956899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F918A3-B45F-7A78-9E71-DE913425AC28}"/>
              </a:ext>
            </a:extLst>
          </p:cNvPr>
          <p:cNvSpPr txBox="1"/>
          <p:nvPr/>
        </p:nvSpPr>
        <p:spPr>
          <a:xfrm>
            <a:off x="709523" y="397184"/>
            <a:ext cx="6096719" cy="6186309"/>
          </a:xfrm>
          <a:prstGeom prst="rect">
            <a:avLst/>
          </a:prstGeom>
          <a:noFill/>
        </p:spPr>
        <p:txBody>
          <a:bodyPr wrap="square">
            <a:spAutoFit/>
          </a:bodyPr>
          <a:lstStyle/>
          <a:p>
            <a:pPr algn="just"/>
            <a:r>
              <a:rPr lang="ru-RU" b="0" i="0" dirty="0">
                <a:solidFill>
                  <a:srgbClr val="333333"/>
                </a:solidFill>
                <a:effectLst/>
                <a:latin typeface="arial" panose="020B0604020202020204" pitchFamily="34" charset="0"/>
              </a:rPr>
              <a:t>Часто при </a:t>
            </a:r>
            <a:r>
              <a:rPr lang="ru-RU" b="0" i="0" dirty="0" err="1">
                <a:solidFill>
                  <a:srgbClr val="333333"/>
                </a:solidFill>
                <a:effectLst/>
                <a:latin typeface="arial" panose="020B0604020202020204" pitchFamily="34" charset="0"/>
              </a:rPr>
              <a:t>проведенні</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гомогенних</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реакцій</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використовуються</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такі</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газофазні</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каталізатори</a:t>
            </a:r>
            <a:r>
              <a:rPr lang="ru-RU" b="0" i="0" dirty="0">
                <a:solidFill>
                  <a:srgbClr val="333333"/>
                </a:solidFill>
                <a:effectLst/>
                <a:latin typeface="arial" panose="020B0604020202020204" pitchFamily="34" charset="0"/>
              </a:rPr>
              <a:t>, як </a:t>
            </a:r>
            <a:r>
              <a:rPr lang="ru-RU" b="0" i="0" dirty="0" err="1">
                <a:solidFill>
                  <a:srgbClr val="333333"/>
                </a:solidFill>
                <a:effectLst/>
                <a:latin typeface="arial" panose="020B0604020202020204" pitchFamily="34" charset="0"/>
              </a:rPr>
              <a:t>атомарний</a:t>
            </a:r>
            <a:r>
              <a:rPr lang="ru-RU" b="0" i="0" dirty="0">
                <a:solidFill>
                  <a:srgbClr val="333333"/>
                </a:solidFill>
                <a:effectLst/>
                <a:latin typeface="arial" panose="020B0604020202020204" pitchFamily="34" charset="0"/>
              </a:rPr>
              <a:t> хлор, пари йоду </a:t>
            </a:r>
            <a:r>
              <a:rPr lang="ru-RU" b="0" i="0" dirty="0" err="1">
                <a:solidFill>
                  <a:srgbClr val="333333"/>
                </a:solidFill>
                <a:effectLst/>
                <a:latin typeface="arial" panose="020B0604020202020204" pitchFamily="34" charset="0"/>
              </a:rPr>
              <a:t>або</a:t>
            </a:r>
            <a:r>
              <a:rPr lang="ru-RU" b="0" i="0" dirty="0">
                <a:solidFill>
                  <a:srgbClr val="333333"/>
                </a:solidFill>
                <a:effectLst/>
                <a:latin typeface="arial" panose="020B0604020202020204" pitchFamily="34" charset="0"/>
              </a:rPr>
              <a:t> води.</a:t>
            </a:r>
          </a:p>
          <a:p>
            <a:pPr algn="just"/>
            <a:endParaRPr lang="ru-RU" b="0" i="0" dirty="0">
              <a:solidFill>
                <a:srgbClr val="333333"/>
              </a:solidFill>
              <a:effectLst/>
              <a:latin typeface="arial" panose="020B0604020202020204" pitchFamily="34" charset="0"/>
            </a:endParaRPr>
          </a:p>
          <a:p>
            <a:pPr algn="just"/>
            <a:r>
              <a:rPr lang="ru-RU" b="0" i="0" dirty="0" err="1">
                <a:solidFill>
                  <a:srgbClr val="333333"/>
                </a:solidFill>
                <a:effectLst/>
                <a:latin typeface="arial" panose="020B0604020202020204" pitchFamily="34" charset="0"/>
              </a:rPr>
              <a:t>Більш</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поширеними</a:t>
            </a:r>
            <a:r>
              <a:rPr lang="ru-RU" b="0" i="0" dirty="0">
                <a:solidFill>
                  <a:srgbClr val="333333"/>
                </a:solidFill>
                <a:effectLst/>
                <a:latin typeface="arial" panose="020B0604020202020204" pitchFamily="34" charset="0"/>
              </a:rPr>
              <a:t> є </a:t>
            </a:r>
            <a:r>
              <a:rPr lang="ru-RU" b="0" i="0" dirty="0" err="1">
                <a:solidFill>
                  <a:srgbClr val="333333"/>
                </a:solidFill>
                <a:effectLst/>
                <a:latin typeface="arial" panose="020B0604020202020204" pitchFamily="34" charset="0"/>
              </a:rPr>
              <a:t>гомогенні</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каталітичні</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реакції</a:t>
            </a:r>
            <a:r>
              <a:rPr lang="ru-RU" b="0" i="0" dirty="0">
                <a:solidFill>
                  <a:srgbClr val="333333"/>
                </a:solidFill>
                <a:effectLst/>
                <a:latin typeface="arial" panose="020B0604020202020204" pitchFamily="34" charset="0"/>
              </a:rPr>
              <a:t> у </a:t>
            </a:r>
            <a:r>
              <a:rPr lang="ru-RU" b="0" i="0" dirty="0" err="1">
                <a:solidFill>
                  <a:srgbClr val="333333"/>
                </a:solidFill>
                <a:effectLst/>
                <a:latin typeface="arial" panose="020B0604020202020204" pitchFamily="34" charset="0"/>
              </a:rPr>
              <a:t>рідкій</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фазі</a:t>
            </a:r>
            <a:r>
              <a:rPr lang="ru-RU" b="0" i="0" dirty="0">
                <a:solidFill>
                  <a:srgbClr val="333333"/>
                </a:solidFill>
                <a:effectLst/>
                <a:latin typeface="arial" panose="020B0604020202020204" pitchFamily="34" charset="0"/>
              </a:rPr>
              <a:t>, у </a:t>
            </a:r>
            <a:r>
              <a:rPr lang="ru-RU" b="0" i="0" dirty="0" err="1">
                <a:solidFill>
                  <a:srgbClr val="333333"/>
                </a:solidFill>
                <a:effectLst/>
                <a:latin typeface="arial" panose="020B0604020202020204" pitchFamily="34" charset="0"/>
              </a:rPr>
              <a:t>яких</a:t>
            </a:r>
            <a:r>
              <a:rPr lang="ru-RU" b="0" i="0" dirty="0">
                <a:solidFill>
                  <a:srgbClr val="333333"/>
                </a:solidFill>
                <a:effectLst/>
                <a:latin typeface="arial" panose="020B0604020202020204" pitchFamily="34" charset="0"/>
              </a:rPr>
              <a:t> роль </a:t>
            </a:r>
            <a:r>
              <a:rPr lang="ru-RU" b="0" i="0" dirty="0" err="1">
                <a:solidFill>
                  <a:srgbClr val="333333"/>
                </a:solidFill>
                <a:effectLst/>
                <a:latin typeface="arial" panose="020B0604020202020204" pitchFamily="34" charset="0"/>
              </a:rPr>
              <a:t>каталізатора</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можуть</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виконувати</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розчинники</a:t>
            </a:r>
            <a:r>
              <a:rPr lang="ru-RU" b="0" i="0" dirty="0">
                <a:solidFill>
                  <a:srgbClr val="333333"/>
                </a:solidFill>
                <a:effectLst/>
                <a:latin typeface="arial" panose="020B0604020202020204" pitchFamily="34" charset="0"/>
              </a:rPr>
              <a:t> (особливо вода), йони </a:t>
            </a:r>
            <a:r>
              <a:rPr lang="ru-RU" b="0" i="0" dirty="0" err="1">
                <a:solidFill>
                  <a:srgbClr val="333333"/>
                </a:solidFill>
                <a:effectLst/>
                <a:latin typeface="arial" panose="020B0604020202020204" pitchFamily="34" charset="0"/>
              </a:rPr>
              <a:t>Гідрогену</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або</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гідроксид-іони</a:t>
            </a:r>
            <a:r>
              <a:rPr lang="ru-RU" b="0" i="0" dirty="0">
                <a:solidFill>
                  <a:srgbClr val="333333"/>
                </a:solidFill>
                <a:effectLst/>
                <a:latin typeface="arial" panose="020B0604020202020204" pitchFamily="34" charset="0"/>
              </a:rPr>
              <a:t>. </a:t>
            </a:r>
            <a:r>
              <a:rPr lang="ru-RU" b="0" i="0" dirty="0" err="1">
                <a:solidFill>
                  <a:srgbClr val="00B050"/>
                </a:solidFill>
                <a:effectLst/>
                <a:latin typeface="arial" panose="020B0604020202020204" pitchFamily="34" charset="0"/>
              </a:rPr>
              <a:t>Каталіз</a:t>
            </a:r>
            <a:r>
              <a:rPr lang="ru-RU" b="0" i="0" dirty="0">
                <a:solidFill>
                  <a:srgbClr val="00B050"/>
                </a:solidFill>
                <a:effectLst/>
                <a:latin typeface="arial" panose="020B0604020202020204" pitchFamily="34" charset="0"/>
              </a:rPr>
              <a:t> йонами Н</a:t>
            </a:r>
            <a:r>
              <a:rPr lang="ru-RU" b="0" i="0" baseline="30000" dirty="0">
                <a:solidFill>
                  <a:srgbClr val="00B050"/>
                </a:solidFill>
                <a:effectLst/>
                <a:latin typeface="arial" panose="020B0604020202020204" pitchFamily="34" charset="0"/>
              </a:rPr>
              <a:t>+</a:t>
            </a:r>
            <a:r>
              <a:rPr lang="ru-RU" b="0" i="0" dirty="0">
                <a:solidFill>
                  <a:srgbClr val="00B050"/>
                </a:solidFill>
                <a:effectLst/>
                <a:latin typeface="arial" panose="020B0604020202020204" pitchFamily="34" charset="0"/>
              </a:rPr>
              <a:t> і ОН</a:t>
            </a:r>
            <a:r>
              <a:rPr lang="ru-RU" b="0" i="0" baseline="30000" dirty="0">
                <a:solidFill>
                  <a:srgbClr val="00B050"/>
                </a:solidFill>
                <a:effectLst/>
                <a:latin typeface="arial" panose="020B0604020202020204" pitchFamily="34" charset="0"/>
              </a:rPr>
              <a:t>-</a:t>
            </a:r>
            <a:r>
              <a:rPr lang="ru-RU" b="0" i="0" dirty="0">
                <a:solidFill>
                  <a:srgbClr val="00B050"/>
                </a:solidFill>
                <a:effectLst/>
                <a:latin typeface="arial" panose="020B0604020202020204" pitchFamily="34" charset="0"/>
              </a:rPr>
              <a:t> </a:t>
            </a:r>
            <a:r>
              <a:rPr lang="ru-RU" b="0" i="0" dirty="0" err="1">
                <a:solidFill>
                  <a:srgbClr val="00B050"/>
                </a:solidFill>
                <a:effectLst/>
                <a:latin typeface="arial" panose="020B0604020202020204" pitchFamily="34" charset="0"/>
              </a:rPr>
              <a:t>називають</a:t>
            </a:r>
            <a:r>
              <a:rPr lang="ru-RU" b="0" i="0" dirty="0">
                <a:solidFill>
                  <a:srgbClr val="00B050"/>
                </a:solidFill>
                <a:effectLst/>
                <a:latin typeface="arial" panose="020B0604020202020204" pitchFamily="34" charset="0"/>
              </a:rPr>
              <a:t> </a:t>
            </a:r>
            <a:r>
              <a:rPr lang="ru-RU" b="0" i="1" dirty="0">
                <a:solidFill>
                  <a:srgbClr val="00B050"/>
                </a:solidFill>
                <a:effectLst/>
                <a:latin typeface="arial" panose="020B0604020202020204" pitchFamily="34" charset="0"/>
              </a:rPr>
              <a:t>кислотно-</a:t>
            </a:r>
            <a:r>
              <a:rPr lang="ru-RU" b="0" i="1" dirty="0" err="1">
                <a:solidFill>
                  <a:srgbClr val="00B050"/>
                </a:solidFill>
                <a:effectLst/>
                <a:latin typeface="arial" panose="020B0604020202020204" pitchFamily="34" charset="0"/>
              </a:rPr>
              <a:t>основним</a:t>
            </a:r>
            <a:r>
              <a:rPr lang="ru-RU" b="1" i="0" dirty="0">
                <a:solidFill>
                  <a:srgbClr val="00B050"/>
                </a:solidFill>
                <a:effectLst/>
                <a:latin typeface="arial" panose="020B0604020202020204" pitchFamily="34" charset="0"/>
              </a:rPr>
              <a:t>.</a:t>
            </a:r>
          </a:p>
          <a:p>
            <a:pPr algn="just"/>
            <a:endParaRPr lang="ru-RU" b="0" i="0" dirty="0">
              <a:solidFill>
                <a:srgbClr val="333333"/>
              </a:solidFill>
              <a:effectLst/>
              <a:latin typeface="arial" panose="020B0604020202020204" pitchFamily="34" charset="0"/>
            </a:endParaRPr>
          </a:p>
          <a:p>
            <a:pPr algn="just"/>
            <a:r>
              <a:rPr lang="ru-RU" b="0" i="0" dirty="0">
                <a:solidFill>
                  <a:srgbClr val="333333"/>
                </a:solidFill>
                <a:effectLst/>
                <a:latin typeface="arial" panose="020B0604020202020204" pitchFamily="34" charset="0"/>
              </a:rPr>
              <a:t>До </a:t>
            </a:r>
            <a:r>
              <a:rPr lang="ru-RU" b="0" i="0" dirty="0" err="1">
                <a:solidFill>
                  <a:srgbClr val="333333"/>
                </a:solidFill>
                <a:effectLst/>
                <a:latin typeface="arial" panose="020B0604020202020204" pitchFamily="34" charset="0"/>
              </a:rPr>
              <a:t>гомогенних</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каталітичних</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процесів</a:t>
            </a:r>
            <a:r>
              <a:rPr lang="ru-RU" b="0" i="0" dirty="0">
                <a:solidFill>
                  <a:srgbClr val="333333"/>
                </a:solidFill>
                <a:effectLst/>
                <a:latin typeface="arial" panose="020B0604020202020204" pitchFamily="34" charset="0"/>
              </a:rPr>
              <a:t> належать </a:t>
            </a:r>
            <a:r>
              <a:rPr lang="ru-RU" b="0" i="0" dirty="0" err="1">
                <a:solidFill>
                  <a:srgbClr val="333333"/>
                </a:solidFill>
                <a:effectLst/>
                <a:latin typeface="arial" panose="020B0604020202020204" pitchFamily="34" charset="0"/>
              </a:rPr>
              <a:t>численні</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природні</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процеси</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що</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прискорюються</a:t>
            </a:r>
            <a:r>
              <a:rPr lang="ru-RU" b="0" i="0" dirty="0">
                <a:solidFill>
                  <a:srgbClr val="333333"/>
                </a:solidFill>
                <a:effectLst/>
                <a:latin typeface="arial" panose="020B0604020202020204" pitchFamily="34" charset="0"/>
              </a:rPr>
              <a:t> </a:t>
            </a:r>
            <a:r>
              <a:rPr lang="ru-RU" b="0" i="1" dirty="0">
                <a:solidFill>
                  <a:srgbClr val="333333"/>
                </a:solidFill>
                <a:effectLst/>
                <a:latin typeface="arial" panose="020B0604020202020204" pitchFamily="34" charset="0"/>
              </a:rPr>
              <a:t>ферментами</a:t>
            </a:r>
            <a:r>
              <a:rPr lang="ru-RU" b="0" i="0" dirty="0">
                <a:solidFill>
                  <a:srgbClr val="333333"/>
                </a:solidFill>
                <a:effectLst/>
                <a:latin typeface="arial" panose="020B0604020202020204" pitchFamily="34" charset="0"/>
              </a:rPr>
              <a:t> – </a:t>
            </a:r>
            <a:r>
              <a:rPr lang="ru-RU" b="0" i="1" dirty="0" err="1">
                <a:solidFill>
                  <a:srgbClr val="333333"/>
                </a:solidFill>
                <a:effectLst/>
                <a:latin typeface="arial" panose="020B0604020202020204" pitchFamily="34" charset="0"/>
              </a:rPr>
              <a:t>біологічними</a:t>
            </a:r>
            <a:r>
              <a:rPr lang="ru-RU" b="0" i="1" dirty="0">
                <a:solidFill>
                  <a:srgbClr val="333333"/>
                </a:solidFill>
                <a:effectLst/>
                <a:latin typeface="arial" panose="020B0604020202020204" pitchFamily="34" charset="0"/>
              </a:rPr>
              <a:t> </a:t>
            </a:r>
            <a:r>
              <a:rPr lang="ru-RU" b="0" i="1" dirty="0" err="1">
                <a:solidFill>
                  <a:srgbClr val="333333"/>
                </a:solidFill>
                <a:effectLst/>
                <a:latin typeface="arial" panose="020B0604020202020204" pitchFamily="34" charset="0"/>
              </a:rPr>
              <a:t>каталізаторами</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звичайно</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це</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білкові</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молекули</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які</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прискорюють</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реакції</a:t>
            </a:r>
            <a:r>
              <a:rPr lang="ru-RU" b="0" i="0" dirty="0">
                <a:solidFill>
                  <a:srgbClr val="333333"/>
                </a:solidFill>
                <a:effectLst/>
                <a:latin typeface="arial" panose="020B0604020202020204" pitchFamily="34" charset="0"/>
              </a:rPr>
              <a:t> у </a:t>
            </a:r>
            <a:r>
              <a:rPr lang="ru-RU" b="0" i="0" dirty="0" err="1">
                <a:solidFill>
                  <a:srgbClr val="333333"/>
                </a:solidFill>
                <a:effectLst/>
                <a:latin typeface="arial" panose="020B0604020202020204" pitchFamily="34" charset="0"/>
              </a:rPr>
              <a:t>клітинах</a:t>
            </a:r>
            <a:r>
              <a:rPr lang="ru-RU" b="0" i="0" dirty="0">
                <a:solidFill>
                  <a:srgbClr val="333333"/>
                </a:solidFill>
                <a:effectLst/>
                <a:latin typeface="arial" panose="020B0604020202020204" pitchFamily="34" charset="0"/>
              </a:rPr>
              <a:t> в десятки </a:t>
            </a:r>
            <a:r>
              <a:rPr lang="ru-RU" b="0" i="0" dirty="0" err="1">
                <a:solidFill>
                  <a:srgbClr val="333333"/>
                </a:solidFill>
                <a:effectLst/>
                <a:latin typeface="arial" panose="020B0604020202020204" pitchFamily="34" charset="0"/>
              </a:rPr>
              <a:t>тисяч</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разів</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Наприклад</a:t>
            </a:r>
            <a:r>
              <a:rPr lang="ru-RU" b="0" i="0" dirty="0">
                <a:solidFill>
                  <a:srgbClr val="333333"/>
                </a:solidFill>
                <a:effectLst/>
                <a:latin typeface="arial" panose="020B0604020202020204" pitchFamily="34" charset="0"/>
              </a:rPr>
              <a:t>, при </a:t>
            </a:r>
            <a:r>
              <a:rPr lang="ru-RU" b="0" i="0" dirty="0" err="1">
                <a:solidFill>
                  <a:srgbClr val="333333"/>
                </a:solidFill>
                <a:effectLst/>
                <a:latin typeface="arial" panose="020B0604020202020204" pitchFamily="34" charset="0"/>
              </a:rPr>
              <a:t>обробці</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поранень</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гідроген</a:t>
            </a:r>
            <a:r>
              <a:rPr lang="ru-RU" b="0" i="0" dirty="0">
                <a:solidFill>
                  <a:srgbClr val="333333"/>
                </a:solidFill>
                <a:effectLst/>
                <a:latin typeface="arial" panose="020B0604020202020204" pitchFamily="34" charset="0"/>
              </a:rPr>
              <a:t> пероксидом </a:t>
            </a:r>
            <a:r>
              <a:rPr lang="ru-RU" b="0" i="0" dirty="0" err="1">
                <a:solidFill>
                  <a:srgbClr val="333333"/>
                </a:solidFill>
                <a:effectLst/>
                <a:latin typeface="arial" panose="020B0604020202020204" pitchFamily="34" charset="0"/>
              </a:rPr>
              <a:t>відбувається</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розклад</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речовини</a:t>
            </a:r>
            <a:r>
              <a:rPr lang="ru-RU" b="0" i="0" dirty="0">
                <a:solidFill>
                  <a:srgbClr val="333333"/>
                </a:solidFill>
                <a:effectLst/>
                <a:latin typeface="arial" panose="020B0604020202020204" pitchFamily="34" charset="0"/>
              </a:rPr>
              <a:t> (2Н</a:t>
            </a:r>
            <a:r>
              <a:rPr lang="ru-RU" b="0" i="0" baseline="-25000" dirty="0">
                <a:solidFill>
                  <a:srgbClr val="333333"/>
                </a:solidFill>
                <a:effectLst/>
                <a:latin typeface="arial" panose="020B0604020202020204" pitchFamily="34" charset="0"/>
              </a:rPr>
              <a:t>2</a:t>
            </a:r>
            <a:r>
              <a:rPr lang="ru-RU" b="0" i="0" dirty="0">
                <a:solidFill>
                  <a:srgbClr val="333333"/>
                </a:solidFill>
                <a:effectLst/>
                <a:latin typeface="arial" panose="020B0604020202020204" pitchFamily="34" charset="0"/>
              </a:rPr>
              <a:t>О</a:t>
            </a:r>
            <a:r>
              <a:rPr lang="ru-RU" b="0" i="0" baseline="-25000" dirty="0">
                <a:solidFill>
                  <a:srgbClr val="333333"/>
                </a:solidFill>
                <a:effectLst/>
                <a:latin typeface="arial" panose="020B0604020202020204" pitchFamily="34" charset="0"/>
              </a:rPr>
              <a:t>2</a:t>
            </a:r>
            <a:r>
              <a:rPr lang="ru-RU" b="0" i="0" dirty="0">
                <a:solidFill>
                  <a:srgbClr val="333333"/>
                </a:solidFill>
                <a:effectLst/>
                <a:latin typeface="arial" panose="020B0604020202020204" pitchFamily="34" charset="0"/>
              </a:rPr>
              <a:t>=О</a:t>
            </a:r>
            <a:r>
              <a:rPr lang="ru-RU" b="0" i="0" baseline="-25000" dirty="0">
                <a:solidFill>
                  <a:srgbClr val="333333"/>
                </a:solidFill>
                <a:effectLst/>
                <a:latin typeface="arial" panose="020B0604020202020204" pitchFamily="34" charset="0"/>
              </a:rPr>
              <a:t>2</a:t>
            </a:r>
            <a:r>
              <a:rPr lang="ru-RU" b="0" i="0" dirty="0">
                <a:solidFill>
                  <a:srgbClr val="333333"/>
                </a:solidFill>
                <a:effectLst/>
                <a:latin typeface="arial" panose="020B0604020202020204" pitchFamily="34" charset="0"/>
              </a:rPr>
              <a:t>+2Н</a:t>
            </a:r>
            <a:r>
              <a:rPr lang="ru-RU" b="0" i="0" baseline="-25000" dirty="0">
                <a:solidFill>
                  <a:srgbClr val="333333"/>
                </a:solidFill>
                <a:effectLst/>
                <a:latin typeface="arial" panose="020B0604020202020204" pitchFamily="34" charset="0"/>
              </a:rPr>
              <a:t>2</a:t>
            </a:r>
            <a:r>
              <a:rPr lang="ru-RU" b="0" i="0" dirty="0">
                <a:solidFill>
                  <a:srgbClr val="333333"/>
                </a:solidFill>
                <a:effectLst/>
                <a:latin typeface="arial" panose="020B0604020202020204" pitchFamily="34" charset="0"/>
              </a:rPr>
              <a:t>О) </a:t>
            </a:r>
            <a:r>
              <a:rPr lang="ru-RU" b="0" i="0" dirty="0" err="1">
                <a:solidFill>
                  <a:srgbClr val="333333"/>
                </a:solidFill>
                <a:effectLst/>
                <a:latin typeface="arial" panose="020B0604020202020204" pitchFamily="34" charset="0"/>
              </a:rPr>
              <a:t>під</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дією</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каталази</a:t>
            </a:r>
            <a:r>
              <a:rPr lang="ru-RU" b="0" i="0" dirty="0">
                <a:solidFill>
                  <a:srgbClr val="333333"/>
                </a:solidFill>
                <a:effectLst/>
                <a:latin typeface="arial" panose="020B0604020202020204" pitchFamily="34" charset="0"/>
              </a:rPr>
              <a:t> – ферменту, </a:t>
            </a:r>
            <a:r>
              <a:rPr lang="ru-RU" b="0" i="0" dirty="0" err="1">
                <a:solidFill>
                  <a:srgbClr val="333333"/>
                </a:solidFill>
                <a:effectLst/>
                <a:latin typeface="arial" panose="020B0604020202020204" pitchFamily="34" charset="0"/>
              </a:rPr>
              <a:t>що</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регулює</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оптимальну</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концентрацію</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пероксидів</a:t>
            </a:r>
            <a:r>
              <a:rPr lang="ru-RU" b="0" i="0" dirty="0">
                <a:solidFill>
                  <a:srgbClr val="333333"/>
                </a:solidFill>
                <a:effectLst/>
                <a:latin typeface="arial" panose="020B0604020202020204" pitchFamily="34" charset="0"/>
              </a:rPr>
              <a:t> у тканинах </a:t>
            </a:r>
            <a:r>
              <a:rPr lang="ru-RU" b="0" i="0" dirty="0" err="1">
                <a:solidFill>
                  <a:srgbClr val="333333"/>
                </a:solidFill>
                <a:effectLst/>
                <a:latin typeface="arial" panose="020B0604020202020204" pitchFamily="34" charset="0"/>
              </a:rPr>
              <a:t>людини</a:t>
            </a:r>
            <a:r>
              <a:rPr lang="ru-RU" b="0" i="0" dirty="0">
                <a:solidFill>
                  <a:srgbClr val="333333"/>
                </a:solidFill>
                <a:effectLst/>
                <a:latin typeface="arial" panose="020B0604020202020204" pitchFamily="34" charset="0"/>
              </a:rPr>
              <a:t> і тварин. Для </a:t>
            </a:r>
            <a:r>
              <a:rPr lang="ru-RU" b="0" i="0" dirty="0" err="1">
                <a:solidFill>
                  <a:srgbClr val="333333"/>
                </a:solidFill>
                <a:effectLst/>
                <a:latin typeface="arial" panose="020B0604020202020204" pitchFamily="34" charset="0"/>
              </a:rPr>
              <a:t>порівняння</a:t>
            </a:r>
            <a:r>
              <a:rPr lang="ru-RU" b="0" i="0" dirty="0">
                <a:solidFill>
                  <a:srgbClr val="333333"/>
                </a:solidFill>
                <a:effectLst/>
                <a:latin typeface="arial" panose="020B0604020202020204" pitchFamily="34" charset="0"/>
              </a:rPr>
              <a:t>: каталаза </a:t>
            </a:r>
            <a:r>
              <a:rPr lang="ru-RU" b="0" i="0" dirty="0" err="1">
                <a:solidFill>
                  <a:srgbClr val="333333"/>
                </a:solidFill>
                <a:effectLst/>
                <a:latin typeface="arial" panose="020B0604020202020204" pitchFamily="34" charset="0"/>
              </a:rPr>
              <a:t>збільшує</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швидкість</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реакції</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розкладання</a:t>
            </a:r>
            <a:r>
              <a:rPr lang="ru-RU" b="0" i="0" dirty="0">
                <a:solidFill>
                  <a:srgbClr val="333333"/>
                </a:solidFill>
                <a:effectLst/>
                <a:latin typeface="arial" panose="020B0604020202020204" pitchFamily="34" charset="0"/>
              </a:rPr>
              <a:t> Н</a:t>
            </a:r>
            <a:r>
              <a:rPr lang="ru-RU" b="0" i="0" baseline="-25000" dirty="0">
                <a:solidFill>
                  <a:srgbClr val="333333"/>
                </a:solidFill>
                <a:effectLst/>
                <a:latin typeface="arial" panose="020B0604020202020204" pitchFamily="34" charset="0"/>
              </a:rPr>
              <a:t>2</a:t>
            </a:r>
            <a:r>
              <a:rPr lang="ru-RU" b="0" i="0" dirty="0">
                <a:solidFill>
                  <a:srgbClr val="333333"/>
                </a:solidFill>
                <a:effectLst/>
                <a:latin typeface="arial" panose="020B0604020202020204" pitchFamily="34" charset="0"/>
              </a:rPr>
              <a:t>О</a:t>
            </a:r>
            <a:r>
              <a:rPr lang="ru-RU" b="0" i="0" baseline="-25000" dirty="0">
                <a:solidFill>
                  <a:srgbClr val="333333"/>
                </a:solidFill>
                <a:effectLst/>
                <a:latin typeface="arial" panose="020B0604020202020204" pitchFamily="34" charset="0"/>
              </a:rPr>
              <a:t>2</a:t>
            </a:r>
            <a:r>
              <a:rPr lang="ru-RU" b="0" i="0" dirty="0">
                <a:solidFill>
                  <a:srgbClr val="333333"/>
                </a:solidFill>
                <a:effectLst/>
                <a:latin typeface="arial" panose="020B0604020202020204" pitchFamily="34" charset="0"/>
              </a:rPr>
              <a:t> у 10</a:t>
            </a:r>
            <a:r>
              <a:rPr lang="ru-RU" b="0" i="0" baseline="30000" dirty="0">
                <a:solidFill>
                  <a:srgbClr val="333333"/>
                </a:solidFill>
                <a:effectLst/>
                <a:latin typeface="arial" panose="020B0604020202020204" pitchFamily="34" charset="0"/>
              </a:rPr>
              <a:t>10</a:t>
            </a:r>
            <a:r>
              <a:rPr lang="ru-RU" b="0" i="0" dirty="0">
                <a:solidFill>
                  <a:srgbClr val="333333"/>
                </a:solidFill>
                <a:effectLst/>
                <a:latin typeface="arial" panose="020B0604020202020204" pitchFamily="34" charset="0"/>
              </a:rPr>
              <a:t>разів, у той час як платина – у 1,2·10</a:t>
            </a:r>
            <a:r>
              <a:rPr lang="ru-RU" b="0" i="0" baseline="30000" dirty="0">
                <a:solidFill>
                  <a:srgbClr val="333333"/>
                </a:solidFill>
                <a:effectLst/>
                <a:latin typeface="arial" panose="020B0604020202020204" pitchFamily="34" charset="0"/>
              </a:rPr>
              <a:t>5</a:t>
            </a:r>
            <a:r>
              <a:rPr lang="ru-RU" b="0" i="0" dirty="0">
                <a:solidFill>
                  <a:srgbClr val="333333"/>
                </a:solidFill>
                <a:effectLst/>
                <a:latin typeface="arial" panose="020B0604020202020204" pitchFamily="34" charset="0"/>
              </a:rPr>
              <a:t>разів.</a:t>
            </a:r>
          </a:p>
        </p:txBody>
      </p:sp>
      <p:pic>
        <p:nvPicPr>
          <p:cNvPr id="1028" name="Picture 4" descr="Каталітичні реакції: приклади. Гомогенний і гетерогенний каталіз">
            <a:extLst>
              <a:ext uri="{FF2B5EF4-FFF2-40B4-BE49-F238E27FC236}">
                <a16:creationId xmlns:a16="http://schemas.microsoft.com/office/drawing/2014/main" id="{C0EEE425-BD8A-0B6B-C870-60684C0AC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626" y="2057831"/>
            <a:ext cx="4570562" cy="2742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11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862B06-1374-6597-AE50-926BD7A8B62B}"/>
              </a:ext>
            </a:extLst>
          </p:cNvPr>
          <p:cNvSpPr txBox="1"/>
          <p:nvPr/>
        </p:nvSpPr>
        <p:spPr>
          <a:xfrm>
            <a:off x="232914" y="181957"/>
            <a:ext cx="11585275" cy="6324808"/>
          </a:xfrm>
          <a:prstGeom prst="rect">
            <a:avLst/>
          </a:prstGeom>
          <a:noFill/>
        </p:spPr>
        <p:txBody>
          <a:bodyPr wrap="square">
            <a:spAutoFit/>
          </a:bodyPr>
          <a:lstStyle/>
          <a:p>
            <a:pPr algn="ctr"/>
            <a:r>
              <a:rPr lang="uk-UA" sz="1500" b="1" i="0" dirty="0">
                <a:solidFill>
                  <a:srgbClr val="333333"/>
                </a:solidFill>
                <a:effectLst/>
                <a:latin typeface="arial" panose="020B0604020202020204" pitchFamily="34" charset="0"/>
              </a:rPr>
              <a:t>7.1. ЗАГАЛЬНІ ПОНЯТТЯ ХІМІЧНОЇ КІНЕТИКИ</a:t>
            </a:r>
          </a:p>
          <a:p>
            <a:pPr algn="ctr"/>
            <a:endParaRPr lang="uk-UA" sz="1500" b="1" i="0" dirty="0">
              <a:solidFill>
                <a:srgbClr val="333333"/>
              </a:solidFill>
              <a:effectLst/>
              <a:latin typeface="arial" panose="020B0604020202020204" pitchFamily="34" charset="0"/>
            </a:endParaRPr>
          </a:p>
          <a:p>
            <a:pPr algn="l"/>
            <a:r>
              <a:rPr lang="uk-UA" sz="1500" b="1" i="1" dirty="0">
                <a:solidFill>
                  <a:srgbClr val="00B050"/>
                </a:solidFill>
                <a:effectLst/>
                <a:latin typeface="arial" panose="020B0604020202020204" pitchFamily="34" charset="0"/>
              </a:rPr>
              <a:t>Хімічна кінетика</a:t>
            </a:r>
            <a:r>
              <a:rPr lang="uk-UA" sz="1500" b="1" i="0" dirty="0">
                <a:solidFill>
                  <a:srgbClr val="00B050"/>
                </a:solidFill>
                <a:effectLst/>
                <a:latin typeface="arial" panose="020B0604020202020204" pitchFamily="34" charset="0"/>
              </a:rPr>
              <a:t> – </a:t>
            </a:r>
            <a:r>
              <a:rPr lang="uk-UA" sz="1500" b="0" i="1" dirty="0">
                <a:solidFill>
                  <a:srgbClr val="00B050"/>
                </a:solidFill>
                <a:effectLst/>
                <a:latin typeface="arial" panose="020B0604020202020204" pitchFamily="34" charset="0"/>
              </a:rPr>
              <a:t>це розділ хімії, який вивчає швидкість і механізм перебігу хімічних реакцій.</a:t>
            </a:r>
          </a:p>
          <a:p>
            <a:pPr algn="l"/>
            <a:endParaRPr lang="uk-UA" sz="1500" b="0" i="0" dirty="0">
              <a:solidFill>
                <a:srgbClr val="333333"/>
              </a:solidFill>
              <a:effectLst/>
              <a:latin typeface="arial" panose="020B0604020202020204" pitchFamily="34" charset="0"/>
            </a:endParaRPr>
          </a:p>
          <a:p>
            <a:pPr algn="just"/>
            <a:r>
              <a:rPr lang="uk-UA" sz="1500" b="0" i="0" dirty="0">
                <a:solidFill>
                  <a:srgbClr val="333333"/>
                </a:solidFill>
                <a:effectLst/>
                <a:latin typeface="arial" panose="020B0604020202020204" pitchFamily="34" charset="0"/>
              </a:rPr>
              <a:t>Хімічна кінетика вирішує дві конкретні задачі:</a:t>
            </a:r>
          </a:p>
          <a:p>
            <a:pPr algn="just"/>
            <a:r>
              <a:rPr lang="uk-UA" sz="1500" b="1" i="1" u="sng" dirty="0">
                <a:solidFill>
                  <a:srgbClr val="00B050"/>
                </a:solidFill>
                <a:effectLst/>
                <a:latin typeface="arial" panose="020B0604020202020204" pitchFamily="34" charset="0"/>
              </a:rPr>
              <a:t>1. </a:t>
            </a:r>
            <a:r>
              <a:rPr lang="uk-UA" sz="1500" b="0" i="1" u="sng" dirty="0">
                <a:solidFill>
                  <a:srgbClr val="00B050"/>
                </a:solidFill>
                <a:effectLst/>
                <a:latin typeface="arial" panose="020B0604020202020204" pitchFamily="34" charset="0"/>
              </a:rPr>
              <a:t>Визначення механізму реакції.</a:t>
            </a:r>
            <a:endParaRPr lang="uk-UA" sz="1500" b="0" i="0" u="sng" dirty="0">
              <a:solidFill>
                <a:srgbClr val="00B050"/>
              </a:solidFill>
              <a:effectLst/>
              <a:latin typeface="arial" panose="020B0604020202020204" pitchFamily="34" charset="0"/>
            </a:endParaRPr>
          </a:p>
          <a:p>
            <a:pPr algn="just"/>
            <a:r>
              <a:rPr lang="uk-UA" sz="1500" b="1" i="1" dirty="0">
                <a:solidFill>
                  <a:srgbClr val="333333"/>
                </a:solidFill>
                <a:effectLst/>
                <a:latin typeface="arial" panose="020B0604020202020204" pitchFamily="34" charset="0"/>
              </a:rPr>
              <a:t>Механізм реакції –</a:t>
            </a:r>
            <a:r>
              <a:rPr lang="uk-UA" sz="1500" b="0" i="1" dirty="0">
                <a:solidFill>
                  <a:srgbClr val="333333"/>
                </a:solidFill>
                <a:effectLst/>
                <a:latin typeface="arial" panose="020B0604020202020204" pitchFamily="34" charset="0"/>
              </a:rPr>
              <a:t> це сукупність і послідовність елементарних стадій, через які проходить хімічна реакція від вихідних речовин до кінцевих продуктів.</a:t>
            </a:r>
            <a:endParaRPr lang="uk-UA" sz="1500" b="0" i="0" dirty="0">
              <a:solidFill>
                <a:srgbClr val="333333"/>
              </a:solidFill>
              <a:effectLst/>
              <a:latin typeface="arial" panose="020B0604020202020204" pitchFamily="34" charset="0"/>
            </a:endParaRPr>
          </a:p>
          <a:p>
            <a:pPr algn="just"/>
            <a:r>
              <a:rPr lang="uk-UA" sz="1500" b="0" i="0" dirty="0">
                <a:solidFill>
                  <a:srgbClr val="333333"/>
                </a:solidFill>
                <a:effectLst/>
                <a:latin typeface="arial" panose="020B0604020202020204" pitchFamily="34" charset="0"/>
              </a:rPr>
              <a:t>Звичайне рівняння реакції містить інформацію тільки про склад і кількість речовин, що вступають у реакцію та утворюються внаслідок неї, але не відображає реальних процесів, які відбуваються у дійсності, тобто не описує елементарних стадій.</a:t>
            </a:r>
          </a:p>
          <a:p>
            <a:pPr algn="just"/>
            <a:r>
              <a:rPr lang="uk-UA" sz="1500" b="1" i="1" dirty="0">
                <a:solidFill>
                  <a:srgbClr val="333333"/>
                </a:solidFill>
                <a:effectLst/>
                <a:latin typeface="arial" panose="020B0604020202020204" pitchFamily="34" charset="0"/>
              </a:rPr>
              <a:t>Елементарні стадії</a:t>
            </a:r>
            <a:r>
              <a:rPr lang="uk-UA" sz="1500" b="0" i="1" dirty="0">
                <a:solidFill>
                  <a:srgbClr val="333333"/>
                </a:solidFill>
                <a:effectLst/>
                <a:latin typeface="arial" panose="020B0604020202020204" pitchFamily="34" charset="0"/>
              </a:rPr>
              <a:t> – це проміжні одиничні процеси протягом хімічної реакції, які не можуть бути розділені на простіші акти хімічної взаємодії і які включають зіткнення реагуючих частинок, розрив </a:t>
            </a:r>
            <a:r>
              <a:rPr lang="uk-UA" sz="1500" b="0" i="1" dirty="0" err="1">
                <a:solidFill>
                  <a:srgbClr val="333333"/>
                </a:solidFill>
                <a:effectLst/>
                <a:latin typeface="arial" panose="020B0604020202020204" pitchFamily="34" charset="0"/>
              </a:rPr>
              <a:t>зв'язків</a:t>
            </a:r>
            <a:r>
              <a:rPr lang="uk-UA" sz="1500" b="0" i="1" dirty="0">
                <a:solidFill>
                  <a:srgbClr val="333333"/>
                </a:solidFill>
                <a:effectLst/>
                <a:latin typeface="arial" panose="020B0604020202020204" pitchFamily="34" charset="0"/>
              </a:rPr>
              <a:t> у вихідних сполуках, утворення проміжних продуктів і взаємодію між ними, виникнення нових </a:t>
            </a:r>
            <a:r>
              <a:rPr lang="uk-UA" sz="1500" b="0" i="1" dirty="0" err="1">
                <a:solidFill>
                  <a:srgbClr val="333333"/>
                </a:solidFill>
                <a:effectLst/>
                <a:latin typeface="arial" panose="020B0604020202020204" pitchFamily="34" charset="0"/>
              </a:rPr>
              <a:t>зв'язків</a:t>
            </a:r>
            <a:r>
              <a:rPr lang="uk-UA" sz="1500" b="0" i="1" dirty="0">
                <a:solidFill>
                  <a:srgbClr val="333333"/>
                </a:solidFill>
                <a:effectLst/>
                <a:latin typeface="arial" panose="020B0604020202020204" pitchFamily="34" charset="0"/>
              </a:rPr>
              <a:t> і одержання продуктів реакції.</a:t>
            </a:r>
            <a:endParaRPr lang="uk-UA" sz="1500" b="0" i="0" dirty="0">
              <a:solidFill>
                <a:srgbClr val="333333"/>
              </a:solidFill>
              <a:effectLst/>
              <a:latin typeface="arial" panose="020B0604020202020204" pitchFamily="34" charset="0"/>
            </a:endParaRPr>
          </a:p>
          <a:p>
            <a:pPr algn="just"/>
            <a:r>
              <a:rPr lang="uk-UA" sz="1500" b="0" i="0" dirty="0">
                <a:solidFill>
                  <a:srgbClr val="333333"/>
                </a:solidFill>
                <a:effectLst/>
                <a:latin typeface="arial" panose="020B0604020202020204" pitchFamily="34" charset="0"/>
              </a:rPr>
              <a:t>Встановлення механізму пов'язано з класифікацією реакцій за </a:t>
            </a:r>
            <a:r>
              <a:rPr lang="uk-UA" sz="1500" b="0" i="1" dirty="0" err="1">
                <a:solidFill>
                  <a:srgbClr val="333333"/>
                </a:solidFill>
                <a:effectLst/>
                <a:latin typeface="arial" panose="020B0604020202020204" pitchFamily="34" charset="0"/>
              </a:rPr>
              <a:t>молекулярністю</a:t>
            </a:r>
            <a:r>
              <a:rPr lang="uk-UA" sz="1500" b="0" i="0" dirty="0">
                <a:solidFill>
                  <a:srgbClr val="333333"/>
                </a:solidFill>
                <a:effectLst/>
                <a:latin typeface="arial" panose="020B0604020202020204" pitchFamily="34" charset="0"/>
              </a:rPr>
              <a:t>.</a:t>
            </a:r>
          </a:p>
          <a:p>
            <a:pPr algn="just"/>
            <a:r>
              <a:rPr lang="uk-UA" sz="1500" b="1" i="1" dirty="0" err="1">
                <a:solidFill>
                  <a:srgbClr val="333333"/>
                </a:solidFill>
                <a:effectLst/>
                <a:latin typeface="arial" panose="020B0604020202020204" pitchFamily="34" charset="0"/>
              </a:rPr>
              <a:t>Молекулярність</a:t>
            </a:r>
            <a:r>
              <a:rPr lang="uk-UA" sz="1500" b="1" i="1" dirty="0">
                <a:solidFill>
                  <a:srgbClr val="333333"/>
                </a:solidFill>
                <a:effectLst/>
                <a:latin typeface="arial" panose="020B0604020202020204" pitchFamily="34" charset="0"/>
              </a:rPr>
              <a:t> реакції</a:t>
            </a:r>
            <a:r>
              <a:rPr lang="uk-UA" sz="1500" b="1" i="0" dirty="0">
                <a:solidFill>
                  <a:srgbClr val="333333"/>
                </a:solidFill>
                <a:effectLst/>
                <a:latin typeface="arial" panose="020B0604020202020204" pitchFamily="34" charset="0"/>
              </a:rPr>
              <a:t> – </a:t>
            </a:r>
            <a:r>
              <a:rPr lang="uk-UA" sz="1500" b="0" i="1" dirty="0">
                <a:solidFill>
                  <a:srgbClr val="333333"/>
                </a:solidFill>
                <a:effectLst/>
                <a:latin typeface="arial" panose="020B0604020202020204" pitchFamily="34" charset="0"/>
              </a:rPr>
              <a:t>це характеристика, яка визначається кількістю молекул, що беруть участь в елементарній стадії при взаємодії чи перетворенні частинок.</a:t>
            </a:r>
            <a:endParaRPr lang="uk-UA" sz="1500" b="0" i="0" dirty="0">
              <a:solidFill>
                <a:srgbClr val="333333"/>
              </a:solidFill>
              <a:effectLst/>
              <a:latin typeface="arial" panose="020B0604020202020204" pitchFamily="34" charset="0"/>
            </a:endParaRPr>
          </a:p>
          <a:p>
            <a:pPr algn="just"/>
            <a:r>
              <a:rPr lang="uk-UA" sz="1500" b="0" i="0" dirty="0">
                <a:solidFill>
                  <a:srgbClr val="333333"/>
                </a:solidFill>
                <a:effectLst/>
                <a:latin typeface="arial" panose="020B0604020202020204" pitchFamily="34" charset="0"/>
              </a:rPr>
              <a:t>За </a:t>
            </a:r>
            <a:r>
              <a:rPr lang="uk-UA" sz="1500" b="0" i="1" dirty="0" err="1">
                <a:solidFill>
                  <a:srgbClr val="333333"/>
                </a:solidFill>
                <a:effectLst/>
                <a:latin typeface="arial" panose="020B0604020202020204" pitchFamily="34" charset="0"/>
              </a:rPr>
              <a:t>молекулярністю</a:t>
            </a:r>
            <a:r>
              <a:rPr lang="uk-UA" sz="1500" b="0" i="1" dirty="0">
                <a:solidFill>
                  <a:srgbClr val="333333"/>
                </a:solidFill>
                <a:effectLst/>
                <a:latin typeface="arial" panose="020B0604020202020204" pitchFamily="34" charset="0"/>
              </a:rPr>
              <a:t> </a:t>
            </a:r>
            <a:r>
              <a:rPr lang="uk-UA" sz="1500" b="0" i="0" dirty="0">
                <a:solidFill>
                  <a:srgbClr val="333333"/>
                </a:solidFill>
                <a:effectLst/>
                <a:latin typeface="arial" panose="020B0604020202020204" pitchFamily="34" charset="0"/>
              </a:rPr>
              <a:t>розрізнюють такі реакції:</a:t>
            </a:r>
          </a:p>
          <a:p>
            <a:pPr algn="just"/>
            <a:r>
              <a:rPr lang="uk-UA" sz="1500" b="0" i="0" dirty="0">
                <a:solidFill>
                  <a:srgbClr val="333333"/>
                </a:solidFill>
                <a:effectLst/>
                <a:latin typeface="arial" panose="020B0604020202020204" pitchFamily="34" charset="0"/>
              </a:rPr>
              <a:t>· </a:t>
            </a:r>
            <a:r>
              <a:rPr lang="uk-UA" sz="1500" b="1" i="1" dirty="0">
                <a:solidFill>
                  <a:srgbClr val="333333"/>
                </a:solidFill>
                <a:effectLst/>
                <a:latin typeface="arial" panose="020B0604020202020204" pitchFamily="34" charset="0"/>
              </a:rPr>
              <a:t>мономолекулярні</a:t>
            </a:r>
            <a:r>
              <a:rPr lang="uk-UA" sz="1500" b="0" i="0" dirty="0">
                <a:solidFill>
                  <a:srgbClr val="333333"/>
                </a:solidFill>
                <a:effectLst/>
                <a:latin typeface="arial" panose="020B0604020202020204" pitchFamily="34" charset="0"/>
              </a:rPr>
              <a:t>, в яких елементарним актом є перетворення однієї молекули (</a:t>
            </a:r>
            <a:r>
              <a:rPr lang="uk-UA" sz="1500" b="0" i="0" dirty="0" err="1">
                <a:solidFill>
                  <a:srgbClr val="333333"/>
                </a:solidFill>
                <a:effectLst/>
                <a:latin typeface="arial" panose="020B0604020202020204" pitchFamily="34" charset="0"/>
              </a:rPr>
              <a:t>ізомерізація</a:t>
            </a:r>
            <a:r>
              <a:rPr lang="uk-UA" sz="1500" b="0" i="0" dirty="0">
                <a:solidFill>
                  <a:srgbClr val="333333"/>
                </a:solidFill>
                <a:effectLst/>
                <a:latin typeface="arial" panose="020B0604020202020204" pitchFamily="34" charset="0"/>
              </a:rPr>
              <a:t>, дисоціація тощо);</a:t>
            </a:r>
          </a:p>
          <a:p>
            <a:pPr algn="just"/>
            <a:r>
              <a:rPr lang="uk-UA" sz="1500" b="0" i="0" dirty="0">
                <a:solidFill>
                  <a:srgbClr val="333333"/>
                </a:solidFill>
                <a:effectLst/>
                <a:latin typeface="arial" panose="020B0604020202020204" pitchFamily="34" charset="0"/>
              </a:rPr>
              <a:t>· </a:t>
            </a:r>
            <a:r>
              <a:rPr lang="uk-UA" sz="1500" b="1" i="1" dirty="0">
                <a:solidFill>
                  <a:srgbClr val="333333"/>
                </a:solidFill>
                <a:effectLst/>
                <a:latin typeface="arial" panose="020B0604020202020204" pitchFamily="34" charset="0"/>
              </a:rPr>
              <a:t>бімолекулярні</a:t>
            </a:r>
            <a:r>
              <a:rPr lang="uk-UA" sz="1500" b="1" i="0" dirty="0">
                <a:solidFill>
                  <a:srgbClr val="333333"/>
                </a:solidFill>
                <a:effectLst/>
                <a:latin typeface="arial" panose="020B0604020202020204" pitchFamily="34" charset="0"/>
              </a:rPr>
              <a:t> – </a:t>
            </a:r>
            <a:r>
              <a:rPr lang="uk-UA" sz="1500" b="0" i="0" dirty="0">
                <a:solidFill>
                  <a:srgbClr val="333333"/>
                </a:solidFill>
                <a:effectLst/>
                <a:latin typeface="arial" panose="020B0604020202020204" pitchFamily="34" charset="0"/>
              </a:rPr>
              <a:t>такі реакції, елементарний акт в яких здійснюється при зміненні двох частинок (молекул, </a:t>
            </a:r>
            <a:r>
              <a:rPr lang="uk-UA" sz="1500" b="0" i="0" dirty="0" err="1">
                <a:solidFill>
                  <a:srgbClr val="333333"/>
                </a:solidFill>
                <a:effectLst/>
                <a:latin typeface="arial" panose="020B0604020202020204" pitchFamily="34" charset="0"/>
              </a:rPr>
              <a:t>йонів</a:t>
            </a:r>
            <a:r>
              <a:rPr lang="uk-UA" sz="1500" b="0" i="0" dirty="0">
                <a:solidFill>
                  <a:srgbClr val="333333"/>
                </a:solidFill>
                <a:effectLst/>
                <a:latin typeface="arial" panose="020B0604020202020204" pitchFamily="34" charset="0"/>
              </a:rPr>
              <a:t>, радикалів, атомів);</a:t>
            </a:r>
          </a:p>
          <a:p>
            <a:pPr algn="just"/>
            <a:r>
              <a:rPr lang="uk-UA" sz="1500" b="0" i="0" dirty="0">
                <a:solidFill>
                  <a:srgbClr val="333333"/>
                </a:solidFill>
                <a:effectLst/>
                <a:latin typeface="arial" panose="020B0604020202020204" pitchFamily="34" charset="0"/>
              </a:rPr>
              <a:t>· </a:t>
            </a:r>
            <a:r>
              <a:rPr lang="uk-UA" sz="1500" b="1" i="1" dirty="0">
                <a:solidFill>
                  <a:srgbClr val="333333"/>
                </a:solidFill>
                <a:effectLst/>
                <a:latin typeface="arial" panose="020B0604020202020204" pitchFamily="34" charset="0"/>
              </a:rPr>
              <a:t>тримолекулярні</a:t>
            </a:r>
            <a:r>
              <a:rPr lang="uk-UA" sz="1500" b="1" i="0" dirty="0">
                <a:solidFill>
                  <a:srgbClr val="333333"/>
                </a:solidFill>
                <a:effectLst/>
                <a:latin typeface="arial" panose="020B0604020202020204" pitchFamily="34" charset="0"/>
              </a:rPr>
              <a:t> </a:t>
            </a:r>
            <a:r>
              <a:rPr lang="uk-UA" sz="1500" b="0" i="0" dirty="0">
                <a:solidFill>
                  <a:srgbClr val="333333"/>
                </a:solidFill>
                <a:effectLst/>
                <a:latin typeface="arial" panose="020B0604020202020204" pitchFamily="34" charset="0"/>
              </a:rPr>
              <a:t>– в таких реакціях елементарний акт здійснюється при одночасному зіткненні трьох молекул.</a:t>
            </a:r>
          </a:p>
          <a:p>
            <a:pPr algn="just"/>
            <a:r>
              <a:rPr lang="uk-UA" sz="1500" b="0" i="0" dirty="0">
                <a:solidFill>
                  <a:srgbClr val="333333"/>
                </a:solidFill>
                <a:effectLst/>
                <a:latin typeface="arial" panose="020B0604020202020204" pitchFamily="34" charset="0"/>
              </a:rPr>
              <a:t>Доведено, що одночасне зіткнення більше трьох молекул практично неможливе. Наявність у рівнянні реакції великих </a:t>
            </a:r>
            <a:r>
              <a:rPr lang="uk-UA" sz="1500" b="0" i="0" dirty="0" err="1">
                <a:solidFill>
                  <a:srgbClr val="333333"/>
                </a:solidFill>
                <a:effectLst/>
                <a:latin typeface="arial" panose="020B0604020202020204" pitchFamily="34" charset="0"/>
              </a:rPr>
              <a:t>стехіометричних</a:t>
            </a:r>
            <a:r>
              <a:rPr lang="uk-UA" sz="1500" b="0" i="0" dirty="0">
                <a:solidFill>
                  <a:srgbClr val="333333"/>
                </a:solidFill>
                <a:effectLst/>
                <a:latin typeface="arial" panose="020B0604020202020204" pitchFamily="34" charset="0"/>
              </a:rPr>
              <a:t> коефіцієнтів (коли їх сума перебільшує 3) однозначно вказує на складний механізм, який складається з декількох елементарних актів.</a:t>
            </a:r>
          </a:p>
          <a:p>
            <a:pPr algn="just"/>
            <a:r>
              <a:rPr lang="uk-UA" sz="1500" b="1" i="1" u="sng" dirty="0">
                <a:solidFill>
                  <a:srgbClr val="00B050"/>
                </a:solidFill>
                <a:effectLst/>
                <a:latin typeface="arial" panose="020B0604020202020204" pitchFamily="34" charset="0"/>
              </a:rPr>
              <a:t>2. </a:t>
            </a:r>
            <a:r>
              <a:rPr lang="uk-UA" sz="1500" b="0" i="1" u="sng" dirty="0">
                <a:solidFill>
                  <a:srgbClr val="00B050"/>
                </a:solidFill>
                <a:effectLst/>
                <a:latin typeface="arial" panose="020B0604020202020204" pitchFamily="34" charset="0"/>
              </a:rPr>
              <a:t>Кількісний опис хімічної реакції</a:t>
            </a:r>
            <a:r>
              <a:rPr lang="uk-UA" sz="1500" b="0" i="0" u="sng" dirty="0">
                <a:solidFill>
                  <a:srgbClr val="00B050"/>
                </a:solidFill>
                <a:effectLst/>
                <a:latin typeface="arial" panose="020B0604020202020204" pitchFamily="34" charset="0"/>
              </a:rPr>
              <a:t> за допомогою кінетичного рівняння.</a:t>
            </a:r>
          </a:p>
          <a:p>
            <a:pPr algn="just"/>
            <a:r>
              <a:rPr lang="uk-UA" sz="1500" b="1" i="1" dirty="0">
                <a:solidFill>
                  <a:srgbClr val="333333"/>
                </a:solidFill>
                <a:effectLst/>
                <a:latin typeface="arial" panose="020B0604020202020204" pitchFamily="34" charset="0"/>
              </a:rPr>
              <a:t>Кінетичне рівняння</a:t>
            </a:r>
            <a:r>
              <a:rPr lang="uk-UA" sz="1500" b="0" i="1" dirty="0">
                <a:solidFill>
                  <a:srgbClr val="333333"/>
                </a:solidFill>
                <a:effectLst/>
                <a:latin typeface="arial" panose="020B0604020202020204" pitchFamily="34" charset="0"/>
              </a:rPr>
              <a:t> – це математичний вираз, який описує залежність швидкості реакції від концентрації речовин і дає можливість визначати змінення кількостей вихідних реагентів і продуктів реакції протягом її перебігу.</a:t>
            </a:r>
            <a:endParaRPr lang="uk-UA" sz="1500"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642712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A44813-9E60-AFEB-CC70-2320AB597B2B}"/>
              </a:ext>
            </a:extLst>
          </p:cNvPr>
          <p:cNvSpPr txBox="1"/>
          <p:nvPr/>
        </p:nvSpPr>
        <p:spPr>
          <a:xfrm>
            <a:off x="528366" y="376551"/>
            <a:ext cx="11315701" cy="1477328"/>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При </a:t>
            </a:r>
            <a:r>
              <a:rPr lang="uk-UA" b="1" i="1" dirty="0">
                <a:solidFill>
                  <a:srgbClr val="333333"/>
                </a:solidFill>
                <a:effectLst/>
                <a:latin typeface="arial" panose="020B0604020202020204" pitchFamily="34" charset="0"/>
              </a:rPr>
              <a:t>гетерогенному каталізі</a:t>
            </a:r>
            <a:r>
              <a:rPr lang="uk-UA" b="1"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реагенти і каталізатори перебувають у різних фазах і мають межу поділу. Як правило, гетерогенними є тверді каталізатори, на поверхні яких реагують газоподібні речовини. Сумарна швидкість перетворення на гетерогенному каталізаторі залежить від площини його поверхні (рис. 7.10), тому звичайно використовують каталізатори з розвиненою поверхнею або наносять їх тонким шаром на пористий носій (вугілля, силікагель тощо).</a:t>
            </a:r>
            <a:endParaRPr lang="uk-UA" dirty="0"/>
          </a:p>
        </p:txBody>
      </p:sp>
      <p:pic>
        <p:nvPicPr>
          <p:cNvPr id="5" name="Рисунок 4">
            <a:extLst>
              <a:ext uri="{FF2B5EF4-FFF2-40B4-BE49-F238E27FC236}">
                <a16:creationId xmlns:a16="http://schemas.microsoft.com/office/drawing/2014/main" id="{70115308-85AE-27ED-6145-C6B3B25BBE6E}"/>
              </a:ext>
            </a:extLst>
          </p:cNvPr>
          <p:cNvPicPr>
            <a:picLocks noChangeAspect="1"/>
          </p:cNvPicPr>
          <p:nvPr/>
        </p:nvPicPr>
        <p:blipFill>
          <a:blip r:embed="rId2"/>
          <a:stretch>
            <a:fillRect/>
          </a:stretch>
        </p:blipFill>
        <p:spPr>
          <a:xfrm>
            <a:off x="1861447" y="2036072"/>
            <a:ext cx="8649537" cy="2785856"/>
          </a:xfrm>
          <a:prstGeom prst="rect">
            <a:avLst/>
          </a:prstGeom>
        </p:spPr>
      </p:pic>
      <p:sp>
        <p:nvSpPr>
          <p:cNvPr id="7" name="TextBox 6">
            <a:extLst>
              <a:ext uri="{FF2B5EF4-FFF2-40B4-BE49-F238E27FC236}">
                <a16:creationId xmlns:a16="http://schemas.microsoft.com/office/drawing/2014/main" id="{9F66F0DD-799A-7283-DB46-1E4AA7180B38}"/>
              </a:ext>
            </a:extLst>
          </p:cNvPr>
          <p:cNvSpPr txBox="1"/>
          <p:nvPr/>
        </p:nvSpPr>
        <p:spPr>
          <a:xfrm>
            <a:off x="2386428" y="5383209"/>
            <a:ext cx="7599573" cy="369332"/>
          </a:xfrm>
          <a:prstGeom prst="rect">
            <a:avLst/>
          </a:prstGeom>
          <a:noFill/>
        </p:spPr>
        <p:txBody>
          <a:bodyPr wrap="square">
            <a:spAutoFit/>
          </a:bodyPr>
          <a:lstStyle/>
          <a:p>
            <a:r>
              <a:rPr lang="ru-RU" b="1" i="0" dirty="0">
                <a:solidFill>
                  <a:srgbClr val="020F5F"/>
                </a:solidFill>
                <a:effectLst/>
                <a:latin typeface="arial" panose="020B0604020202020204" pitchFamily="34" charset="0"/>
              </a:rPr>
              <a:t>Рисунок 7.10 – </a:t>
            </a:r>
            <a:r>
              <a:rPr lang="ru-RU" b="1" i="0" dirty="0" err="1">
                <a:solidFill>
                  <a:srgbClr val="020F5F"/>
                </a:solidFill>
                <a:effectLst/>
                <a:latin typeface="arial" panose="020B0604020202020204" pitchFamily="34" charset="0"/>
              </a:rPr>
              <a:t>Моделі</a:t>
            </a:r>
            <a:r>
              <a:rPr lang="ru-RU" b="1" i="0" dirty="0">
                <a:solidFill>
                  <a:srgbClr val="020F5F"/>
                </a:solidFill>
                <a:effectLst/>
                <a:latin typeface="arial" panose="020B0604020202020204" pitchFamily="34" charset="0"/>
              </a:rPr>
              <a:t> </a:t>
            </a:r>
            <a:r>
              <a:rPr lang="ru-RU" b="1" i="0" dirty="0" err="1">
                <a:solidFill>
                  <a:srgbClr val="020F5F"/>
                </a:solidFill>
                <a:effectLst/>
                <a:latin typeface="arial" panose="020B0604020202020204" pitchFamily="34" charset="0"/>
              </a:rPr>
              <a:t>поверхонь</a:t>
            </a:r>
            <a:r>
              <a:rPr lang="ru-RU" b="1" i="0" dirty="0">
                <a:solidFill>
                  <a:srgbClr val="020F5F"/>
                </a:solidFill>
                <a:effectLst/>
                <a:latin typeface="arial" panose="020B0604020202020204" pitchFamily="34" charset="0"/>
              </a:rPr>
              <a:t> </a:t>
            </a:r>
            <a:r>
              <a:rPr lang="ru-RU" b="1" i="0" dirty="0" err="1">
                <a:solidFill>
                  <a:srgbClr val="020F5F"/>
                </a:solidFill>
                <a:effectLst/>
                <a:latin typeface="arial" panose="020B0604020202020204" pitchFamily="34" charset="0"/>
              </a:rPr>
              <a:t>гетерогенних</a:t>
            </a:r>
            <a:r>
              <a:rPr lang="ru-RU" b="1" i="0" dirty="0">
                <a:solidFill>
                  <a:srgbClr val="020F5F"/>
                </a:solidFill>
                <a:effectLst/>
                <a:latin typeface="arial" panose="020B0604020202020204" pitchFamily="34" charset="0"/>
              </a:rPr>
              <a:t> </a:t>
            </a:r>
            <a:r>
              <a:rPr lang="ru-RU" b="1" i="0" dirty="0" err="1">
                <a:solidFill>
                  <a:srgbClr val="020F5F"/>
                </a:solidFill>
                <a:effectLst/>
                <a:latin typeface="arial" panose="020B0604020202020204" pitchFamily="34" charset="0"/>
              </a:rPr>
              <a:t>каталізаторів</a:t>
            </a:r>
            <a:endParaRPr lang="uk-UA" dirty="0"/>
          </a:p>
        </p:txBody>
      </p:sp>
    </p:spTree>
    <p:extLst>
      <p:ext uri="{BB962C8B-B14F-4D97-AF65-F5344CB8AC3E}">
        <p14:creationId xmlns:p14="http://schemas.microsoft.com/office/powerpoint/2010/main" val="4028548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4676EC-7FF5-0588-4554-EA362FF1B265}"/>
              </a:ext>
            </a:extLst>
          </p:cNvPr>
          <p:cNvSpPr txBox="1"/>
          <p:nvPr/>
        </p:nvSpPr>
        <p:spPr>
          <a:xfrm>
            <a:off x="458638" y="359385"/>
            <a:ext cx="11274724" cy="6370975"/>
          </a:xfrm>
          <a:prstGeom prst="rect">
            <a:avLst/>
          </a:prstGeom>
          <a:noFill/>
        </p:spPr>
        <p:txBody>
          <a:bodyPr wrap="square">
            <a:spAutoFit/>
          </a:bodyPr>
          <a:lstStyle/>
          <a:p>
            <a:pPr algn="just"/>
            <a:r>
              <a:rPr lang="uk-UA" sz="1700" b="0" i="0" dirty="0">
                <a:solidFill>
                  <a:srgbClr val="333333"/>
                </a:solidFill>
                <a:effectLst/>
                <a:latin typeface="arial" panose="020B0604020202020204" pitchFamily="34" charset="0"/>
              </a:rPr>
              <a:t>Існує декілька теорій гетерогенного каталізу. Згідно з найбільш вичерпною є теорія Баландіна - для здійснення каталізу необхідна геометрична відповідність між параметрами кристалічної </a:t>
            </a:r>
            <a:r>
              <a:rPr lang="uk-UA" sz="1700" b="0" i="0" dirty="0" err="1">
                <a:solidFill>
                  <a:srgbClr val="333333"/>
                </a:solidFill>
                <a:effectLst/>
                <a:latin typeface="arial" panose="020B0604020202020204" pitchFamily="34" charset="0"/>
              </a:rPr>
              <a:t>гратки</a:t>
            </a:r>
            <a:r>
              <a:rPr lang="uk-UA" sz="1700" b="0" i="0" dirty="0">
                <a:solidFill>
                  <a:srgbClr val="333333"/>
                </a:solidFill>
                <a:effectLst/>
                <a:latin typeface="arial" panose="020B0604020202020204" pitchFamily="34" charset="0"/>
              </a:rPr>
              <a:t> каталізатора і довжинами хімічних </a:t>
            </a:r>
            <a:r>
              <a:rPr lang="uk-UA" sz="1700" b="0" i="0" dirty="0" err="1">
                <a:solidFill>
                  <a:srgbClr val="333333"/>
                </a:solidFill>
                <a:effectLst/>
                <a:latin typeface="arial" panose="020B0604020202020204" pitchFamily="34" charset="0"/>
              </a:rPr>
              <a:t>зв’язків</a:t>
            </a:r>
            <a:r>
              <a:rPr lang="uk-UA" sz="1700" b="0" i="0" dirty="0">
                <a:solidFill>
                  <a:srgbClr val="333333"/>
                </a:solidFill>
                <a:effectLst/>
                <a:latin typeface="arial" panose="020B0604020202020204" pitchFamily="34" charset="0"/>
              </a:rPr>
              <a:t> у молекулах реагентів та продуктів реакції. </a:t>
            </a:r>
            <a:r>
              <a:rPr lang="uk-UA" sz="1700" b="0" i="0" dirty="0">
                <a:solidFill>
                  <a:srgbClr val="00B050"/>
                </a:solidFill>
                <a:effectLst/>
                <a:latin typeface="arial" panose="020B0604020202020204" pitchFamily="34" charset="0"/>
              </a:rPr>
              <a:t>У більшості теорій припускається, що реакція перебігає не на всій поверхні каталізатора, а лише на активних центрах – ділянках, де забезпечуються оптимальні умови процесу.</a:t>
            </a:r>
            <a:r>
              <a:rPr lang="uk-UA" sz="1700" b="0" i="0" dirty="0">
                <a:solidFill>
                  <a:srgbClr val="333333"/>
                </a:solidFill>
                <a:effectLst/>
                <a:latin typeface="arial" panose="020B0604020202020204" pitchFamily="34" charset="0"/>
              </a:rPr>
              <a:t> Кількість активних центрів визначається складом поверхневого шару, способом приготування каталізатора і обробки його поверхні.</a:t>
            </a:r>
          </a:p>
          <a:p>
            <a:pPr algn="just"/>
            <a:endParaRPr lang="uk-UA" sz="1700" b="0" i="0" dirty="0">
              <a:solidFill>
                <a:srgbClr val="333333"/>
              </a:solidFill>
              <a:effectLst/>
              <a:latin typeface="arial" panose="020B0604020202020204" pitchFamily="34" charset="0"/>
            </a:endParaRPr>
          </a:p>
          <a:p>
            <a:pPr algn="just"/>
            <a:r>
              <a:rPr lang="uk-UA" sz="1700" b="0" i="0" dirty="0">
                <a:solidFill>
                  <a:srgbClr val="333333"/>
                </a:solidFill>
                <a:effectLst/>
                <a:latin typeface="arial" panose="020B0604020202020204" pitchFamily="34" charset="0"/>
              </a:rPr>
              <a:t>Реакція у присутності гетерогенного каталізатора проходить поетапно: спочатку на активних центрах поверхні послідовно адсорбуються реагенти, після чого між ними відбувається власно хімічна взаємодія і утворюється продукт. Наступним етапом є десорбція продукту з поверхні каталізатору і виведення його з реакційного середовища. Типовим прикладом гетерогенного каталізу є процес окиснення </a:t>
            </a:r>
            <a:r>
              <a:rPr lang="uk-UA" sz="1700" b="0" i="0" dirty="0" err="1">
                <a:solidFill>
                  <a:srgbClr val="333333"/>
                </a:solidFill>
                <a:effectLst/>
                <a:latin typeface="arial" panose="020B0604020202020204" pitchFamily="34" charset="0"/>
              </a:rPr>
              <a:t>сульфур</a:t>
            </a:r>
            <a:r>
              <a:rPr lang="uk-UA" sz="1700" b="0" i="0" dirty="0">
                <a:solidFill>
                  <a:srgbClr val="333333"/>
                </a:solidFill>
                <a:effectLst/>
                <a:latin typeface="arial" panose="020B0604020202020204" pitchFamily="34" charset="0"/>
              </a:rPr>
              <a:t> (</a:t>
            </a:r>
            <a:r>
              <a:rPr lang="en-US" sz="1700" b="0" i="0" dirty="0">
                <a:solidFill>
                  <a:srgbClr val="333333"/>
                </a:solidFill>
                <a:effectLst/>
                <a:latin typeface="arial" panose="020B0604020202020204" pitchFamily="34" charset="0"/>
              </a:rPr>
              <a:t>IV) </a:t>
            </a:r>
            <a:r>
              <a:rPr lang="uk-UA" sz="1700" b="0" i="0" dirty="0">
                <a:solidFill>
                  <a:srgbClr val="333333"/>
                </a:solidFill>
                <a:effectLst/>
                <a:latin typeface="arial" panose="020B0604020202020204" pitchFamily="34" charset="0"/>
              </a:rPr>
              <a:t>оксиду </a:t>
            </a:r>
            <a:r>
              <a:rPr lang="en-US" sz="1700" b="0" i="0" dirty="0">
                <a:solidFill>
                  <a:srgbClr val="333333"/>
                </a:solidFill>
                <a:effectLst/>
                <a:latin typeface="arial" panose="020B0604020202020204" pitchFamily="34" charset="0"/>
              </a:rPr>
              <a:t>SO</a:t>
            </a:r>
            <a:r>
              <a:rPr lang="en-US" sz="1700" b="0" i="0" baseline="-25000" dirty="0">
                <a:solidFill>
                  <a:srgbClr val="333333"/>
                </a:solidFill>
                <a:effectLst/>
                <a:latin typeface="arial" panose="020B0604020202020204" pitchFamily="34" charset="0"/>
              </a:rPr>
              <a:t>2(</a:t>
            </a:r>
            <a:r>
              <a:rPr lang="uk-UA" sz="1700" b="0" i="0" baseline="-25000" dirty="0">
                <a:solidFill>
                  <a:srgbClr val="333333"/>
                </a:solidFill>
                <a:effectLst/>
                <a:latin typeface="arial" panose="020B0604020202020204" pitchFamily="34" charset="0"/>
              </a:rPr>
              <a:t>г)</a:t>
            </a:r>
            <a:r>
              <a:rPr lang="uk-UA" sz="1700" b="0" i="0" dirty="0">
                <a:solidFill>
                  <a:srgbClr val="333333"/>
                </a:solidFill>
                <a:effectLst/>
                <a:latin typeface="arial" panose="020B0604020202020204" pitchFamily="34" charset="0"/>
              </a:rPr>
              <a:t> киснем </a:t>
            </a:r>
            <a:r>
              <a:rPr lang="en-US" sz="1700" b="0" i="0" dirty="0">
                <a:solidFill>
                  <a:srgbClr val="333333"/>
                </a:solidFill>
                <a:effectLst/>
                <a:latin typeface="arial" panose="020B0604020202020204" pitchFamily="34" charset="0"/>
              </a:rPr>
              <a:t>O</a:t>
            </a:r>
            <a:r>
              <a:rPr lang="en-US" sz="1700" b="0" i="0" baseline="-25000" dirty="0">
                <a:solidFill>
                  <a:srgbClr val="333333"/>
                </a:solidFill>
                <a:effectLst/>
                <a:latin typeface="arial" panose="020B0604020202020204" pitchFamily="34" charset="0"/>
              </a:rPr>
              <a:t>2(</a:t>
            </a:r>
            <a:r>
              <a:rPr lang="uk-UA" sz="1700" b="0" i="0" baseline="-25000" dirty="0">
                <a:solidFill>
                  <a:srgbClr val="333333"/>
                </a:solidFill>
                <a:effectLst/>
                <a:latin typeface="arial" panose="020B0604020202020204" pitchFamily="34" charset="0"/>
              </a:rPr>
              <a:t>г) </a:t>
            </a:r>
            <a:r>
              <a:rPr lang="uk-UA" sz="1700" b="0" i="0" dirty="0">
                <a:solidFill>
                  <a:srgbClr val="333333"/>
                </a:solidFill>
                <a:effectLst/>
                <a:latin typeface="arial" panose="020B0604020202020204" pitchFamily="34" charset="0"/>
              </a:rPr>
              <a:t>на поверхні твердого каталізатору </a:t>
            </a:r>
            <a:r>
              <a:rPr lang="en-US" sz="1700" b="0" i="0" dirty="0">
                <a:solidFill>
                  <a:srgbClr val="333333"/>
                </a:solidFill>
                <a:effectLst/>
                <a:latin typeface="arial" panose="020B0604020202020204" pitchFamily="34" charset="0"/>
              </a:rPr>
              <a:t>V</a:t>
            </a:r>
            <a:r>
              <a:rPr lang="en-US" sz="1700" b="0" i="0" baseline="-25000" dirty="0">
                <a:solidFill>
                  <a:srgbClr val="333333"/>
                </a:solidFill>
                <a:effectLst/>
                <a:latin typeface="arial" panose="020B0604020202020204" pitchFamily="34" charset="0"/>
              </a:rPr>
              <a:t>2</a:t>
            </a:r>
            <a:r>
              <a:rPr lang="en-US" sz="1700" b="0" i="0" dirty="0">
                <a:solidFill>
                  <a:srgbClr val="333333"/>
                </a:solidFill>
                <a:effectLst/>
                <a:latin typeface="arial" panose="020B0604020202020204" pitchFamily="34" charset="0"/>
              </a:rPr>
              <a:t>O</a:t>
            </a:r>
            <a:r>
              <a:rPr lang="en-US" sz="1700" b="0" i="0" baseline="-25000" dirty="0">
                <a:solidFill>
                  <a:srgbClr val="333333"/>
                </a:solidFill>
                <a:effectLst/>
                <a:latin typeface="arial" panose="020B0604020202020204" pitchFamily="34" charset="0"/>
              </a:rPr>
              <a:t>5(</a:t>
            </a:r>
            <a:r>
              <a:rPr lang="uk-UA" sz="1700" b="0" i="0" baseline="-25000" dirty="0" err="1">
                <a:solidFill>
                  <a:srgbClr val="333333"/>
                </a:solidFill>
                <a:effectLst/>
                <a:latin typeface="arial" panose="020B0604020202020204" pitchFamily="34" charset="0"/>
              </a:rPr>
              <a:t>тв</a:t>
            </a:r>
            <a:r>
              <a:rPr lang="uk-UA" sz="1700" b="0" i="0" baseline="-25000" dirty="0">
                <a:solidFill>
                  <a:srgbClr val="333333"/>
                </a:solidFill>
                <a:effectLst/>
                <a:latin typeface="arial" panose="020B0604020202020204" pitchFamily="34" charset="0"/>
              </a:rPr>
              <a:t>)</a:t>
            </a:r>
            <a:r>
              <a:rPr lang="uk-UA" sz="1700" b="0" i="0" dirty="0">
                <a:solidFill>
                  <a:srgbClr val="333333"/>
                </a:solidFill>
                <a:effectLst/>
                <a:latin typeface="arial" panose="020B0604020202020204" pitchFamily="34" charset="0"/>
              </a:rPr>
              <a:t>.</a:t>
            </a:r>
          </a:p>
          <a:p>
            <a:pPr algn="just"/>
            <a:r>
              <a:rPr lang="uk-UA" sz="1700" b="0" i="0" dirty="0">
                <a:solidFill>
                  <a:srgbClr val="00B050"/>
                </a:solidFill>
                <a:effectLst/>
                <a:latin typeface="arial" panose="020B0604020202020204" pitchFamily="34" charset="0"/>
              </a:rPr>
              <a:t>Важливою властивістю каталізаторів є їх</a:t>
            </a:r>
            <a:r>
              <a:rPr lang="uk-UA" sz="1700" b="1" i="0" dirty="0">
                <a:solidFill>
                  <a:srgbClr val="00B050"/>
                </a:solidFill>
                <a:effectLst/>
                <a:latin typeface="arial" panose="020B0604020202020204" pitchFamily="34" charset="0"/>
              </a:rPr>
              <a:t> </a:t>
            </a:r>
            <a:r>
              <a:rPr lang="uk-UA" sz="1700" b="1" i="1" dirty="0">
                <a:solidFill>
                  <a:srgbClr val="00B050"/>
                </a:solidFill>
                <a:effectLst/>
                <a:latin typeface="arial" panose="020B0604020202020204" pitchFamily="34" charset="0"/>
              </a:rPr>
              <a:t>селективність</a:t>
            </a:r>
            <a:r>
              <a:rPr lang="uk-UA" sz="1700" b="0" i="0" dirty="0">
                <a:solidFill>
                  <a:srgbClr val="00B050"/>
                </a:solidFill>
                <a:effectLst/>
                <a:latin typeface="arial" panose="020B0604020202020204" pitchFamily="34" charset="0"/>
              </a:rPr>
              <a:t> (вибірність) </a:t>
            </a:r>
            <a:r>
              <a:rPr lang="uk-UA" sz="1700" b="1" i="1" dirty="0">
                <a:solidFill>
                  <a:srgbClr val="00B050"/>
                </a:solidFill>
                <a:effectLst/>
                <a:latin typeface="arial" panose="020B0604020202020204" pitchFamily="34" charset="0"/>
              </a:rPr>
              <a:t>–</a:t>
            </a:r>
            <a:r>
              <a:rPr lang="uk-UA" sz="1700" b="0" i="1" dirty="0">
                <a:solidFill>
                  <a:srgbClr val="00B050"/>
                </a:solidFill>
                <a:effectLst/>
                <a:latin typeface="arial" panose="020B0604020202020204" pitchFamily="34" charset="0"/>
              </a:rPr>
              <a:t> здатність спрямовувати взаємодію одних і тих же самих речовин у різних напрямках для одержання бажаних продуктів</a:t>
            </a:r>
            <a:r>
              <a:rPr lang="uk-UA" sz="1700" b="0" i="0" dirty="0">
                <a:solidFill>
                  <a:srgbClr val="00B050"/>
                </a:solidFill>
                <a:effectLst/>
                <a:latin typeface="arial" panose="020B0604020202020204" pitchFamily="34" charset="0"/>
              </a:rPr>
              <a:t>.</a:t>
            </a:r>
          </a:p>
          <a:p>
            <a:pPr algn="just"/>
            <a:r>
              <a:rPr lang="uk-UA" sz="1700" b="0" i="0" dirty="0">
                <a:solidFill>
                  <a:srgbClr val="333333"/>
                </a:solidFill>
                <a:effectLst/>
                <a:latin typeface="arial" panose="020B0604020202020204" pitchFamily="34" charset="0"/>
              </a:rPr>
              <a:t>Каталітична активність багатьох каталізаторів зростає при додаванні невеликих кількостей </a:t>
            </a:r>
            <a:r>
              <a:rPr lang="uk-UA" sz="1700" b="1" i="1" dirty="0">
                <a:solidFill>
                  <a:srgbClr val="333333"/>
                </a:solidFill>
                <a:effectLst/>
                <a:latin typeface="arial" panose="020B0604020202020204" pitchFamily="34" charset="0"/>
              </a:rPr>
              <a:t>промоторів</a:t>
            </a:r>
            <a:r>
              <a:rPr lang="uk-UA" sz="1700" b="1" i="0" dirty="0">
                <a:solidFill>
                  <a:srgbClr val="333333"/>
                </a:solidFill>
                <a:effectLst/>
                <a:latin typeface="arial" panose="020B0604020202020204" pitchFamily="34" charset="0"/>
              </a:rPr>
              <a:t> – </a:t>
            </a:r>
            <a:r>
              <a:rPr lang="uk-UA" sz="1700" b="0" i="1" dirty="0">
                <a:solidFill>
                  <a:srgbClr val="333333"/>
                </a:solidFill>
                <a:effectLst/>
                <a:latin typeface="arial" panose="020B0604020202020204" pitchFamily="34" charset="0"/>
              </a:rPr>
              <a:t>каталітично неактивних речовин, присутність яких посилює дію каталізаторів</a:t>
            </a:r>
            <a:r>
              <a:rPr lang="uk-UA" sz="1700" b="0" i="0" dirty="0">
                <a:solidFill>
                  <a:srgbClr val="333333"/>
                </a:solidFill>
                <a:effectLst/>
                <a:latin typeface="arial" panose="020B0604020202020204" pitchFamily="34" charset="0"/>
              </a:rPr>
              <a:t>. Наприклад, швидкість окиснення </a:t>
            </a:r>
            <a:r>
              <a:rPr lang="en-US" sz="1700" b="0" i="0" dirty="0">
                <a:solidFill>
                  <a:srgbClr val="333333"/>
                </a:solidFill>
                <a:effectLst/>
                <a:latin typeface="arial" panose="020B0604020202020204" pitchFamily="34" charset="0"/>
              </a:rPr>
              <a:t>SO</a:t>
            </a:r>
            <a:r>
              <a:rPr lang="en-US" sz="1700" b="0" i="0" baseline="-25000" dirty="0">
                <a:solidFill>
                  <a:srgbClr val="333333"/>
                </a:solidFill>
                <a:effectLst/>
                <a:latin typeface="arial" panose="020B0604020202020204" pitchFamily="34" charset="0"/>
              </a:rPr>
              <a:t>2</a:t>
            </a:r>
            <a:r>
              <a:rPr lang="en-US" sz="1700" b="0" i="0" dirty="0">
                <a:solidFill>
                  <a:srgbClr val="333333"/>
                </a:solidFill>
                <a:effectLst/>
                <a:latin typeface="arial" panose="020B0604020202020204" pitchFamily="34" charset="0"/>
              </a:rPr>
              <a:t> </a:t>
            </a:r>
            <a:r>
              <a:rPr lang="uk-UA" sz="1700" b="0" i="0" dirty="0">
                <a:solidFill>
                  <a:srgbClr val="333333"/>
                </a:solidFill>
                <a:effectLst/>
                <a:latin typeface="arial" panose="020B0604020202020204" pitchFamily="34" charset="0"/>
              </a:rPr>
              <a:t>на каталізаторі </a:t>
            </a:r>
            <a:r>
              <a:rPr lang="en-US" sz="1700" b="0" i="0" dirty="0">
                <a:solidFill>
                  <a:srgbClr val="333333"/>
                </a:solidFill>
                <a:effectLst/>
                <a:latin typeface="arial" panose="020B0604020202020204" pitchFamily="34" charset="0"/>
              </a:rPr>
              <a:t>V</a:t>
            </a:r>
            <a:r>
              <a:rPr lang="en-US" sz="1700" b="0" i="0" baseline="-25000" dirty="0">
                <a:solidFill>
                  <a:srgbClr val="333333"/>
                </a:solidFill>
                <a:effectLst/>
                <a:latin typeface="arial" panose="020B0604020202020204" pitchFamily="34" charset="0"/>
              </a:rPr>
              <a:t>2</a:t>
            </a:r>
            <a:r>
              <a:rPr lang="en-US" sz="1700" b="0" i="0" dirty="0">
                <a:solidFill>
                  <a:srgbClr val="333333"/>
                </a:solidFill>
                <a:effectLst/>
                <a:latin typeface="arial" panose="020B0604020202020204" pitchFamily="34" charset="0"/>
              </a:rPr>
              <a:t>O</a:t>
            </a:r>
            <a:r>
              <a:rPr lang="en-US" sz="1700" b="0" i="0" baseline="-25000" dirty="0">
                <a:solidFill>
                  <a:srgbClr val="333333"/>
                </a:solidFill>
                <a:effectLst/>
                <a:latin typeface="arial" panose="020B0604020202020204" pitchFamily="34" charset="0"/>
              </a:rPr>
              <a:t>5</a:t>
            </a:r>
            <a:r>
              <a:rPr lang="en-US" sz="1700" b="0" i="0" dirty="0">
                <a:solidFill>
                  <a:srgbClr val="333333"/>
                </a:solidFill>
                <a:effectLst/>
                <a:latin typeface="arial" panose="020B0604020202020204" pitchFamily="34" charset="0"/>
              </a:rPr>
              <a:t> </a:t>
            </a:r>
            <a:r>
              <a:rPr lang="uk-UA" sz="1700" b="0" i="0" dirty="0">
                <a:solidFill>
                  <a:srgbClr val="333333"/>
                </a:solidFill>
                <a:effectLst/>
                <a:latin typeface="arial" panose="020B0604020202020204" pitchFamily="34" charset="0"/>
              </a:rPr>
              <a:t>зростає у сотні разів при додаванні промоторів – сульфатів лужних металів.</a:t>
            </a:r>
          </a:p>
          <a:p>
            <a:pPr algn="just"/>
            <a:r>
              <a:rPr lang="uk-UA" sz="1700" b="0" i="0" dirty="0">
                <a:solidFill>
                  <a:srgbClr val="333333"/>
                </a:solidFill>
                <a:effectLst/>
                <a:latin typeface="arial" panose="020B0604020202020204" pitchFamily="34" charset="0"/>
              </a:rPr>
              <a:t>У той же час існують </a:t>
            </a:r>
            <a:r>
              <a:rPr lang="uk-UA" sz="1700" b="0" i="1" dirty="0">
                <a:solidFill>
                  <a:srgbClr val="333333"/>
                </a:solidFill>
                <a:effectLst/>
                <a:latin typeface="arial" panose="020B0604020202020204" pitchFamily="34" charset="0"/>
              </a:rPr>
              <a:t>речовини, які погіршують каталітичну активність каталізаторів – </a:t>
            </a:r>
            <a:r>
              <a:rPr lang="uk-UA" sz="1700" b="1" i="1" dirty="0">
                <a:solidFill>
                  <a:srgbClr val="333333"/>
                </a:solidFill>
                <a:effectLst/>
                <a:latin typeface="arial" panose="020B0604020202020204" pitchFamily="34" charset="0"/>
              </a:rPr>
              <a:t>каталітичні отрути.</a:t>
            </a:r>
            <a:r>
              <a:rPr lang="uk-UA" sz="1700" b="1" i="0" dirty="0">
                <a:solidFill>
                  <a:srgbClr val="333333"/>
                </a:solidFill>
                <a:effectLst/>
                <a:latin typeface="arial" panose="020B0604020202020204" pitchFamily="34" charset="0"/>
              </a:rPr>
              <a:t> </a:t>
            </a:r>
            <a:r>
              <a:rPr lang="uk-UA" sz="1700" b="0" i="0" dirty="0">
                <a:solidFill>
                  <a:srgbClr val="333333"/>
                </a:solidFill>
                <a:effectLst/>
                <a:latin typeface="arial" panose="020B0604020202020204" pitchFamily="34" charset="0"/>
              </a:rPr>
              <a:t>Так, до каталітичних отрут платинових каталізаторів належать сполуки </a:t>
            </a:r>
            <a:r>
              <a:rPr lang="uk-UA" sz="1700" b="0" i="0" dirty="0" err="1">
                <a:solidFill>
                  <a:srgbClr val="333333"/>
                </a:solidFill>
                <a:effectLst/>
                <a:latin typeface="arial" panose="020B0604020202020204" pitchFamily="34" charset="0"/>
              </a:rPr>
              <a:t>Сульфуру</a:t>
            </a:r>
            <a:r>
              <a:rPr lang="uk-UA" sz="1700" b="0" i="0" dirty="0">
                <a:solidFill>
                  <a:srgbClr val="333333"/>
                </a:solidFill>
                <a:effectLst/>
                <a:latin typeface="arial" panose="020B0604020202020204" pitchFamily="34" charset="0"/>
              </a:rPr>
              <a:t>, Арсену, Меркурію.</a:t>
            </a:r>
          </a:p>
          <a:p>
            <a:pPr algn="just"/>
            <a:r>
              <a:rPr lang="uk-UA" sz="1700" b="0" i="0" dirty="0">
                <a:solidFill>
                  <a:srgbClr val="333333"/>
                </a:solidFill>
                <a:effectLst/>
                <a:latin typeface="arial" panose="020B0604020202020204" pitchFamily="34" charset="0"/>
              </a:rPr>
              <a:t>Каталізатори мають важливе значення, оскільки забезпечують економію енергії та сировини і допомагають вирішувати екологічні проблеми (очищення стічних вод, промислових та автомобільних викидів). Застосування каталізаторів необхідне і при створенні екологічно чистих маловідходних технологій.</a:t>
            </a:r>
          </a:p>
        </p:txBody>
      </p:sp>
    </p:spTree>
    <p:extLst>
      <p:ext uri="{BB962C8B-B14F-4D97-AF65-F5344CB8AC3E}">
        <p14:creationId xmlns:p14="http://schemas.microsoft.com/office/powerpoint/2010/main" val="3012003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4EDB1-DA29-5F20-877C-CC007E441592}"/>
              </a:ext>
            </a:extLst>
          </p:cNvPr>
          <p:cNvSpPr txBox="1"/>
          <p:nvPr/>
        </p:nvSpPr>
        <p:spPr>
          <a:xfrm>
            <a:off x="528367" y="282614"/>
            <a:ext cx="11470975" cy="1477328"/>
          </a:xfrm>
          <a:prstGeom prst="rect">
            <a:avLst/>
          </a:prstGeom>
          <a:noFill/>
        </p:spPr>
        <p:txBody>
          <a:bodyPr wrap="square">
            <a:spAutoFit/>
          </a:bodyPr>
          <a:lstStyle/>
          <a:p>
            <a:pPr algn="ctr"/>
            <a:r>
              <a:rPr lang="uk-UA" b="1" i="0" dirty="0">
                <a:solidFill>
                  <a:srgbClr val="333333"/>
                </a:solidFill>
                <a:effectLst/>
                <a:latin typeface="arial" panose="020B0604020202020204" pitchFamily="34" charset="0"/>
              </a:rPr>
              <a:t>7.4. ШВИДКІСТЬ ГЕТЕРОГЕННИХ РЕАКЦІЙ</a:t>
            </a:r>
          </a:p>
          <a:p>
            <a:pPr algn="ctr"/>
            <a:endParaRPr lang="uk-UA" b="1" i="0" dirty="0">
              <a:solidFill>
                <a:srgbClr val="333333"/>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Гетерогенні реакції відбуваються на поверхні поділу фаз, яка і вважається реакційним простором.</a:t>
            </a:r>
          </a:p>
          <a:p>
            <a:pPr algn="just"/>
            <a:r>
              <a:rPr lang="uk-UA" b="1" i="1" dirty="0">
                <a:solidFill>
                  <a:srgbClr val="333333"/>
                </a:solidFill>
                <a:effectLst/>
                <a:latin typeface="arial" panose="020B0604020202020204" pitchFamily="34" charset="0"/>
              </a:rPr>
              <a:t>Швидкість гетерогенної реакції </a:t>
            </a:r>
            <a:r>
              <a:rPr lang="uk-UA" b="0" i="1" dirty="0">
                <a:solidFill>
                  <a:srgbClr val="333333"/>
                </a:solidFill>
                <a:effectLst/>
                <a:latin typeface="arial" panose="020B0604020202020204" pitchFamily="34" charset="0"/>
              </a:rPr>
              <a:t>називається зміна кількості речовини, що вступає в реакцію чи утворюється внаслідок неї за одиницю часу на одиниці площини поверхні фаз.</a:t>
            </a:r>
            <a:endParaRPr lang="uk-UA" b="0" i="0" dirty="0">
              <a:solidFill>
                <a:srgbClr val="333333"/>
              </a:solidFill>
              <a:effectLst/>
              <a:latin typeface="arial" panose="020B0604020202020204" pitchFamily="34" charset="0"/>
            </a:endParaRPr>
          </a:p>
        </p:txBody>
      </p:sp>
      <p:pic>
        <p:nvPicPr>
          <p:cNvPr id="5" name="Рисунок 4">
            <a:extLst>
              <a:ext uri="{FF2B5EF4-FFF2-40B4-BE49-F238E27FC236}">
                <a16:creationId xmlns:a16="http://schemas.microsoft.com/office/drawing/2014/main" id="{2753B8E6-D1ED-D544-3C95-80CDC8AA129C}"/>
              </a:ext>
            </a:extLst>
          </p:cNvPr>
          <p:cNvPicPr>
            <a:picLocks noChangeAspect="1"/>
          </p:cNvPicPr>
          <p:nvPr/>
        </p:nvPicPr>
        <p:blipFill>
          <a:blip r:embed="rId2"/>
          <a:stretch>
            <a:fillRect/>
          </a:stretch>
        </p:blipFill>
        <p:spPr>
          <a:xfrm>
            <a:off x="4724758" y="1759942"/>
            <a:ext cx="2218375" cy="1018905"/>
          </a:xfrm>
          <a:prstGeom prst="rect">
            <a:avLst/>
          </a:prstGeom>
        </p:spPr>
      </p:pic>
      <p:sp>
        <p:nvSpPr>
          <p:cNvPr id="7" name="TextBox 6">
            <a:extLst>
              <a:ext uri="{FF2B5EF4-FFF2-40B4-BE49-F238E27FC236}">
                <a16:creationId xmlns:a16="http://schemas.microsoft.com/office/drawing/2014/main" id="{F038BD38-DCA7-2061-CDAC-497C5FFC45C0}"/>
              </a:ext>
            </a:extLst>
          </p:cNvPr>
          <p:cNvSpPr txBox="1"/>
          <p:nvPr/>
        </p:nvSpPr>
        <p:spPr>
          <a:xfrm>
            <a:off x="571498" y="2690336"/>
            <a:ext cx="11384712" cy="1477328"/>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де </a:t>
            </a:r>
            <a:r>
              <a:rPr lang="en-US" b="0" i="0" dirty="0">
                <a:solidFill>
                  <a:srgbClr val="333333"/>
                </a:solidFill>
                <a:effectLst/>
                <a:latin typeface="arial" panose="020B0604020202020204" pitchFamily="34" charset="0"/>
              </a:rPr>
              <a:t>∆</a:t>
            </a:r>
            <a:r>
              <a:rPr lang="el-GR" b="0" i="0" dirty="0">
                <a:solidFill>
                  <a:srgbClr val="333333"/>
                </a:solidFill>
                <a:effectLst/>
                <a:latin typeface="arial" panose="020B0604020202020204" pitchFamily="34" charset="0"/>
              </a:rPr>
              <a:t>ν</a:t>
            </a:r>
            <a:r>
              <a:rPr lang="en-US" b="0" i="0" dirty="0">
                <a:solidFill>
                  <a:srgbClr val="333333"/>
                </a:solidFill>
                <a:effectLst/>
                <a:latin typeface="arial" panose="020B0604020202020204" pitchFamily="34" charset="0"/>
              </a:rPr>
              <a:t> – </a:t>
            </a:r>
            <a:r>
              <a:rPr lang="uk-UA" b="0" i="0" dirty="0">
                <a:solidFill>
                  <a:srgbClr val="333333"/>
                </a:solidFill>
                <a:effectLst/>
                <a:latin typeface="arial" panose="020B0604020202020204" pitchFamily="34" charset="0"/>
              </a:rPr>
              <a:t>різниця між кількістю речовини (</a:t>
            </a:r>
            <a:r>
              <a:rPr lang="en-US" b="0" i="0" dirty="0">
                <a:solidFill>
                  <a:srgbClr val="333333"/>
                </a:solidFill>
                <a:effectLst/>
                <a:latin typeface="arial" panose="020B0604020202020204" pitchFamily="34" charset="0"/>
              </a:rPr>
              <a:t>∆</a:t>
            </a:r>
            <a:r>
              <a:rPr lang="el-GR" b="0" i="0" dirty="0">
                <a:solidFill>
                  <a:srgbClr val="333333"/>
                </a:solidFill>
                <a:effectLst/>
                <a:latin typeface="arial" panose="020B0604020202020204" pitchFamily="34" charset="0"/>
              </a:rPr>
              <a:t>ν </a:t>
            </a:r>
            <a:r>
              <a:rPr lang="en-US" b="0" i="0" dirty="0">
                <a:solidFill>
                  <a:srgbClr val="333333"/>
                </a:solidFill>
                <a:effectLst/>
                <a:latin typeface="arial" panose="020B0604020202020204" pitchFamily="34" charset="0"/>
              </a:rPr>
              <a:t>= </a:t>
            </a:r>
            <a:r>
              <a:rPr lang="el-GR" b="0" i="0" dirty="0">
                <a:solidFill>
                  <a:srgbClr val="333333"/>
                </a:solidFill>
                <a:effectLst/>
                <a:latin typeface="arial" panose="020B0604020202020204" pitchFamily="34" charset="0"/>
              </a:rPr>
              <a:t>ν</a:t>
            </a:r>
            <a:r>
              <a:rPr lang="en-US" b="0" i="0" baseline="-25000" dirty="0">
                <a:solidFill>
                  <a:srgbClr val="333333"/>
                </a:solidFill>
                <a:effectLst/>
                <a:latin typeface="arial" panose="020B0604020202020204" pitchFamily="34" charset="0"/>
              </a:rPr>
              <a:t>2</a:t>
            </a:r>
            <a:r>
              <a:rPr lang="en-US" b="0" i="0" dirty="0">
                <a:solidFill>
                  <a:srgbClr val="333333"/>
                </a:solidFill>
                <a:effectLst/>
                <a:latin typeface="arial" panose="020B0604020202020204" pitchFamily="34" charset="0"/>
              </a:rPr>
              <a:t>–</a:t>
            </a:r>
            <a:r>
              <a:rPr lang="el-GR" b="0" i="0" dirty="0">
                <a:solidFill>
                  <a:srgbClr val="333333"/>
                </a:solidFill>
                <a:effectLst/>
                <a:latin typeface="arial" panose="020B0604020202020204" pitchFamily="34" charset="0"/>
              </a:rPr>
              <a:t>ν</a:t>
            </a:r>
            <a:r>
              <a:rPr lang="en-US" b="0" i="0" baseline="-25000" dirty="0">
                <a:solidFill>
                  <a:srgbClr val="333333"/>
                </a:solidFill>
                <a:effectLst/>
                <a:latin typeface="arial" panose="020B0604020202020204" pitchFamily="34" charset="0"/>
              </a:rPr>
              <a:t>1</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в кінцевий </a:t>
            </a:r>
            <a:r>
              <a:rPr lang="el-GR" b="0" i="0" dirty="0">
                <a:solidFill>
                  <a:srgbClr val="333333"/>
                </a:solidFill>
                <a:effectLst/>
                <a:latin typeface="arial" panose="020B0604020202020204" pitchFamily="34" charset="0"/>
              </a:rPr>
              <a:t>τ</a:t>
            </a:r>
            <a:r>
              <a:rPr lang="en-US" b="0" i="0" baseline="-25000" dirty="0">
                <a:solidFill>
                  <a:srgbClr val="333333"/>
                </a:solidFill>
                <a:effectLst/>
                <a:latin typeface="arial" panose="020B0604020202020204" pitchFamily="34" charset="0"/>
              </a:rPr>
              <a:t>2</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і початковий </a:t>
            </a:r>
            <a:r>
              <a:rPr lang="el-GR" b="0" i="0" dirty="0">
                <a:solidFill>
                  <a:srgbClr val="333333"/>
                </a:solidFill>
                <a:effectLst/>
                <a:latin typeface="arial" panose="020B0604020202020204" pitchFamily="34" charset="0"/>
              </a:rPr>
              <a:t>τ</a:t>
            </a:r>
            <a:r>
              <a:rPr lang="en-US" b="0" i="0" baseline="-25000" dirty="0">
                <a:solidFill>
                  <a:srgbClr val="333333"/>
                </a:solidFill>
                <a:effectLst/>
                <a:latin typeface="arial" panose="020B0604020202020204" pitchFamily="34" charset="0"/>
              </a:rPr>
              <a:t>1</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моменти часу, </a:t>
            </a:r>
            <a:r>
              <a:rPr lang="en-US" b="0" i="0" dirty="0">
                <a:solidFill>
                  <a:srgbClr val="333333"/>
                </a:solidFill>
                <a:effectLst/>
                <a:latin typeface="arial" panose="020B0604020202020204" pitchFamily="34" charset="0"/>
              </a:rPr>
              <a:t>S – </a:t>
            </a:r>
            <a:r>
              <a:rPr lang="uk-UA" b="0" i="0" dirty="0">
                <a:solidFill>
                  <a:srgbClr val="333333"/>
                </a:solidFill>
                <a:effectLst/>
                <a:latin typeface="arial" panose="020B0604020202020204" pitchFamily="34" charset="0"/>
              </a:rPr>
              <a:t>площа поверхні. </a:t>
            </a:r>
            <a:endParaRPr lang="en-US" b="0" i="0" dirty="0">
              <a:solidFill>
                <a:srgbClr val="333333"/>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Необхідно зазначити, що площу поверхні твердого тіла не завжди легко виміряти, тому іноді швидкість гетерогенної реакції відносять не до одиниці поверхні, а до одиниці маси чи до одиниці об’єму більш конденсованої фази.</a:t>
            </a:r>
            <a:endParaRPr lang="uk-UA" dirty="0"/>
          </a:p>
        </p:txBody>
      </p:sp>
      <p:pic>
        <p:nvPicPr>
          <p:cNvPr id="9" name="Рисунок 8">
            <a:extLst>
              <a:ext uri="{FF2B5EF4-FFF2-40B4-BE49-F238E27FC236}">
                <a16:creationId xmlns:a16="http://schemas.microsoft.com/office/drawing/2014/main" id="{513DECFC-7363-9193-F377-371A0E68E5AA}"/>
              </a:ext>
            </a:extLst>
          </p:cNvPr>
          <p:cNvPicPr>
            <a:picLocks noChangeAspect="1"/>
          </p:cNvPicPr>
          <p:nvPr/>
        </p:nvPicPr>
        <p:blipFill>
          <a:blip r:embed="rId3"/>
          <a:stretch>
            <a:fillRect/>
          </a:stretch>
        </p:blipFill>
        <p:spPr>
          <a:xfrm>
            <a:off x="528367" y="4167664"/>
            <a:ext cx="4937819" cy="2690336"/>
          </a:xfrm>
          <a:prstGeom prst="rect">
            <a:avLst/>
          </a:prstGeom>
        </p:spPr>
      </p:pic>
      <p:sp>
        <p:nvSpPr>
          <p:cNvPr id="11" name="TextBox 10">
            <a:extLst>
              <a:ext uri="{FF2B5EF4-FFF2-40B4-BE49-F238E27FC236}">
                <a16:creationId xmlns:a16="http://schemas.microsoft.com/office/drawing/2014/main" id="{E0DBCDD4-5FF1-B1FB-58C9-1F391221F143}"/>
              </a:ext>
            </a:extLst>
          </p:cNvPr>
          <p:cNvSpPr txBox="1"/>
          <p:nvPr/>
        </p:nvSpPr>
        <p:spPr>
          <a:xfrm>
            <a:off x="5833945" y="4167664"/>
            <a:ext cx="6094562" cy="2554545"/>
          </a:xfrm>
          <a:prstGeom prst="rect">
            <a:avLst/>
          </a:prstGeom>
          <a:noFill/>
        </p:spPr>
        <p:txBody>
          <a:bodyPr wrap="square">
            <a:spAutoFit/>
          </a:bodyPr>
          <a:lstStyle/>
          <a:p>
            <a:pPr algn="just"/>
            <a:r>
              <a:rPr lang="uk-UA" sz="1600" b="0" i="0" dirty="0">
                <a:solidFill>
                  <a:srgbClr val="333333"/>
                </a:solidFill>
                <a:effectLst/>
                <a:latin typeface="arial" panose="020B0604020202020204" pitchFamily="34" charset="0"/>
              </a:rPr>
              <a:t>Рисунок </a:t>
            </a:r>
            <a:r>
              <a:rPr lang="en-US" sz="1600" b="0" i="0" dirty="0">
                <a:solidFill>
                  <a:srgbClr val="333333"/>
                </a:solidFill>
                <a:effectLst/>
                <a:latin typeface="arial" panose="020B0604020202020204" pitchFamily="34" charset="0"/>
              </a:rPr>
              <a:t>7</a:t>
            </a:r>
            <a:r>
              <a:rPr lang="uk-UA" sz="1600" b="0" i="0" dirty="0">
                <a:solidFill>
                  <a:srgbClr val="333333"/>
                </a:solidFill>
                <a:effectLst/>
                <a:latin typeface="arial" panose="020B0604020202020204" pitchFamily="34" charset="0"/>
              </a:rPr>
              <a:t>.11 – Вплив площі дотику взаємодіючих фаз і стану поверхні на швидкість гетерогенної реакції</a:t>
            </a:r>
          </a:p>
          <a:p>
            <a:pPr algn="just"/>
            <a:r>
              <a:rPr lang="uk-UA" sz="1600" b="0" i="0" dirty="0">
                <a:solidFill>
                  <a:srgbClr val="333333"/>
                </a:solidFill>
                <a:effectLst/>
                <a:latin typeface="arial" panose="020B0604020202020204" pitchFamily="34" charset="0"/>
              </a:rPr>
              <a:t> </a:t>
            </a:r>
            <a:r>
              <a:rPr lang="uk-UA" sz="1600" b="0" i="0" dirty="0" err="1">
                <a:solidFill>
                  <a:srgbClr val="333333"/>
                </a:solidFill>
                <a:effectLst/>
                <a:latin typeface="arial" panose="020B0604020202020204" pitchFamily="34" charset="0"/>
              </a:rPr>
              <a:t>Са</a:t>
            </a:r>
            <a:r>
              <a:rPr lang="en-US" sz="1600" b="0" i="0" dirty="0">
                <a:solidFill>
                  <a:srgbClr val="333333"/>
                </a:solidFill>
                <a:effectLst/>
                <a:latin typeface="arial" panose="020B0604020202020204" pitchFamily="34" charset="0"/>
              </a:rPr>
              <a:t>C</a:t>
            </a:r>
            <a:r>
              <a:rPr lang="uk-UA" sz="1600" b="0" i="0" dirty="0">
                <a:solidFill>
                  <a:srgbClr val="333333"/>
                </a:solidFill>
                <a:effectLst/>
                <a:latin typeface="arial" panose="020B0604020202020204" pitchFamily="34" charset="0"/>
              </a:rPr>
              <a:t>О</a:t>
            </a:r>
            <a:r>
              <a:rPr lang="uk-UA" sz="1600" b="0" i="0" baseline="-25000" dirty="0">
                <a:solidFill>
                  <a:srgbClr val="333333"/>
                </a:solidFill>
                <a:effectLst/>
                <a:latin typeface="arial" panose="020B0604020202020204" pitchFamily="34" charset="0"/>
              </a:rPr>
              <a:t>3</a:t>
            </a:r>
            <a:r>
              <a:rPr lang="uk-UA" sz="1600" b="0" i="0" dirty="0">
                <a:solidFill>
                  <a:srgbClr val="333333"/>
                </a:solidFill>
                <a:effectLst/>
                <a:latin typeface="arial" panose="020B0604020202020204" pitchFamily="34" charset="0"/>
              </a:rPr>
              <a:t>+2</a:t>
            </a:r>
            <a:r>
              <a:rPr lang="en-US" sz="1600" b="0" i="0" dirty="0">
                <a:solidFill>
                  <a:srgbClr val="333333"/>
                </a:solidFill>
                <a:effectLst/>
                <a:latin typeface="arial" panose="020B0604020202020204" pitchFamily="34" charset="0"/>
              </a:rPr>
              <a:t>HClàCaCl</a:t>
            </a:r>
            <a:r>
              <a:rPr lang="en-US" sz="1600" b="0" i="0" baseline="-25000" dirty="0">
                <a:solidFill>
                  <a:srgbClr val="333333"/>
                </a:solidFill>
                <a:effectLst/>
                <a:latin typeface="arial" panose="020B0604020202020204" pitchFamily="34" charset="0"/>
              </a:rPr>
              <a:t>2</a:t>
            </a:r>
            <a:r>
              <a:rPr lang="en-US" sz="1600" b="0" i="0" dirty="0">
                <a:solidFill>
                  <a:srgbClr val="333333"/>
                </a:solidFill>
                <a:effectLst/>
                <a:latin typeface="arial" panose="020B0604020202020204" pitchFamily="34" charset="0"/>
              </a:rPr>
              <a:t>+CO</a:t>
            </a:r>
            <a:r>
              <a:rPr lang="en-US" sz="1600" b="0" i="0" baseline="-25000" dirty="0">
                <a:solidFill>
                  <a:srgbClr val="333333"/>
                </a:solidFill>
                <a:effectLst/>
                <a:latin typeface="arial" panose="020B0604020202020204" pitchFamily="34" charset="0"/>
              </a:rPr>
              <a:t>2</a:t>
            </a:r>
            <a:r>
              <a:rPr lang="en-US" sz="1600" b="0" i="0" dirty="0">
                <a:solidFill>
                  <a:srgbClr val="333333"/>
                </a:solidFill>
                <a:effectLst/>
                <a:latin typeface="arial" panose="020B0604020202020204" pitchFamily="34" charset="0"/>
              </a:rPr>
              <a:t>↑+H</a:t>
            </a:r>
            <a:r>
              <a:rPr lang="en-US" sz="1600" b="0" i="0" baseline="-25000" dirty="0">
                <a:solidFill>
                  <a:srgbClr val="333333"/>
                </a:solidFill>
                <a:effectLst/>
                <a:latin typeface="arial" panose="020B0604020202020204" pitchFamily="34" charset="0"/>
              </a:rPr>
              <a:t>2</a:t>
            </a:r>
            <a:r>
              <a:rPr lang="en-US" sz="1600" b="0" i="0" dirty="0">
                <a:solidFill>
                  <a:srgbClr val="333333"/>
                </a:solidFill>
                <a:effectLst/>
                <a:latin typeface="arial" panose="020B0604020202020204" pitchFamily="34" charset="0"/>
              </a:rPr>
              <a:t>O:</a:t>
            </a:r>
          </a:p>
          <a:p>
            <a:pPr algn="just"/>
            <a:r>
              <a:rPr lang="uk-UA" sz="1600" b="0" i="0" dirty="0">
                <a:solidFill>
                  <a:srgbClr val="333333"/>
                </a:solidFill>
                <a:effectLst/>
                <a:latin typeface="arial" panose="020B0604020202020204" pitchFamily="34" charset="0"/>
              </a:rPr>
              <a:t>а) на ділянці, що має плоску поверхню, з твердою фазою (</a:t>
            </a:r>
            <a:r>
              <a:rPr lang="uk-UA" sz="1600" b="0" i="0" dirty="0" err="1">
                <a:solidFill>
                  <a:srgbClr val="333333"/>
                </a:solidFill>
                <a:effectLst/>
                <a:latin typeface="arial" panose="020B0604020202020204" pitchFamily="34" charset="0"/>
              </a:rPr>
              <a:t>Са</a:t>
            </a:r>
            <a:r>
              <a:rPr lang="en-US" sz="1600" b="0" i="0" dirty="0">
                <a:solidFill>
                  <a:srgbClr val="333333"/>
                </a:solidFill>
                <a:effectLst/>
                <a:latin typeface="arial" panose="020B0604020202020204" pitchFamily="34" charset="0"/>
              </a:rPr>
              <a:t>C</a:t>
            </a:r>
            <a:r>
              <a:rPr lang="uk-UA" sz="1600" b="0" i="0" dirty="0">
                <a:solidFill>
                  <a:srgbClr val="333333"/>
                </a:solidFill>
                <a:effectLst/>
                <a:latin typeface="arial" panose="020B0604020202020204" pitchFamily="34" charset="0"/>
              </a:rPr>
              <a:t>О</a:t>
            </a:r>
            <a:r>
              <a:rPr lang="uk-UA" sz="1600" b="0" i="0" baseline="-25000" dirty="0">
                <a:solidFill>
                  <a:srgbClr val="333333"/>
                </a:solidFill>
                <a:effectLst/>
                <a:latin typeface="arial" panose="020B0604020202020204" pitchFamily="34" charset="0"/>
              </a:rPr>
              <a:t>3</a:t>
            </a:r>
            <a:r>
              <a:rPr lang="uk-UA" sz="1600" b="0" i="0" dirty="0">
                <a:solidFill>
                  <a:srgbClr val="333333"/>
                </a:solidFill>
                <a:effectLst/>
                <a:latin typeface="arial" panose="020B0604020202020204" pitchFamily="34" charset="0"/>
              </a:rPr>
              <a:t>) може одночасно контактувати менша кількість молекул </a:t>
            </a:r>
            <a:r>
              <a:rPr lang="en-US" sz="1600" b="0" i="0" dirty="0">
                <a:solidFill>
                  <a:srgbClr val="333333"/>
                </a:solidFill>
                <a:effectLst/>
                <a:latin typeface="arial" panose="020B0604020202020204" pitchFamily="34" charset="0"/>
              </a:rPr>
              <a:t>HCl </a:t>
            </a:r>
            <a:r>
              <a:rPr lang="uk-UA" sz="1600" b="0" i="0" dirty="0">
                <a:solidFill>
                  <a:srgbClr val="333333"/>
                </a:solidFill>
                <a:effectLst/>
                <a:latin typeface="arial" panose="020B0604020202020204" pitchFamily="34" charset="0"/>
              </a:rPr>
              <a:t>і, як наслідок, виділяється менше продуктів – бульбашок </a:t>
            </a:r>
            <a:r>
              <a:rPr lang="en-US" sz="1600" b="0" i="0" dirty="0">
                <a:solidFill>
                  <a:srgbClr val="333333"/>
                </a:solidFill>
                <a:effectLst/>
                <a:latin typeface="arial" panose="020B0604020202020204" pitchFamily="34" charset="0"/>
              </a:rPr>
              <a:t>CO</a:t>
            </a:r>
            <a:r>
              <a:rPr lang="en-US" sz="1600" b="0" i="0" baseline="-25000" dirty="0">
                <a:solidFill>
                  <a:srgbClr val="333333"/>
                </a:solidFill>
                <a:effectLst/>
                <a:latin typeface="arial" panose="020B0604020202020204" pitchFamily="34" charset="0"/>
              </a:rPr>
              <a:t>2</a:t>
            </a:r>
            <a:r>
              <a:rPr lang="en-US" sz="1600" b="0" i="0" dirty="0">
                <a:solidFill>
                  <a:srgbClr val="333333"/>
                </a:solidFill>
                <a:effectLst/>
                <a:latin typeface="arial" panose="020B0604020202020204" pitchFamily="34" charset="0"/>
              </a:rPr>
              <a:t>;</a:t>
            </a:r>
          </a:p>
          <a:p>
            <a:pPr algn="just"/>
            <a:r>
              <a:rPr lang="uk-UA" sz="1600" b="0" i="0" dirty="0">
                <a:solidFill>
                  <a:srgbClr val="333333"/>
                </a:solidFill>
                <a:effectLst/>
                <a:latin typeface="arial" panose="020B0604020202020204" pitchFamily="34" charset="0"/>
              </a:rPr>
              <a:t>б) розвинена поверхня твердої фази забезпечує більше можливостей для контакту реагентів і утворення продуктів реакції</a:t>
            </a:r>
          </a:p>
        </p:txBody>
      </p:sp>
    </p:spTree>
    <p:extLst>
      <p:ext uri="{BB962C8B-B14F-4D97-AF65-F5344CB8AC3E}">
        <p14:creationId xmlns:p14="http://schemas.microsoft.com/office/powerpoint/2010/main" val="313234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89E08C-0667-9601-4E64-35D445EA3135}"/>
              </a:ext>
            </a:extLst>
          </p:cNvPr>
          <p:cNvSpPr txBox="1"/>
          <p:nvPr/>
        </p:nvSpPr>
        <p:spPr>
          <a:xfrm>
            <a:off x="485235" y="283090"/>
            <a:ext cx="5104682" cy="1754326"/>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Однак слід пам’ятати важливе правило: </a:t>
            </a:r>
            <a:r>
              <a:rPr lang="uk-UA" b="0" i="1" dirty="0">
                <a:solidFill>
                  <a:srgbClr val="333333"/>
                </a:solidFill>
                <a:effectLst/>
                <a:latin typeface="arial" panose="020B0604020202020204" pitchFamily="34" charset="0"/>
              </a:rPr>
              <a:t>якщо в </a:t>
            </a:r>
            <a:r>
              <a:rPr lang="uk-UA" b="0" i="1" dirty="0">
                <a:solidFill>
                  <a:srgbClr val="00B050"/>
                </a:solidFill>
                <a:effectLst/>
                <a:latin typeface="arial" panose="020B0604020202020204" pitchFamily="34" charset="0"/>
              </a:rPr>
              <a:t>гетерогенній реакції безпосередньо бере участь тверда речовина, то в кінетичне рівняння не входить його концентрація, яка вважається постійною протягом перебігу реакції.</a:t>
            </a:r>
            <a:r>
              <a:rPr lang="uk-UA" b="0" i="0" dirty="0">
                <a:solidFill>
                  <a:srgbClr val="00B050"/>
                </a:solidFill>
                <a:effectLst/>
                <a:latin typeface="arial" panose="020B0604020202020204" pitchFamily="34" charset="0"/>
              </a:rPr>
              <a:t> </a:t>
            </a:r>
            <a:r>
              <a:rPr lang="uk-UA" b="0" i="0" dirty="0">
                <a:solidFill>
                  <a:srgbClr val="333333"/>
                </a:solidFill>
                <a:effectLst/>
                <a:latin typeface="arial" panose="020B0604020202020204" pitchFamily="34" charset="0"/>
              </a:rPr>
              <a:t>Наприклад, для гетерогенної реакції</a:t>
            </a:r>
            <a:endParaRPr lang="uk-UA" dirty="0"/>
          </a:p>
        </p:txBody>
      </p:sp>
      <p:sp>
        <p:nvSpPr>
          <p:cNvPr id="7" name="TextBox 6">
            <a:extLst>
              <a:ext uri="{FF2B5EF4-FFF2-40B4-BE49-F238E27FC236}">
                <a16:creationId xmlns:a16="http://schemas.microsoft.com/office/drawing/2014/main" id="{49DE4886-0890-A403-71EE-5919526CBFC2}"/>
              </a:ext>
            </a:extLst>
          </p:cNvPr>
          <p:cNvSpPr txBox="1"/>
          <p:nvPr/>
        </p:nvSpPr>
        <p:spPr>
          <a:xfrm>
            <a:off x="485233" y="2850877"/>
            <a:ext cx="5009791" cy="369332"/>
          </a:xfrm>
          <a:prstGeom prst="rect">
            <a:avLst/>
          </a:prstGeom>
          <a:noFill/>
        </p:spPr>
        <p:txBody>
          <a:bodyPr wrap="square">
            <a:spAutoFit/>
          </a:bodyPr>
          <a:lstStyle/>
          <a:p>
            <a:r>
              <a:rPr lang="uk-UA" b="0" i="0" dirty="0">
                <a:solidFill>
                  <a:srgbClr val="333333"/>
                </a:solidFill>
                <a:effectLst/>
                <a:latin typeface="arial" panose="020B0604020202020204" pitchFamily="34" charset="0"/>
              </a:rPr>
              <a:t>кінетичне рівняння має вигляд:</a:t>
            </a:r>
            <a:endParaRPr lang="uk-UA" dirty="0"/>
          </a:p>
        </p:txBody>
      </p:sp>
      <p:pic>
        <p:nvPicPr>
          <p:cNvPr id="9" name="Рисунок 8">
            <a:extLst>
              <a:ext uri="{FF2B5EF4-FFF2-40B4-BE49-F238E27FC236}">
                <a16:creationId xmlns:a16="http://schemas.microsoft.com/office/drawing/2014/main" id="{AE259ADB-AB84-F630-7CDB-6F8636424D94}"/>
              </a:ext>
            </a:extLst>
          </p:cNvPr>
          <p:cNvPicPr>
            <a:picLocks noChangeAspect="1"/>
          </p:cNvPicPr>
          <p:nvPr/>
        </p:nvPicPr>
        <p:blipFill>
          <a:blip r:embed="rId2"/>
          <a:stretch>
            <a:fillRect/>
          </a:stretch>
        </p:blipFill>
        <p:spPr>
          <a:xfrm>
            <a:off x="1747117" y="2279913"/>
            <a:ext cx="2486025" cy="428625"/>
          </a:xfrm>
          <a:prstGeom prst="rect">
            <a:avLst/>
          </a:prstGeom>
        </p:spPr>
      </p:pic>
      <p:sp>
        <p:nvSpPr>
          <p:cNvPr id="11" name="TextBox 10">
            <a:extLst>
              <a:ext uri="{FF2B5EF4-FFF2-40B4-BE49-F238E27FC236}">
                <a16:creationId xmlns:a16="http://schemas.microsoft.com/office/drawing/2014/main" id="{DD23F64B-9190-7593-60C1-D4EC9C1FD89B}"/>
              </a:ext>
            </a:extLst>
          </p:cNvPr>
          <p:cNvSpPr txBox="1"/>
          <p:nvPr/>
        </p:nvSpPr>
        <p:spPr>
          <a:xfrm>
            <a:off x="2391674" y="3395452"/>
            <a:ext cx="2628900" cy="369332"/>
          </a:xfrm>
          <a:prstGeom prst="rect">
            <a:avLst/>
          </a:prstGeom>
          <a:noFill/>
        </p:spPr>
        <p:txBody>
          <a:bodyPr wrap="square">
            <a:spAutoFit/>
          </a:bodyPr>
          <a:lstStyle/>
          <a:p>
            <a:r>
              <a:rPr lang="en-US" b="0" i="0" dirty="0">
                <a:solidFill>
                  <a:srgbClr val="333333"/>
                </a:solidFill>
                <a:effectLst/>
                <a:latin typeface="arial" panose="020B0604020202020204" pitchFamily="34" charset="0"/>
              </a:rPr>
              <a:t>r = </a:t>
            </a:r>
            <a:r>
              <a:rPr lang="en-US" b="0" i="0" dirty="0" err="1">
                <a:solidFill>
                  <a:srgbClr val="333333"/>
                </a:solidFill>
                <a:effectLst/>
                <a:latin typeface="arial" panose="020B0604020202020204" pitchFamily="34" charset="0"/>
              </a:rPr>
              <a:t>k·C</a:t>
            </a:r>
            <a:r>
              <a:rPr lang="en-US" b="0" i="0" baseline="-25000" dirty="0">
                <a:solidFill>
                  <a:srgbClr val="333333"/>
                </a:solidFill>
                <a:effectLst/>
                <a:latin typeface="arial" panose="020B0604020202020204" pitchFamily="34" charset="0"/>
              </a:rPr>
              <a:t>(CO2)</a:t>
            </a:r>
            <a:r>
              <a:rPr lang="en-US" b="0" i="0" dirty="0">
                <a:solidFill>
                  <a:srgbClr val="333333"/>
                </a:solidFill>
                <a:effectLst/>
                <a:latin typeface="arial" panose="020B0604020202020204" pitchFamily="34" charset="0"/>
              </a:rPr>
              <a:t>.</a:t>
            </a:r>
            <a:endParaRPr lang="uk-UA" dirty="0"/>
          </a:p>
        </p:txBody>
      </p:sp>
      <p:sp>
        <p:nvSpPr>
          <p:cNvPr id="13" name="TextBox 12">
            <a:extLst>
              <a:ext uri="{FF2B5EF4-FFF2-40B4-BE49-F238E27FC236}">
                <a16:creationId xmlns:a16="http://schemas.microsoft.com/office/drawing/2014/main" id="{B354239E-986B-BFD7-3473-40A39F914C24}"/>
              </a:ext>
            </a:extLst>
          </p:cNvPr>
          <p:cNvSpPr txBox="1"/>
          <p:nvPr/>
        </p:nvSpPr>
        <p:spPr>
          <a:xfrm>
            <a:off x="485233" y="4181276"/>
            <a:ext cx="5009791" cy="2585323"/>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Більшість гетерогенних реакцій складається з трьох основних стадій (рис. </a:t>
            </a:r>
            <a:r>
              <a:rPr lang="en-US" b="0" i="0" dirty="0">
                <a:solidFill>
                  <a:srgbClr val="333333"/>
                </a:solidFill>
                <a:effectLst/>
                <a:latin typeface="arial" panose="020B0604020202020204" pitchFamily="34" charset="0"/>
              </a:rPr>
              <a:t>7</a:t>
            </a:r>
            <a:r>
              <a:rPr lang="uk-UA" b="0" i="0" dirty="0">
                <a:solidFill>
                  <a:srgbClr val="333333"/>
                </a:solidFill>
                <a:effectLst/>
                <a:latin typeface="arial" panose="020B0604020202020204" pitchFamily="34" charset="0"/>
              </a:rPr>
              <a:t>.12):</a:t>
            </a:r>
          </a:p>
          <a:p>
            <a:pPr algn="just">
              <a:buFont typeface="+mj-lt"/>
              <a:buAutoNum type="arabicPeriod"/>
            </a:pP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Підведення однієї реагуючої речовини до поверхні іншої;</a:t>
            </a:r>
          </a:p>
          <a:p>
            <a:pPr algn="just">
              <a:buFont typeface="+mj-lt"/>
              <a:buAutoNum type="arabicPeriod"/>
            </a:pPr>
            <a:r>
              <a:rPr lang="uk-UA" b="0" i="0" dirty="0">
                <a:solidFill>
                  <a:srgbClr val="333333"/>
                </a:solidFill>
                <a:effectLst/>
                <a:latin typeface="arial" panose="020B0604020202020204" pitchFamily="34" charset="0"/>
              </a:rPr>
              <a:t> Хімічна взаємодія на поверхні;</a:t>
            </a:r>
          </a:p>
          <a:p>
            <a:pPr algn="just">
              <a:buFont typeface="+mj-lt"/>
              <a:buAutoNum type="arabicPeriod"/>
            </a:pPr>
            <a:r>
              <a:rPr lang="uk-UA" b="0" i="0" dirty="0">
                <a:solidFill>
                  <a:srgbClr val="333333"/>
                </a:solidFill>
                <a:effectLst/>
                <a:latin typeface="arial" panose="020B0604020202020204" pitchFamily="34" charset="0"/>
              </a:rPr>
              <a:t> Відведення продукту від поверхні.</a:t>
            </a:r>
          </a:p>
          <a:p>
            <a:pPr algn="just"/>
            <a:r>
              <a:rPr lang="uk-UA" b="0" i="1" dirty="0">
                <a:solidFill>
                  <a:srgbClr val="333333"/>
                </a:solidFill>
                <a:effectLst/>
                <a:latin typeface="arial" panose="020B0604020202020204" pitchFamily="34" charset="0"/>
              </a:rPr>
              <a:t>Найповільніша стадія, яка визначає швидкість реакції в цілому, називається </a:t>
            </a:r>
            <a:r>
              <a:rPr lang="uk-UA" b="1" i="1" dirty="0" err="1">
                <a:solidFill>
                  <a:srgbClr val="333333"/>
                </a:solidFill>
                <a:effectLst/>
                <a:latin typeface="arial" panose="020B0604020202020204" pitchFamily="34" charset="0"/>
              </a:rPr>
              <a:t>лімітуюча</a:t>
            </a:r>
            <a:r>
              <a:rPr lang="uk-UA" b="1" i="1" dirty="0">
                <a:solidFill>
                  <a:srgbClr val="333333"/>
                </a:solidFill>
                <a:effectLst/>
                <a:latin typeface="arial" panose="020B0604020202020204" pitchFamily="34" charset="0"/>
              </a:rPr>
              <a:t> стадія</a:t>
            </a:r>
            <a:r>
              <a:rPr lang="uk-UA" b="0" i="0" dirty="0">
                <a:solidFill>
                  <a:srgbClr val="333333"/>
                </a:solidFill>
                <a:effectLst/>
                <a:latin typeface="arial" panose="020B0604020202020204" pitchFamily="34" charset="0"/>
              </a:rPr>
              <a:t>.</a:t>
            </a:r>
          </a:p>
        </p:txBody>
      </p:sp>
      <p:pic>
        <p:nvPicPr>
          <p:cNvPr id="15" name="Рисунок 14">
            <a:extLst>
              <a:ext uri="{FF2B5EF4-FFF2-40B4-BE49-F238E27FC236}">
                <a16:creationId xmlns:a16="http://schemas.microsoft.com/office/drawing/2014/main" id="{1934B0CB-E47F-2F9F-82F1-D92266F65ADE}"/>
              </a:ext>
            </a:extLst>
          </p:cNvPr>
          <p:cNvPicPr>
            <a:picLocks noChangeAspect="1"/>
          </p:cNvPicPr>
          <p:nvPr/>
        </p:nvPicPr>
        <p:blipFill>
          <a:blip r:embed="rId3"/>
          <a:stretch>
            <a:fillRect/>
          </a:stretch>
        </p:blipFill>
        <p:spPr>
          <a:xfrm>
            <a:off x="5680495" y="0"/>
            <a:ext cx="6317864" cy="2567787"/>
          </a:xfrm>
          <a:prstGeom prst="rect">
            <a:avLst/>
          </a:prstGeom>
        </p:spPr>
      </p:pic>
      <p:sp>
        <p:nvSpPr>
          <p:cNvPr id="17" name="TextBox 16">
            <a:extLst>
              <a:ext uri="{FF2B5EF4-FFF2-40B4-BE49-F238E27FC236}">
                <a16:creationId xmlns:a16="http://schemas.microsoft.com/office/drawing/2014/main" id="{B5EA1BC6-96BA-3CE9-C060-E1D040B25E3A}"/>
              </a:ext>
            </a:extLst>
          </p:cNvPr>
          <p:cNvSpPr txBox="1"/>
          <p:nvPr/>
        </p:nvSpPr>
        <p:spPr>
          <a:xfrm>
            <a:off x="6170764" y="2708538"/>
            <a:ext cx="5536003" cy="1200329"/>
          </a:xfrm>
          <a:prstGeom prst="rect">
            <a:avLst/>
          </a:prstGeom>
          <a:noFill/>
        </p:spPr>
        <p:txBody>
          <a:bodyPr wrap="square">
            <a:spAutoFit/>
          </a:bodyPr>
          <a:lstStyle/>
          <a:p>
            <a:pPr algn="ctr"/>
            <a:r>
              <a:rPr lang="uk-UA" b="0" i="0" dirty="0">
                <a:solidFill>
                  <a:srgbClr val="333333"/>
                </a:solidFill>
                <a:effectLst/>
                <a:latin typeface="arial" panose="020B0604020202020204" pitchFamily="34" charset="0"/>
              </a:rPr>
              <a:t>Рисунок 7.12 – Стадії гетерогенних реакцій:</a:t>
            </a:r>
          </a:p>
          <a:p>
            <a:pPr algn="ctr"/>
            <a:r>
              <a:rPr lang="uk-UA" b="0" i="0" dirty="0">
                <a:solidFill>
                  <a:srgbClr val="333333"/>
                </a:solidFill>
                <a:effectLst/>
                <a:latin typeface="arial" panose="020B0604020202020204" pitchFamily="34" charset="0"/>
              </a:rPr>
              <a:t>а) підведення однієї реагуючої речовини до поверхні іншої; б) хімічна взаємодія на поверхні; в) відведення продукту від поверхні</a:t>
            </a:r>
          </a:p>
        </p:txBody>
      </p:sp>
      <p:sp>
        <p:nvSpPr>
          <p:cNvPr id="19" name="TextBox 18">
            <a:extLst>
              <a:ext uri="{FF2B5EF4-FFF2-40B4-BE49-F238E27FC236}">
                <a16:creationId xmlns:a16="http://schemas.microsoft.com/office/drawing/2014/main" id="{932D1074-FD3D-B98A-90EA-B77804DEC629}"/>
              </a:ext>
            </a:extLst>
          </p:cNvPr>
          <p:cNvSpPr txBox="1"/>
          <p:nvPr/>
        </p:nvSpPr>
        <p:spPr>
          <a:xfrm>
            <a:off x="5792146" y="4181276"/>
            <a:ext cx="6094562" cy="2462213"/>
          </a:xfrm>
          <a:prstGeom prst="rect">
            <a:avLst/>
          </a:prstGeom>
          <a:noFill/>
        </p:spPr>
        <p:txBody>
          <a:bodyPr wrap="square">
            <a:spAutoFit/>
          </a:bodyPr>
          <a:lstStyle/>
          <a:p>
            <a:pPr algn="just"/>
            <a:r>
              <a:rPr lang="uk-UA" sz="1400" b="0" i="0" dirty="0">
                <a:solidFill>
                  <a:srgbClr val="333333"/>
                </a:solidFill>
                <a:effectLst/>
                <a:latin typeface="arial" panose="020B0604020202020204" pitchFamily="34" charset="0"/>
              </a:rPr>
              <a:t>Якщо енергія активації хімічної реакції мала, то </a:t>
            </a:r>
            <a:r>
              <a:rPr lang="uk-UA" sz="1400" b="0" i="0" dirty="0" err="1">
                <a:solidFill>
                  <a:srgbClr val="333333"/>
                </a:solidFill>
                <a:effectLst/>
                <a:latin typeface="arial" panose="020B0604020202020204" pitchFamily="34" charset="0"/>
              </a:rPr>
              <a:t>лімітуючими</a:t>
            </a:r>
            <a:r>
              <a:rPr lang="uk-UA" sz="1400" b="0" i="0" dirty="0">
                <a:solidFill>
                  <a:srgbClr val="333333"/>
                </a:solidFill>
                <a:effectLst/>
                <a:latin typeface="arial" panose="020B0604020202020204" pitchFamily="34" charset="0"/>
              </a:rPr>
              <a:t> стадіями є перенесення речовини. Для підвищення швидкості таких реакцій посилюють конвекцію – найчастіше за допомогою перемішування. Так, горіння вугілля, хімічна стадія якого потребує невеликої енергії активації, відбувається тим швидше, чим інтенсивніше подається до вугілля кисень.</a:t>
            </a:r>
          </a:p>
          <a:p>
            <a:pPr algn="just"/>
            <a:r>
              <a:rPr lang="uk-UA" sz="1400" b="0" i="0" dirty="0">
                <a:solidFill>
                  <a:srgbClr val="333333"/>
                </a:solidFill>
                <a:effectLst/>
                <a:latin typeface="arial" panose="020B0604020202020204" pitchFamily="34" charset="0"/>
              </a:rPr>
              <a:t>Однак для реакцій з високою енергією активації </a:t>
            </a:r>
            <a:r>
              <a:rPr lang="uk-UA" sz="1400" b="0" i="0" dirty="0" err="1">
                <a:solidFill>
                  <a:srgbClr val="333333"/>
                </a:solidFill>
                <a:effectLst/>
                <a:latin typeface="arial" panose="020B0604020202020204" pitchFamily="34" charset="0"/>
              </a:rPr>
              <a:t>лімітуючою</a:t>
            </a:r>
            <a:r>
              <a:rPr lang="uk-UA" sz="1400" b="0" i="0" dirty="0">
                <a:solidFill>
                  <a:srgbClr val="333333"/>
                </a:solidFill>
                <a:effectLst/>
                <a:latin typeface="arial" panose="020B0604020202020204" pitchFamily="34" charset="0"/>
              </a:rPr>
              <a:t> є друга стадія, в цьому випадку переміщування не буде прискорювати взаємодію. Наприклад, ржавіння заліза на вологому повітрі не посилюється при збільшенні подачі кисню, оскільки енергія активації цієї реакції досить значна.</a:t>
            </a:r>
          </a:p>
        </p:txBody>
      </p:sp>
    </p:spTree>
    <p:extLst>
      <p:ext uri="{BB962C8B-B14F-4D97-AF65-F5344CB8AC3E}">
        <p14:creationId xmlns:p14="http://schemas.microsoft.com/office/powerpoint/2010/main" val="3875954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3FBFA4-12FA-3F2F-5A2A-F4CF3CB07723}"/>
              </a:ext>
            </a:extLst>
          </p:cNvPr>
          <p:cNvSpPr txBox="1"/>
          <p:nvPr/>
        </p:nvSpPr>
        <p:spPr>
          <a:xfrm>
            <a:off x="614632" y="233282"/>
            <a:ext cx="6094562" cy="6186309"/>
          </a:xfrm>
          <a:prstGeom prst="rect">
            <a:avLst/>
          </a:prstGeom>
          <a:noFill/>
        </p:spPr>
        <p:txBody>
          <a:bodyPr wrap="square">
            <a:spAutoFit/>
          </a:bodyPr>
          <a:lstStyle/>
          <a:p>
            <a:pPr algn="just"/>
            <a:r>
              <a:rPr lang="uk-UA" b="0" i="1" dirty="0">
                <a:solidFill>
                  <a:srgbClr val="333333"/>
                </a:solidFill>
                <a:effectLst/>
                <a:latin typeface="arial" panose="020B0604020202020204" pitchFamily="34" charset="0"/>
              </a:rPr>
              <a:t>Другою особливістю швидкості гетерогенної реакції є її залежність від швидкості подачі реагенту в реакційну зону.</a:t>
            </a:r>
          </a:p>
          <a:p>
            <a:pPr algn="just"/>
            <a:endParaRPr lang="uk-UA" b="0" i="0" dirty="0">
              <a:solidFill>
                <a:srgbClr val="333333"/>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Найбільше змінювання концентрації спостерігається у </a:t>
            </a:r>
            <a:r>
              <a:rPr lang="uk-UA" b="1" i="1" dirty="0">
                <a:solidFill>
                  <a:srgbClr val="333333"/>
                </a:solidFill>
                <a:effectLst/>
                <a:latin typeface="arial" panose="020B0604020202020204" pitchFamily="34" charset="0"/>
              </a:rPr>
              <a:t>дифузійному шарі</a:t>
            </a:r>
            <a:r>
              <a:rPr lang="uk-UA" b="0" i="0" dirty="0">
                <a:solidFill>
                  <a:srgbClr val="333333"/>
                </a:solidFill>
                <a:effectLst/>
                <a:latin typeface="arial" panose="020B0604020202020204" pitchFamily="34" charset="0"/>
              </a:rPr>
              <a:t> – тонкому шарі реагенту поблизу реакційної поверхні. Перенесення речовини в ньому здійснюється за рахунок дифузії. При перемішуванні товщина дифузійного шару зменшується і відповідно зростає швидкість підведення реагентів. </a:t>
            </a:r>
          </a:p>
          <a:p>
            <a:pPr algn="just"/>
            <a:endParaRPr lang="uk-UA" dirty="0">
              <a:solidFill>
                <a:srgbClr val="333333"/>
              </a:solidFill>
              <a:latin typeface="arial" panose="020B0604020202020204" pitchFamily="34" charset="0"/>
            </a:endParaRPr>
          </a:p>
          <a:p>
            <a:pPr algn="just"/>
            <a:r>
              <a:rPr lang="uk-UA" b="0" i="0" dirty="0">
                <a:solidFill>
                  <a:srgbClr val="333333"/>
                </a:solidFill>
                <a:effectLst/>
                <a:latin typeface="arial" panose="020B0604020202020204" pitchFamily="34" charset="0"/>
              </a:rPr>
              <a:t>Якщо швидкість дифузії нижча, ніж швидкість хімічної взаємодії, то </a:t>
            </a:r>
            <a:r>
              <a:rPr lang="uk-UA" b="0" i="0" dirty="0" err="1">
                <a:solidFill>
                  <a:srgbClr val="333333"/>
                </a:solidFill>
                <a:effectLst/>
                <a:latin typeface="arial" panose="020B0604020202020204" pitchFamily="34" charset="0"/>
              </a:rPr>
              <a:t>лімітуючою</a:t>
            </a:r>
            <a:r>
              <a:rPr lang="uk-UA" b="0" i="0" dirty="0">
                <a:solidFill>
                  <a:srgbClr val="333333"/>
                </a:solidFill>
                <a:effectLst/>
                <a:latin typeface="arial" panose="020B0604020202020204" pitchFamily="34" charset="0"/>
              </a:rPr>
              <a:t> стадією є дифузія. В такому випадку говорять, що має місце </a:t>
            </a:r>
            <a:r>
              <a:rPr lang="uk-UA" b="1" i="1" dirty="0">
                <a:solidFill>
                  <a:srgbClr val="333333"/>
                </a:solidFill>
                <a:effectLst/>
                <a:latin typeface="arial" panose="020B0604020202020204" pitchFamily="34" charset="0"/>
              </a:rPr>
              <a:t>дифузійний контроль</a:t>
            </a:r>
            <a:r>
              <a:rPr lang="uk-UA" b="1"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Коли швидкість дифузії достатньо висока, то спостерігається </a:t>
            </a:r>
            <a:r>
              <a:rPr lang="uk-UA" b="1" i="1" dirty="0">
                <a:solidFill>
                  <a:srgbClr val="333333"/>
                </a:solidFill>
                <a:effectLst/>
                <a:latin typeface="arial" panose="020B0604020202020204" pitchFamily="34" charset="0"/>
              </a:rPr>
              <a:t>кінетичний контроль</a:t>
            </a:r>
            <a:r>
              <a:rPr lang="uk-UA" b="1"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при якому процес лімітується власне хімічною реакцією. А при </a:t>
            </a:r>
            <a:r>
              <a:rPr lang="uk-UA" b="1" i="1" dirty="0">
                <a:solidFill>
                  <a:srgbClr val="333333"/>
                </a:solidFill>
                <a:effectLst/>
                <a:latin typeface="arial" panose="020B0604020202020204" pitchFamily="34" charset="0"/>
              </a:rPr>
              <a:t>змішаному контролі</a:t>
            </a:r>
            <a:r>
              <a:rPr lang="uk-UA" b="0" i="0" dirty="0">
                <a:solidFill>
                  <a:srgbClr val="333333"/>
                </a:solidFill>
                <a:effectLst/>
                <a:latin typeface="arial" panose="020B0604020202020204" pitchFamily="34" charset="0"/>
              </a:rPr>
              <a:t> швидкості дифузії і хімічної реакції приблизно однакові.</a:t>
            </a:r>
          </a:p>
          <a:p>
            <a:pPr algn="just"/>
            <a:r>
              <a:rPr lang="uk-UA" b="0" i="0" dirty="0">
                <a:solidFill>
                  <a:srgbClr val="333333"/>
                </a:solidFill>
                <a:effectLst/>
                <a:latin typeface="arial" panose="020B0604020202020204" pitchFamily="34" charset="0"/>
              </a:rPr>
              <a:t>Гетерогенні процеси мають важливе значення у техніці; до них належать корозія металів і сплавів, горіння твердого палива, випалювання сульфідних руд тощо.</a:t>
            </a:r>
          </a:p>
        </p:txBody>
      </p:sp>
      <p:pic>
        <p:nvPicPr>
          <p:cNvPr id="2050" name="Picture 2" descr="undefined">
            <a:extLst>
              <a:ext uri="{FF2B5EF4-FFF2-40B4-BE49-F238E27FC236}">
                <a16:creationId xmlns:a16="http://schemas.microsoft.com/office/drawing/2014/main" id="{FC6A4BC3-A5C2-BBA9-7390-24A0861F5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063" y="1905903"/>
            <a:ext cx="4835234" cy="284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693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D0977B-85BE-6DCF-CACC-926844FCCDC4}"/>
              </a:ext>
            </a:extLst>
          </p:cNvPr>
          <p:cNvSpPr txBox="1"/>
          <p:nvPr/>
        </p:nvSpPr>
        <p:spPr>
          <a:xfrm>
            <a:off x="388189" y="331511"/>
            <a:ext cx="11447253" cy="2585323"/>
          </a:xfrm>
          <a:prstGeom prst="rect">
            <a:avLst/>
          </a:prstGeom>
          <a:noFill/>
        </p:spPr>
        <p:txBody>
          <a:bodyPr wrap="square">
            <a:spAutoFit/>
          </a:bodyPr>
          <a:lstStyle/>
          <a:p>
            <a:pPr algn="ctr"/>
            <a:r>
              <a:rPr lang="uk-UA" b="1" i="0" dirty="0">
                <a:solidFill>
                  <a:srgbClr val="333333"/>
                </a:solidFill>
                <a:effectLst/>
                <a:latin typeface="arial" panose="020B0604020202020204" pitchFamily="34" charset="0"/>
              </a:rPr>
              <a:t>7.5. ХІМІЧНА РІВНОВАГА</a:t>
            </a:r>
          </a:p>
          <a:p>
            <a:pPr algn="ctr"/>
            <a:r>
              <a:rPr lang="uk-UA" b="1" i="0" dirty="0">
                <a:solidFill>
                  <a:srgbClr val="333333"/>
                </a:solidFill>
                <a:effectLst/>
                <a:latin typeface="arial" panose="020B0604020202020204" pitchFamily="34" charset="0"/>
              </a:rPr>
              <a:t>7.5.1. НЕОБОРОТНІ ТА ОБОРОТНІ ХІМІЧНІ РЕАКЦІЇ</a:t>
            </a:r>
          </a:p>
          <a:p>
            <a:pPr algn="ctr"/>
            <a:endParaRPr lang="uk-UA" b="1" i="0" dirty="0">
              <a:solidFill>
                <a:srgbClr val="333333"/>
              </a:solidFill>
              <a:effectLst/>
              <a:latin typeface="arial" panose="020B0604020202020204" pitchFamily="34" charset="0"/>
            </a:endParaRPr>
          </a:p>
          <a:p>
            <a:pPr algn="just"/>
            <a:r>
              <a:rPr lang="uk-UA" b="1" i="1" dirty="0">
                <a:solidFill>
                  <a:srgbClr val="00B050"/>
                </a:solidFill>
                <a:effectLst/>
                <a:latin typeface="arial" panose="020B0604020202020204" pitchFamily="34" charset="0"/>
              </a:rPr>
              <a:t>Необоротні</a:t>
            </a:r>
            <a:r>
              <a:rPr lang="uk-UA" b="0" i="1" dirty="0">
                <a:solidFill>
                  <a:srgbClr val="00B050"/>
                </a:solidFill>
                <a:effectLst/>
                <a:latin typeface="arial" panose="020B0604020202020204" pitchFamily="34" charset="0"/>
              </a:rPr>
              <a:t> </a:t>
            </a:r>
            <a:r>
              <a:rPr lang="uk-UA" b="1" i="1" dirty="0" err="1">
                <a:solidFill>
                  <a:srgbClr val="00B050"/>
                </a:solidFill>
                <a:effectLst/>
                <a:latin typeface="arial" panose="020B0604020202020204" pitchFamily="34" charset="0"/>
              </a:rPr>
              <a:t>реакці</a:t>
            </a:r>
            <a:r>
              <a:rPr lang="uk-UA" b="0" i="1" dirty="0">
                <a:solidFill>
                  <a:srgbClr val="00B050"/>
                </a:solidFill>
                <a:effectLst/>
                <a:latin typeface="arial" panose="020B0604020202020204" pitchFamily="34" charset="0"/>
              </a:rPr>
              <a:t> – це такі хімічні реакції, які перебігають лише у прямому напрямі і тривають до повного витрачання реагентів.</a:t>
            </a:r>
            <a:endParaRPr lang="uk-UA" b="0" i="0" dirty="0">
              <a:solidFill>
                <a:srgbClr val="00B050"/>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Для необоротних реакцій притаманні такі ознаки: </a:t>
            </a:r>
            <a:r>
              <a:rPr lang="uk-UA" b="0" i="1" dirty="0">
                <a:solidFill>
                  <a:srgbClr val="333333"/>
                </a:solidFill>
                <a:effectLst/>
                <a:latin typeface="arial" panose="020B0604020202020204" pitchFamily="34" charset="0"/>
              </a:rPr>
              <a:t>а</a:t>
            </a:r>
            <a:r>
              <a:rPr lang="uk-UA" b="0" i="0" dirty="0">
                <a:solidFill>
                  <a:srgbClr val="333333"/>
                </a:solidFill>
                <a:effectLst/>
                <a:latin typeface="arial" panose="020B0604020202020204" pitchFamily="34" charset="0"/>
              </a:rPr>
              <a:t>) виділення осаду чи газу; </a:t>
            </a:r>
            <a:r>
              <a:rPr lang="en-US" b="0" i="1" dirty="0">
                <a:solidFill>
                  <a:srgbClr val="333333"/>
                </a:solidFill>
                <a:effectLst/>
                <a:latin typeface="arial" panose="020B0604020202020204" pitchFamily="34" charset="0"/>
              </a:rPr>
              <a:t>b</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утворення </a:t>
            </a:r>
            <a:r>
              <a:rPr lang="uk-UA" b="0" i="0" dirty="0" err="1">
                <a:solidFill>
                  <a:srgbClr val="333333"/>
                </a:solidFill>
                <a:effectLst/>
                <a:latin typeface="arial" panose="020B0604020202020204" pitchFamily="34" charset="0"/>
              </a:rPr>
              <a:t>малодисоційованих</a:t>
            </a:r>
            <a:r>
              <a:rPr lang="uk-UA" b="0" i="0" dirty="0">
                <a:solidFill>
                  <a:srgbClr val="333333"/>
                </a:solidFill>
                <a:effectLst/>
                <a:latin typeface="arial" panose="020B0604020202020204" pitchFamily="34" charset="0"/>
              </a:rPr>
              <a:t> </a:t>
            </a:r>
            <a:r>
              <a:rPr lang="uk-UA" b="0" i="0" dirty="0" err="1">
                <a:solidFill>
                  <a:srgbClr val="333333"/>
                </a:solidFill>
                <a:effectLst/>
                <a:latin typeface="arial" panose="020B0604020202020204" pitchFamily="34" charset="0"/>
              </a:rPr>
              <a:t>сполук</a:t>
            </a:r>
            <a:r>
              <a:rPr lang="uk-UA" b="0" i="0" dirty="0">
                <a:solidFill>
                  <a:srgbClr val="333333"/>
                </a:solidFill>
                <a:effectLst/>
                <a:latin typeface="arial" panose="020B0604020202020204" pitchFamily="34" charset="0"/>
              </a:rPr>
              <a:t> – слабких електролітів: води, слабкої кислоти чи слабкої основи;</a:t>
            </a:r>
            <a:r>
              <a:rPr lang="uk-UA" b="0" i="1" dirty="0">
                <a:solidFill>
                  <a:srgbClr val="333333"/>
                </a:solidFill>
                <a:effectLst/>
                <a:latin typeface="arial" panose="020B0604020202020204" pitchFamily="34" charset="0"/>
              </a:rPr>
              <a:t> с</a:t>
            </a:r>
            <a:r>
              <a:rPr lang="uk-UA" b="0" i="0" dirty="0">
                <a:solidFill>
                  <a:srgbClr val="333333"/>
                </a:solidFill>
                <a:effectLst/>
                <a:latin typeface="arial" panose="020B0604020202020204" pitchFamily="34" charset="0"/>
              </a:rPr>
              <a:t>) виділення великої кількості теплоти (горіння, вибух).</a:t>
            </a:r>
          </a:p>
          <a:p>
            <a:pPr algn="just"/>
            <a:r>
              <a:rPr lang="uk-UA" b="0" i="0" dirty="0">
                <a:solidFill>
                  <a:srgbClr val="333333"/>
                </a:solidFill>
                <a:effectLst/>
                <a:latin typeface="arial" panose="020B0604020202020204" pitchFamily="34" charset="0"/>
              </a:rPr>
              <a:t>Приклади необоротних реакцій:</a:t>
            </a:r>
          </a:p>
        </p:txBody>
      </p:sp>
      <p:pic>
        <p:nvPicPr>
          <p:cNvPr id="5" name="Рисунок 4">
            <a:extLst>
              <a:ext uri="{FF2B5EF4-FFF2-40B4-BE49-F238E27FC236}">
                <a16:creationId xmlns:a16="http://schemas.microsoft.com/office/drawing/2014/main" id="{9D3BEDE2-D88C-B032-81F6-41A36700B785}"/>
              </a:ext>
            </a:extLst>
          </p:cNvPr>
          <p:cNvPicPr>
            <a:picLocks noChangeAspect="1"/>
          </p:cNvPicPr>
          <p:nvPr/>
        </p:nvPicPr>
        <p:blipFill>
          <a:blip r:embed="rId2"/>
          <a:stretch>
            <a:fillRect/>
          </a:stretch>
        </p:blipFill>
        <p:spPr>
          <a:xfrm>
            <a:off x="4120502" y="3089363"/>
            <a:ext cx="3982625" cy="1184307"/>
          </a:xfrm>
          <a:prstGeom prst="rect">
            <a:avLst/>
          </a:prstGeom>
        </p:spPr>
      </p:pic>
      <p:sp>
        <p:nvSpPr>
          <p:cNvPr id="7" name="TextBox 6">
            <a:extLst>
              <a:ext uri="{FF2B5EF4-FFF2-40B4-BE49-F238E27FC236}">
                <a16:creationId xmlns:a16="http://schemas.microsoft.com/office/drawing/2014/main" id="{8740D278-3F58-FFFA-3296-EE9D641D4977}"/>
              </a:ext>
            </a:extLst>
          </p:cNvPr>
          <p:cNvSpPr txBox="1"/>
          <p:nvPr/>
        </p:nvSpPr>
        <p:spPr>
          <a:xfrm>
            <a:off x="501410" y="4690293"/>
            <a:ext cx="11220810" cy="1200329"/>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З точки зору термодинаміки, відповідно до рівняння Гіббса (</a:t>
            </a:r>
            <a:r>
              <a:rPr lang="en-US" b="0" i="0" dirty="0">
                <a:solidFill>
                  <a:srgbClr val="333333"/>
                </a:solidFill>
                <a:effectLst/>
                <a:latin typeface="arial" panose="020B0604020202020204" pitchFamily="34" charset="0"/>
              </a:rPr>
              <a:t>∆G= ∆H–T ∆S) </a:t>
            </a:r>
            <a:r>
              <a:rPr lang="uk-UA" b="0" i="0" dirty="0">
                <a:solidFill>
                  <a:srgbClr val="333333"/>
                </a:solidFill>
                <a:effectLst/>
                <a:latin typeface="arial" panose="020B0604020202020204" pitchFamily="34" charset="0"/>
              </a:rPr>
              <a:t>необоротні процеси супроводжуються зменшенням </a:t>
            </a:r>
            <a:r>
              <a:rPr lang="uk-UA" b="0" i="0" dirty="0" err="1">
                <a:solidFill>
                  <a:srgbClr val="333333"/>
                </a:solidFill>
                <a:effectLst/>
                <a:latin typeface="arial" panose="020B0604020202020204" pitchFamily="34" charset="0"/>
              </a:rPr>
              <a:t>ентальпії</a:t>
            </a:r>
            <a:r>
              <a:rPr lang="uk-UA" b="0" i="0" dirty="0">
                <a:solidFill>
                  <a:srgbClr val="333333"/>
                </a:solidFill>
                <a:effectLst/>
                <a:latin typeface="arial" panose="020B0604020202020204" pitchFamily="34" charset="0"/>
              </a:rPr>
              <a:t> (</a:t>
            </a:r>
            <a:r>
              <a:rPr lang="en-US" b="0" i="0" dirty="0">
                <a:solidFill>
                  <a:srgbClr val="333333"/>
                </a:solidFill>
                <a:effectLst/>
                <a:latin typeface="arial" panose="020B0604020202020204" pitchFamily="34" charset="0"/>
              </a:rPr>
              <a:t>∆</a:t>
            </a:r>
            <a:r>
              <a:rPr lang="uk-UA" b="0" i="0" dirty="0">
                <a:solidFill>
                  <a:srgbClr val="333333"/>
                </a:solidFill>
                <a:effectLst/>
                <a:latin typeface="arial" panose="020B0604020202020204" pitchFamily="34" charset="0"/>
              </a:rPr>
              <a:t>Н&lt;0) і збільшенням ентропії (</a:t>
            </a:r>
            <a:r>
              <a:rPr lang="en-US" b="0" i="0" dirty="0">
                <a:solidFill>
                  <a:srgbClr val="333333"/>
                </a:solidFill>
                <a:effectLst/>
                <a:latin typeface="arial" panose="020B0604020202020204" pitchFamily="34" charset="0"/>
              </a:rPr>
              <a:t>∆S&gt;0) – </a:t>
            </a:r>
            <a:r>
              <a:rPr lang="uk-UA" b="0" i="0" dirty="0">
                <a:solidFill>
                  <a:srgbClr val="333333"/>
                </a:solidFill>
                <a:effectLst/>
                <a:latin typeface="arial" panose="020B0604020202020204" pitchFamily="34" charset="0"/>
              </a:rPr>
              <a:t>за таких умов енергія Гіббса завжди матиме від’ємне значення (</a:t>
            </a:r>
            <a:r>
              <a:rPr lang="en-US" b="0" i="0" dirty="0">
                <a:solidFill>
                  <a:srgbClr val="333333"/>
                </a:solidFill>
                <a:effectLst/>
                <a:latin typeface="arial" panose="020B0604020202020204" pitchFamily="34" charset="0"/>
              </a:rPr>
              <a:t>∆G&lt;0), </a:t>
            </a:r>
            <a:r>
              <a:rPr lang="uk-UA" b="0" i="0" dirty="0">
                <a:solidFill>
                  <a:srgbClr val="333333"/>
                </a:solidFill>
                <a:effectLst/>
                <a:latin typeface="arial" panose="020B0604020202020204" pitchFamily="34" charset="0"/>
              </a:rPr>
              <a:t>а це свідчить про можливість самочинного протікання необоротних реакцій.</a:t>
            </a:r>
            <a:endParaRPr lang="uk-UA" dirty="0"/>
          </a:p>
        </p:txBody>
      </p:sp>
    </p:spTree>
    <p:extLst>
      <p:ext uri="{BB962C8B-B14F-4D97-AF65-F5344CB8AC3E}">
        <p14:creationId xmlns:p14="http://schemas.microsoft.com/office/powerpoint/2010/main" val="1131846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7F1462-9292-6012-32C3-75639FCE50C3}"/>
              </a:ext>
            </a:extLst>
          </p:cNvPr>
          <p:cNvSpPr txBox="1"/>
          <p:nvPr/>
        </p:nvSpPr>
        <p:spPr>
          <a:xfrm>
            <a:off x="709523" y="606126"/>
            <a:ext cx="11082786" cy="5355312"/>
          </a:xfrm>
          <a:prstGeom prst="rect">
            <a:avLst/>
          </a:prstGeom>
          <a:noFill/>
        </p:spPr>
        <p:txBody>
          <a:bodyPr wrap="square">
            <a:spAutoFit/>
          </a:bodyPr>
          <a:lstStyle/>
          <a:p>
            <a:pPr algn="just"/>
            <a:r>
              <a:rPr lang="ru-RU" b="1" i="1" dirty="0" err="1">
                <a:solidFill>
                  <a:srgbClr val="333333"/>
                </a:solidFill>
                <a:effectLst/>
                <a:latin typeface="arial" panose="020B0604020202020204" pitchFamily="34" charset="0"/>
              </a:rPr>
              <a:t>Оборотні</a:t>
            </a:r>
            <a:r>
              <a:rPr lang="ru-RU" b="1" i="0" dirty="0">
                <a:solidFill>
                  <a:srgbClr val="333333"/>
                </a:solidFill>
                <a:effectLst/>
                <a:latin typeface="arial" panose="020B0604020202020204" pitchFamily="34" charset="0"/>
              </a:rPr>
              <a:t> </a:t>
            </a:r>
            <a:r>
              <a:rPr lang="ru-RU" b="1" i="1" dirty="0" err="1">
                <a:solidFill>
                  <a:srgbClr val="333333"/>
                </a:solidFill>
                <a:effectLst/>
                <a:latin typeface="arial" panose="020B0604020202020204" pitchFamily="34" charset="0"/>
              </a:rPr>
              <a:t>реакці</a:t>
            </a:r>
            <a:r>
              <a:rPr lang="ru-RU" b="0" i="1" dirty="0">
                <a:solidFill>
                  <a:srgbClr val="333333"/>
                </a:solidFill>
                <a:effectLst/>
                <a:latin typeface="arial" panose="020B0604020202020204" pitchFamily="34" charset="0"/>
              </a:rPr>
              <a:t> – </a:t>
            </a:r>
            <a:r>
              <a:rPr lang="ru-RU" b="0" i="1" dirty="0" err="1">
                <a:solidFill>
                  <a:srgbClr val="333333"/>
                </a:solidFill>
                <a:effectLst/>
                <a:latin typeface="arial" panose="020B0604020202020204" pitchFamily="34" charset="0"/>
              </a:rPr>
              <a:t>це</a:t>
            </a:r>
            <a:r>
              <a:rPr lang="ru-RU" b="0" i="1" dirty="0">
                <a:solidFill>
                  <a:srgbClr val="333333"/>
                </a:solidFill>
                <a:effectLst/>
                <a:latin typeface="arial" panose="020B0604020202020204" pitchFamily="34" charset="0"/>
              </a:rPr>
              <a:t> </a:t>
            </a:r>
            <a:r>
              <a:rPr lang="ru-RU" b="0" i="1" dirty="0" err="1">
                <a:solidFill>
                  <a:srgbClr val="333333"/>
                </a:solidFill>
                <a:effectLst/>
                <a:latin typeface="arial" panose="020B0604020202020204" pitchFamily="34" charset="0"/>
              </a:rPr>
              <a:t>такі</a:t>
            </a:r>
            <a:r>
              <a:rPr lang="ru-RU" b="0" i="1" dirty="0">
                <a:solidFill>
                  <a:srgbClr val="333333"/>
                </a:solidFill>
                <a:effectLst/>
                <a:latin typeface="arial" panose="020B0604020202020204" pitchFamily="34" charset="0"/>
              </a:rPr>
              <a:t> </a:t>
            </a:r>
            <a:r>
              <a:rPr lang="ru-RU" b="0" i="1" dirty="0" err="1">
                <a:solidFill>
                  <a:srgbClr val="333333"/>
                </a:solidFill>
                <a:effectLst/>
                <a:latin typeface="arial" panose="020B0604020202020204" pitchFamily="34" charset="0"/>
              </a:rPr>
              <a:t>хімічні</a:t>
            </a:r>
            <a:r>
              <a:rPr lang="ru-RU" b="0" i="1" dirty="0">
                <a:solidFill>
                  <a:srgbClr val="333333"/>
                </a:solidFill>
                <a:effectLst/>
                <a:latin typeface="arial" panose="020B0604020202020204" pitchFamily="34" charset="0"/>
              </a:rPr>
              <a:t> </a:t>
            </a:r>
            <a:r>
              <a:rPr lang="ru-RU" b="0" i="1" dirty="0" err="1">
                <a:solidFill>
                  <a:srgbClr val="333333"/>
                </a:solidFill>
                <a:effectLst/>
                <a:latin typeface="arial" panose="020B0604020202020204" pitchFamily="34" charset="0"/>
              </a:rPr>
              <a:t>реакції</a:t>
            </a:r>
            <a:r>
              <a:rPr lang="ru-RU" b="0" i="1" dirty="0">
                <a:solidFill>
                  <a:srgbClr val="333333"/>
                </a:solidFill>
                <a:effectLst/>
                <a:latin typeface="arial" panose="020B0604020202020204" pitchFamily="34" charset="0"/>
              </a:rPr>
              <a:t>, </a:t>
            </a:r>
            <a:r>
              <a:rPr lang="ru-RU" b="0" i="1" dirty="0" err="1">
                <a:solidFill>
                  <a:srgbClr val="333333"/>
                </a:solidFill>
                <a:effectLst/>
                <a:latin typeface="arial" panose="020B0604020202020204" pitchFamily="34" charset="0"/>
              </a:rPr>
              <a:t>які</a:t>
            </a:r>
            <a:r>
              <a:rPr lang="ru-RU" b="0" i="1" dirty="0">
                <a:solidFill>
                  <a:srgbClr val="333333"/>
                </a:solidFill>
                <a:effectLst/>
                <a:latin typeface="arial" panose="020B0604020202020204" pitchFamily="34" charset="0"/>
              </a:rPr>
              <a:t> </a:t>
            </a:r>
            <a:r>
              <a:rPr lang="ru-RU" b="0" i="1" dirty="0" err="1">
                <a:solidFill>
                  <a:srgbClr val="333333"/>
                </a:solidFill>
                <a:effectLst/>
                <a:latin typeface="arial" panose="020B0604020202020204" pitchFamily="34" charset="0"/>
              </a:rPr>
              <a:t>можуть</a:t>
            </a:r>
            <a:r>
              <a:rPr lang="ru-RU" b="0" i="1" dirty="0">
                <a:solidFill>
                  <a:srgbClr val="333333"/>
                </a:solidFill>
                <a:effectLst/>
                <a:latin typeface="arial" panose="020B0604020202020204" pitchFamily="34" charset="0"/>
              </a:rPr>
              <a:t> </a:t>
            </a:r>
            <a:r>
              <a:rPr lang="ru-RU" b="0" i="1" dirty="0" err="1">
                <a:solidFill>
                  <a:srgbClr val="333333"/>
                </a:solidFill>
                <a:effectLst/>
                <a:latin typeface="arial" panose="020B0604020202020204" pitchFamily="34" charset="0"/>
              </a:rPr>
              <a:t>відбуватися</a:t>
            </a:r>
            <a:r>
              <a:rPr lang="ru-RU" b="0" i="1" dirty="0">
                <a:solidFill>
                  <a:srgbClr val="333333"/>
                </a:solidFill>
                <a:effectLst/>
                <a:latin typeface="arial" panose="020B0604020202020204" pitchFamily="34" charset="0"/>
              </a:rPr>
              <a:t> як у прямому, так і в </a:t>
            </a:r>
            <a:r>
              <a:rPr lang="ru-RU" b="0" i="1" dirty="0" err="1">
                <a:solidFill>
                  <a:srgbClr val="333333"/>
                </a:solidFill>
                <a:effectLst/>
                <a:latin typeface="arial" panose="020B0604020202020204" pitchFamily="34" charset="0"/>
              </a:rPr>
              <a:t>зворотному</a:t>
            </a:r>
            <a:r>
              <a:rPr lang="ru-RU" b="0" i="1" dirty="0">
                <a:solidFill>
                  <a:srgbClr val="333333"/>
                </a:solidFill>
                <a:effectLst/>
                <a:latin typeface="arial" panose="020B0604020202020204" pitchFamily="34" charset="0"/>
              </a:rPr>
              <a:t> </a:t>
            </a:r>
            <a:r>
              <a:rPr lang="ru-RU" b="0" i="1" dirty="0" err="1">
                <a:solidFill>
                  <a:srgbClr val="333333"/>
                </a:solidFill>
                <a:effectLst/>
                <a:latin typeface="arial" panose="020B0604020202020204" pitchFamily="34" charset="0"/>
              </a:rPr>
              <a:t>напрямах</a:t>
            </a:r>
            <a:r>
              <a:rPr lang="ru-RU" b="0" i="1" dirty="0">
                <a:solidFill>
                  <a:srgbClr val="333333"/>
                </a:solidFill>
                <a:effectLst/>
                <a:latin typeface="arial" panose="020B0604020202020204" pitchFamily="34" charset="0"/>
              </a:rPr>
              <a:t>.</a:t>
            </a:r>
          </a:p>
          <a:p>
            <a:pPr algn="just"/>
            <a:endParaRPr lang="ru-RU" b="0" i="0" dirty="0">
              <a:solidFill>
                <a:srgbClr val="333333"/>
              </a:solidFill>
              <a:effectLst/>
              <a:latin typeface="arial" panose="020B0604020202020204" pitchFamily="34" charset="0"/>
            </a:endParaRPr>
          </a:p>
          <a:p>
            <a:pPr algn="just"/>
            <a:r>
              <a:rPr lang="ru-RU" b="0" i="0" dirty="0" err="1">
                <a:solidFill>
                  <a:srgbClr val="333333"/>
                </a:solidFill>
                <a:effectLst/>
                <a:latin typeface="arial" panose="020B0604020202020204" pitchFamily="34" charset="0"/>
              </a:rPr>
              <a:t>Наприклад</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реакція</a:t>
            </a:r>
            <a:endParaRPr lang="ru-RU" b="0" i="0" dirty="0">
              <a:solidFill>
                <a:srgbClr val="333333"/>
              </a:solidFill>
              <a:effectLst/>
              <a:latin typeface="arial" panose="020B0604020202020204" pitchFamily="34" charset="0"/>
            </a:endParaRPr>
          </a:p>
          <a:p>
            <a:pPr algn="just"/>
            <a:endParaRPr lang="ru-RU" b="0" i="0" dirty="0">
              <a:solidFill>
                <a:srgbClr val="333333"/>
              </a:solidFill>
              <a:effectLst/>
              <a:latin typeface="arial" panose="020B0604020202020204" pitchFamily="34" charset="0"/>
            </a:endParaRPr>
          </a:p>
          <a:p>
            <a:pPr algn="ctr"/>
            <a:r>
              <a:rPr lang="ru-RU" b="0" i="0" dirty="0">
                <a:solidFill>
                  <a:srgbClr val="333333"/>
                </a:solidFill>
                <a:effectLst/>
                <a:latin typeface="arial" panose="020B0604020202020204" pitchFamily="34" charset="0"/>
              </a:rPr>
              <a:t>2Н</a:t>
            </a:r>
            <a:r>
              <a:rPr lang="ru-RU" b="0" i="0" baseline="-25000" dirty="0">
                <a:solidFill>
                  <a:srgbClr val="333333"/>
                </a:solidFill>
                <a:effectLst/>
                <a:latin typeface="arial" panose="020B0604020202020204" pitchFamily="34" charset="0"/>
              </a:rPr>
              <a:t>2</a:t>
            </a:r>
            <a:r>
              <a:rPr lang="ru-RU" b="0" i="0" dirty="0">
                <a:solidFill>
                  <a:srgbClr val="333333"/>
                </a:solidFill>
                <a:effectLst/>
                <a:latin typeface="arial" panose="020B0604020202020204" pitchFamily="34" charset="0"/>
              </a:rPr>
              <a:t> + О</a:t>
            </a:r>
            <a:r>
              <a:rPr lang="ru-RU" b="0" i="0" baseline="-25000" dirty="0">
                <a:solidFill>
                  <a:srgbClr val="333333"/>
                </a:solidFill>
                <a:effectLst/>
                <a:latin typeface="arial" panose="020B0604020202020204" pitchFamily="34" charset="0"/>
              </a:rPr>
              <a:t>2</a:t>
            </a:r>
            <a:r>
              <a:rPr lang="ru-RU" b="0" i="0" dirty="0">
                <a:solidFill>
                  <a:srgbClr val="333333"/>
                </a:solidFill>
                <a:effectLst/>
                <a:latin typeface="arial" panose="020B0604020202020204" pitchFamily="34" charset="0"/>
              </a:rPr>
              <a:t> = 2Н</a:t>
            </a:r>
            <a:r>
              <a:rPr lang="ru-RU" b="0" i="0" baseline="-25000" dirty="0">
                <a:solidFill>
                  <a:srgbClr val="333333"/>
                </a:solidFill>
                <a:effectLst/>
                <a:latin typeface="arial" panose="020B0604020202020204" pitchFamily="34" charset="0"/>
              </a:rPr>
              <a:t>2</a:t>
            </a:r>
            <a:r>
              <a:rPr lang="ru-RU" b="0" i="0" dirty="0">
                <a:solidFill>
                  <a:srgbClr val="333333"/>
                </a:solidFill>
                <a:effectLst/>
                <a:latin typeface="arial" panose="020B0604020202020204" pitchFamily="34" charset="0"/>
              </a:rPr>
              <a:t>О</a:t>
            </a:r>
          </a:p>
          <a:p>
            <a:pPr algn="just"/>
            <a:endParaRPr lang="ru-RU" b="0" i="0" dirty="0">
              <a:solidFill>
                <a:srgbClr val="333333"/>
              </a:solidFill>
              <a:effectLst/>
              <a:latin typeface="arial" panose="020B0604020202020204" pitchFamily="34" charset="0"/>
            </a:endParaRPr>
          </a:p>
          <a:p>
            <a:pPr algn="just"/>
            <a:r>
              <a:rPr lang="ru-RU" b="0" i="0" dirty="0">
                <a:solidFill>
                  <a:srgbClr val="333333"/>
                </a:solidFill>
                <a:effectLst/>
                <a:latin typeface="arial" panose="020B0604020202020204" pitchFamily="34" charset="0"/>
              </a:rPr>
              <a:t>при </a:t>
            </a:r>
            <a:r>
              <a:rPr lang="ru-RU" b="0" i="0" dirty="0" err="1">
                <a:solidFill>
                  <a:srgbClr val="333333"/>
                </a:solidFill>
                <a:effectLst/>
                <a:latin typeface="arial" panose="020B0604020202020204" pitchFamily="34" charset="0"/>
              </a:rPr>
              <a:t>температурі</a:t>
            </a:r>
            <a:r>
              <a:rPr lang="ru-RU" b="0" i="0" dirty="0">
                <a:solidFill>
                  <a:srgbClr val="333333"/>
                </a:solidFill>
                <a:effectLst/>
                <a:latin typeface="arial" panose="020B0604020202020204" pitchFamily="34" charset="0"/>
              </a:rPr>
              <a:t> 800-1500</a:t>
            </a:r>
            <a:r>
              <a:rPr lang="ru-RU" b="0" i="0" baseline="30000" dirty="0">
                <a:solidFill>
                  <a:srgbClr val="333333"/>
                </a:solidFill>
                <a:effectLst/>
                <a:latin typeface="arial" panose="020B0604020202020204" pitchFamily="34" charset="0"/>
              </a:rPr>
              <a:t>0</a:t>
            </a:r>
            <a:r>
              <a:rPr lang="ru-RU" b="0" i="0" dirty="0">
                <a:solidFill>
                  <a:srgbClr val="333333"/>
                </a:solidFill>
                <a:effectLst/>
                <a:latin typeface="arial" panose="020B0604020202020204" pitchFamily="34" charset="0"/>
              </a:rPr>
              <a:t>С </a:t>
            </a:r>
            <a:r>
              <a:rPr lang="ru-RU" b="0" i="0" dirty="0" err="1">
                <a:solidFill>
                  <a:srgbClr val="333333"/>
                </a:solidFill>
                <a:effectLst/>
                <a:latin typeface="arial" panose="020B0604020202020204" pitchFamily="34" charset="0"/>
              </a:rPr>
              <a:t>перебігає</a:t>
            </a:r>
            <a:r>
              <a:rPr lang="ru-RU" b="0" i="0" dirty="0">
                <a:solidFill>
                  <a:srgbClr val="333333"/>
                </a:solidFill>
                <a:effectLst/>
                <a:latin typeface="arial" panose="020B0604020202020204" pitchFamily="34" charset="0"/>
              </a:rPr>
              <a:t> у прямому </a:t>
            </a:r>
            <a:r>
              <a:rPr lang="ru-RU" b="0" i="0" dirty="0" err="1">
                <a:solidFill>
                  <a:srgbClr val="333333"/>
                </a:solidFill>
                <a:effectLst/>
                <a:latin typeface="arial" panose="020B0604020202020204" pitchFamily="34" charset="0"/>
              </a:rPr>
              <a:t>напрямку</a:t>
            </a:r>
            <a:r>
              <a:rPr lang="ru-RU" b="0" i="0" dirty="0">
                <a:solidFill>
                  <a:srgbClr val="333333"/>
                </a:solidFill>
                <a:effectLst/>
                <a:latin typeface="arial" panose="020B0604020202020204" pitchFamily="34" charset="0"/>
              </a:rPr>
              <a:t>, а при 3000-4000</a:t>
            </a:r>
            <a:r>
              <a:rPr lang="ru-RU" b="0" i="0" baseline="30000" dirty="0">
                <a:solidFill>
                  <a:srgbClr val="333333"/>
                </a:solidFill>
                <a:effectLst/>
                <a:latin typeface="arial" panose="020B0604020202020204" pitchFamily="34" charset="0"/>
              </a:rPr>
              <a:t>0</a:t>
            </a:r>
            <a:r>
              <a:rPr lang="ru-RU" b="0" i="0" dirty="0">
                <a:solidFill>
                  <a:srgbClr val="333333"/>
                </a:solidFill>
                <a:effectLst/>
                <a:latin typeface="arial" panose="020B0604020202020204" pitchFamily="34" charset="0"/>
              </a:rPr>
              <a:t>С – у </a:t>
            </a:r>
            <a:r>
              <a:rPr lang="ru-RU" b="0" i="0" dirty="0" err="1">
                <a:solidFill>
                  <a:srgbClr val="333333"/>
                </a:solidFill>
                <a:effectLst/>
                <a:latin typeface="arial" panose="020B0604020202020204" pitchFamily="34" charset="0"/>
              </a:rPr>
              <a:t>зворотному</a:t>
            </a:r>
            <a:r>
              <a:rPr lang="ru-RU" b="0" i="0" dirty="0">
                <a:solidFill>
                  <a:srgbClr val="333333"/>
                </a:solidFill>
                <a:effectLst/>
                <a:latin typeface="arial" panose="020B0604020202020204" pitchFamily="34" charset="0"/>
              </a:rPr>
              <a:t>. А для </a:t>
            </a:r>
            <a:r>
              <a:rPr lang="ru-RU" b="0" i="0" dirty="0" err="1">
                <a:solidFill>
                  <a:srgbClr val="333333"/>
                </a:solidFill>
                <a:effectLst/>
                <a:latin typeface="arial" panose="020B0604020202020204" pitchFamily="34" charset="0"/>
              </a:rPr>
              <a:t>реакції</a:t>
            </a:r>
            <a:endParaRPr lang="ru-RU" b="0" i="0" dirty="0">
              <a:solidFill>
                <a:srgbClr val="333333"/>
              </a:solidFill>
              <a:effectLst/>
              <a:latin typeface="arial" panose="020B0604020202020204" pitchFamily="34" charset="0"/>
            </a:endParaRPr>
          </a:p>
          <a:p>
            <a:pPr algn="just"/>
            <a:endParaRPr lang="ru-RU" b="0" i="0" dirty="0">
              <a:solidFill>
                <a:srgbClr val="333333"/>
              </a:solidFill>
              <a:effectLst/>
              <a:latin typeface="arial" panose="020B0604020202020204" pitchFamily="34" charset="0"/>
            </a:endParaRPr>
          </a:p>
          <a:p>
            <a:pPr algn="ctr"/>
            <a:r>
              <a:rPr lang="ru-RU" b="0" i="0" dirty="0">
                <a:solidFill>
                  <a:srgbClr val="333333"/>
                </a:solidFill>
                <a:effectLst/>
                <a:latin typeface="arial" panose="020B0604020202020204" pitchFamily="34" charset="0"/>
              </a:rPr>
              <a:t>Н</a:t>
            </a:r>
            <a:r>
              <a:rPr lang="ru-RU" b="0" i="0" baseline="-25000" dirty="0">
                <a:solidFill>
                  <a:srgbClr val="333333"/>
                </a:solidFill>
                <a:effectLst/>
                <a:latin typeface="arial" panose="020B0604020202020204" pitchFamily="34" charset="0"/>
              </a:rPr>
              <a:t>2</a:t>
            </a:r>
            <a:r>
              <a:rPr lang="ru-RU" b="0" i="0" dirty="0">
                <a:solidFill>
                  <a:srgbClr val="333333"/>
                </a:solidFill>
                <a:effectLst/>
                <a:latin typeface="arial" panose="020B0604020202020204" pitchFamily="34" charset="0"/>
              </a:rPr>
              <a:t> + І</a:t>
            </a:r>
            <a:r>
              <a:rPr lang="ru-RU" b="0" i="0" baseline="-25000" dirty="0">
                <a:solidFill>
                  <a:srgbClr val="333333"/>
                </a:solidFill>
                <a:effectLst/>
                <a:latin typeface="arial" panose="020B0604020202020204" pitchFamily="34" charset="0"/>
              </a:rPr>
              <a:t>2</a:t>
            </a:r>
            <a:r>
              <a:rPr lang="ru-RU" b="0" i="0" dirty="0">
                <a:solidFill>
                  <a:srgbClr val="333333"/>
                </a:solidFill>
                <a:effectLst/>
                <a:latin typeface="arial" panose="020B0604020202020204" pitchFamily="34" charset="0"/>
              </a:rPr>
              <a:t> = 2НI</a:t>
            </a:r>
          </a:p>
          <a:p>
            <a:pPr algn="just"/>
            <a:endParaRPr lang="ru-RU" b="0" i="0" dirty="0">
              <a:solidFill>
                <a:srgbClr val="333333"/>
              </a:solidFill>
              <a:effectLst/>
              <a:latin typeface="arial" panose="020B0604020202020204" pitchFamily="34" charset="0"/>
            </a:endParaRPr>
          </a:p>
          <a:p>
            <a:pPr algn="just"/>
            <a:r>
              <a:rPr lang="ru-RU" b="0" i="0" dirty="0">
                <a:solidFill>
                  <a:srgbClr val="333333"/>
                </a:solidFill>
                <a:effectLst/>
                <a:latin typeface="arial" panose="020B0604020202020204" pitchFamily="34" charset="0"/>
              </a:rPr>
              <a:t>при 300-400</a:t>
            </a:r>
            <a:r>
              <a:rPr lang="ru-RU" b="0" i="0" baseline="30000" dirty="0">
                <a:solidFill>
                  <a:srgbClr val="333333"/>
                </a:solidFill>
                <a:effectLst/>
                <a:latin typeface="arial" panose="020B0604020202020204" pitchFamily="34" charset="0"/>
              </a:rPr>
              <a:t>0</a:t>
            </a:r>
            <a:r>
              <a:rPr lang="ru-RU" b="0" i="0" dirty="0">
                <a:solidFill>
                  <a:srgbClr val="333333"/>
                </a:solidFill>
                <a:effectLst/>
                <a:latin typeface="arial" panose="020B0604020202020204" pitchFamily="34" charset="0"/>
              </a:rPr>
              <a:t>С </a:t>
            </a:r>
            <a:r>
              <a:rPr lang="ru-RU" b="0" i="0" dirty="0" err="1">
                <a:solidFill>
                  <a:srgbClr val="333333"/>
                </a:solidFill>
                <a:effectLst/>
                <a:latin typeface="arial" panose="020B0604020202020204" pitchFamily="34" charset="0"/>
              </a:rPr>
              <a:t>характерний</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перебіг</a:t>
            </a:r>
            <a:r>
              <a:rPr lang="ru-RU" b="0" i="0" dirty="0">
                <a:solidFill>
                  <a:srgbClr val="333333"/>
                </a:solidFill>
                <a:effectLst/>
                <a:latin typeface="arial" panose="020B0604020202020204" pitchFamily="34" charset="0"/>
              </a:rPr>
              <a:t> як у прямому, так і </a:t>
            </a:r>
            <a:r>
              <a:rPr lang="ru-RU" b="0" i="0" dirty="0" err="1">
                <a:solidFill>
                  <a:srgbClr val="333333"/>
                </a:solidFill>
                <a:effectLst/>
                <a:latin typeface="arial" panose="020B0604020202020204" pitchFamily="34" charset="0"/>
              </a:rPr>
              <a:t>зворотному</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напрямку</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одночасно</a:t>
            </a:r>
            <a:r>
              <a:rPr lang="ru-RU" b="0" i="0" dirty="0">
                <a:solidFill>
                  <a:srgbClr val="333333"/>
                </a:solidFill>
                <a:effectLst/>
                <a:latin typeface="arial" panose="020B0604020202020204" pitchFamily="34" charset="0"/>
              </a:rPr>
              <a:t>.</a:t>
            </a:r>
          </a:p>
          <a:p>
            <a:pPr algn="just"/>
            <a:endParaRPr lang="ru-RU" dirty="0">
              <a:solidFill>
                <a:srgbClr val="333333"/>
              </a:solidFill>
              <a:latin typeface="arial" panose="020B0604020202020204" pitchFamily="34" charset="0"/>
            </a:endParaRPr>
          </a:p>
          <a:p>
            <a:pPr algn="just"/>
            <a:r>
              <a:rPr lang="ru-RU" b="0" i="0" dirty="0" err="1">
                <a:solidFill>
                  <a:srgbClr val="333333"/>
                </a:solidFill>
                <a:effectLst/>
                <a:latin typeface="arial" panose="020B0604020202020204" pitchFamily="34" charset="0"/>
              </a:rPr>
              <a:t>Отже</a:t>
            </a:r>
            <a:r>
              <a:rPr lang="ru-RU" b="0" i="0" dirty="0">
                <a:solidFill>
                  <a:srgbClr val="333333"/>
                </a:solidFill>
                <a:effectLst/>
                <a:latin typeface="arial" panose="020B0604020202020204" pitchFamily="34" charset="0"/>
              </a:rPr>
              <a:t>, головною </a:t>
            </a:r>
            <a:r>
              <a:rPr lang="ru-RU" b="0" i="0" dirty="0" err="1">
                <a:solidFill>
                  <a:srgbClr val="333333"/>
                </a:solidFill>
                <a:effectLst/>
                <a:latin typeface="arial" panose="020B0604020202020204" pitchFamily="34" charset="0"/>
              </a:rPr>
              <a:t>відмінністю</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оборотних</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реакцій</a:t>
            </a:r>
            <a:r>
              <a:rPr lang="ru-RU" b="0" i="0" dirty="0">
                <a:solidFill>
                  <a:srgbClr val="333333"/>
                </a:solidFill>
                <a:effectLst/>
                <a:latin typeface="arial" panose="020B0604020202020204" pitchFamily="34" charset="0"/>
              </a:rPr>
              <a:t> є </a:t>
            </a:r>
            <a:r>
              <a:rPr lang="ru-RU" b="0" i="0" dirty="0" err="1">
                <a:solidFill>
                  <a:srgbClr val="333333"/>
                </a:solidFill>
                <a:effectLst/>
                <a:latin typeface="arial" panose="020B0604020202020204" pitchFamily="34" charset="0"/>
              </a:rPr>
              <a:t>можливість</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перебігу</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прямої</a:t>
            </a:r>
            <a:r>
              <a:rPr lang="ru-RU" b="0" i="0" dirty="0">
                <a:solidFill>
                  <a:srgbClr val="333333"/>
                </a:solidFill>
                <a:effectLst/>
                <a:latin typeface="arial" panose="020B0604020202020204" pitchFamily="34" charset="0"/>
              </a:rPr>
              <a:t> (→) і </a:t>
            </a:r>
            <a:r>
              <a:rPr lang="ru-RU" b="0" i="0" dirty="0" err="1">
                <a:solidFill>
                  <a:srgbClr val="333333"/>
                </a:solidFill>
                <a:effectLst/>
                <a:latin typeface="arial" panose="020B0604020202020204" pitchFamily="34" charset="0"/>
              </a:rPr>
              <a:t>зворотної</a:t>
            </a:r>
            <a:r>
              <a:rPr lang="ru-RU" b="0" i="0" dirty="0">
                <a:solidFill>
                  <a:srgbClr val="333333"/>
                </a:solidFill>
                <a:effectLst/>
                <a:latin typeface="arial" panose="020B0604020202020204" pitchFamily="34" charset="0"/>
              </a:rPr>
              <a:t> (←) </a:t>
            </a:r>
            <a:r>
              <a:rPr lang="ru-RU" b="0" i="0" dirty="0" err="1">
                <a:solidFill>
                  <a:srgbClr val="333333"/>
                </a:solidFill>
                <a:effectLst/>
                <a:latin typeface="arial" panose="020B0604020202020204" pitchFamily="34" charset="0"/>
              </a:rPr>
              <a:t>реакцій</a:t>
            </a:r>
            <a:r>
              <a:rPr lang="ru-RU" b="0" i="0" dirty="0">
                <a:solidFill>
                  <a:srgbClr val="333333"/>
                </a:solidFill>
                <a:effectLst/>
                <a:latin typeface="arial" panose="020B0604020202020204" pitchFamily="34" charset="0"/>
              </a:rPr>
              <a:t>. </a:t>
            </a:r>
          </a:p>
          <a:p>
            <a:pPr algn="just"/>
            <a:endParaRPr lang="ru-RU" dirty="0">
              <a:solidFill>
                <a:srgbClr val="333333"/>
              </a:solidFill>
              <a:latin typeface="arial" panose="020B0604020202020204" pitchFamily="34" charset="0"/>
            </a:endParaRPr>
          </a:p>
          <a:p>
            <a:pPr algn="just"/>
            <a:r>
              <a:rPr lang="ru-RU" b="0" i="0" dirty="0">
                <a:solidFill>
                  <a:srgbClr val="333333"/>
                </a:solidFill>
                <a:effectLst/>
                <a:latin typeface="arial" panose="020B0604020202020204" pitchFamily="34" charset="0"/>
              </a:rPr>
              <a:t>У </a:t>
            </a:r>
            <a:r>
              <a:rPr lang="ru-RU" b="0" i="0" dirty="0" err="1">
                <a:solidFill>
                  <a:srgbClr val="333333"/>
                </a:solidFill>
                <a:effectLst/>
                <a:latin typeface="arial" panose="020B0604020202020204" pitchFamily="34" charset="0"/>
              </a:rPr>
              <a:t>рівняннях</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оборотних</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реакцій</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замість</a:t>
            </a:r>
            <a:r>
              <a:rPr lang="ru-RU" b="0" i="0" dirty="0">
                <a:solidFill>
                  <a:srgbClr val="333333"/>
                </a:solidFill>
                <a:effectLst/>
                <a:latin typeface="arial" panose="020B0604020202020204" pitchFamily="34" charset="0"/>
              </a:rPr>
              <a:t> знаку </a:t>
            </a:r>
            <a:r>
              <a:rPr lang="ru-RU" b="0" i="0" dirty="0" err="1">
                <a:solidFill>
                  <a:srgbClr val="333333"/>
                </a:solidFill>
                <a:effectLst/>
                <a:latin typeface="arial" panose="020B0604020202020204" pitchFamily="34" charset="0"/>
              </a:rPr>
              <a:t>рівності</a:t>
            </a:r>
            <a:r>
              <a:rPr lang="ru-RU" b="0" i="0" dirty="0">
                <a:solidFill>
                  <a:srgbClr val="333333"/>
                </a:solidFill>
                <a:effectLst/>
                <a:latin typeface="arial" panose="020B0604020202020204" pitchFamily="34" charset="0"/>
              </a:rPr>
              <a:t> (=) </a:t>
            </a:r>
            <a:r>
              <a:rPr lang="ru-RU" b="0" i="0" dirty="0" err="1">
                <a:solidFill>
                  <a:srgbClr val="333333"/>
                </a:solidFill>
                <a:effectLst/>
                <a:latin typeface="arial" panose="020B0604020202020204" pitchFamily="34" charset="0"/>
              </a:rPr>
              <a:t>або</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стрілки</a:t>
            </a:r>
            <a:r>
              <a:rPr lang="ru-RU" b="0" i="0" dirty="0">
                <a:solidFill>
                  <a:srgbClr val="333333"/>
                </a:solidFill>
                <a:effectLst/>
                <a:latin typeface="arial" panose="020B0604020202020204" pitchFamily="34" charset="0"/>
              </a:rPr>
              <a:t> (à) </a:t>
            </a:r>
            <a:r>
              <a:rPr lang="ru-RU" b="0" i="0" dirty="0" err="1">
                <a:solidFill>
                  <a:srgbClr val="333333"/>
                </a:solidFill>
                <a:effectLst/>
                <a:latin typeface="arial" panose="020B0604020202020204" pitchFamily="34" charset="0"/>
              </a:rPr>
              <a:t>використовують</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подвійну</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стрілку</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напрямлену</a:t>
            </a:r>
            <a:r>
              <a:rPr lang="ru-RU" b="0" i="0" dirty="0">
                <a:solidFill>
                  <a:srgbClr val="333333"/>
                </a:solidFill>
                <a:effectLst/>
                <a:latin typeface="arial" panose="020B0604020202020204" pitchFamily="34" charset="0"/>
              </a:rPr>
              <a:t> в </a:t>
            </a:r>
            <a:r>
              <a:rPr lang="ru-RU" b="0" i="0" dirty="0" err="1">
                <a:solidFill>
                  <a:srgbClr val="333333"/>
                </a:solidFill>
                <a:effectLst/>
                <a:latin typeface="arial" panose="020B0604020202020204" pitchFamily="34" charset="0"/>
              </a:rPr>
              <a:t>протилежні</a:t>
            </a:r>
            <a:r>
              <a:rPr lang="ru-RU" b="0" i="0" dirty="0">
                <a:solidFill>
                  <a:srgbClr val="333333"/>
                </a:solidFill>
                <a:effectLst/>
                <a:latin typeface="arial" panose="020B0604020202020204" pitchFamily="34" charset="0"/>
              </a:rPr>
              <a:t> боки (↔).</a:t>
            </a:r>
          </a:p>
        </p:txBody>
      </p:sp>
    </p:spTree>
    <p:extLst>
      <p:ext uri="{BB962C8B-B14F-4D97-AF65-F5344CB8AC3E}">
        <p14:creationId xmlns:p14="http://schemas.microsoft.com/office/powerpoint/2010/main" val="2826144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9DA9E9-3DFE-BB6C-BB96-FDD47F4DD5DA}"/>
              </a:ext>
            </a:extLst>
          </p:cNvPr>
          <p:cNvSpPr txBox="1"/>
          <p:nvPr/>
        </p:nvSpPr>
        <p:spPr>
          <a:xfrm>
            <a:off x="690112" y="583150"/>
            <a:ext cx="11145329" cy="5355312"/>
          </a:xfrm>
          <a:prstGeom prst="rect">
            <a:avLst/>
          </a:prstGeom>
          <a:noFill/>
        </p:spPr>
        <p:txBody>
          <a:bodyPr wrap="square">
            <a:spAutoFit/>
          </a:bodyPr>
          <a:lstStyle/>
          <a:p>
            <a:pPr algn="ctr"/>
            <a:r>
              <a:rPr lang="uk-UA" b="1" i="0" dirty="0">
                <a:solidFill>
                  <a:srgbClr val="333333"/>
                </a:solidFill>
                <a:effectLst/>
                <a:latin typeface="arial" panose="020B0604020202020204" pitchFamily="34" charset="0"/>
              </a:rPr>
              <a:t>6.5.2 УМОВА ХІМІЧНОЇ РІВНОВАГИ</a:t>
            </a:r>
          </a:p>
          <a:p>
            <a:pPr algn="ctr"/>
            <a:endParaRPr lang="uk-UA" b="1" i="0" dirty="0">
              <a:solidFill>
                <a:srgbClr val="333333"/>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Оборотні реакції найчастіше супроводжуються зменшенням </a:t>
            </a:r>
            <a:r>
              <a:rPr lang="uk-UA" b="0" i="0" dirty="0" err="1">
                <a:solidFill>
                  <a:srgbClr val="333333"/>
                </a:solidFill>
                <a:effectLst/>
                <a:latin typeface="arial" panose="020B0604020202020204" pitchFamily="34" charset="0"/>
              </a:rPr>
              <a:t>ентальпії</a:t>
            </a:r>
            <a:r>
              <a:rPr lang="uk-UA" b="0" i="0" dirty="0">
                <a:solidFill>
                  <a:srgbClr val="333333"/>
                </a:solidFill>
                <a:effectLst/>
                <a:latin typeface="arial" panose="020B0604020202020204" pitchFamily="34" charset="0"/>
              </a:rPr>
              <a:t> (</a:t>
            </a:r>
            <a:r>
              <a:rPr lang="en-US" b="0" i="0" dirty="0">
                <a:solidFill>
                  <a:srgbClr val="333333"/>
                </a:solidFill>
                <a:effectLst/>
                <a:latin typeface="arial" panose="020B0604020202020204" pitchFamily="34" charset="0"/>
              </a:rPr>
              <a:t>∆</a:t>
            </a:r>
            <a:r>
              <a:rPr lang="uk-UA" b="0" i="0" dirty="0">
                <a:solidFill>
                  <a:srgbClr val="333333"/>
                </a:solidFill>
                <a:effectLst/>
                <a:latin typeface="arial" panose="020B0604020202020204" pitchFamily="34" charset="0"/>
              </a:rPr>
              <a:t>Н&lt;0) і ентропії (</a:t>
            </a:r>
            <a:r>
              <a:rPr lang="en-US" b="0" i="0" dirty="0">
                <a:solidFill>
                  <a:srgbClr val="333333"/>
                </a:solidFill>
                <a:effectLst/>
                <a:latin typeface="arial" panose="020B0604020202020204" pitchFamily="34" charset="0"/>
              </a:rPr>
              <a:t>∆S&lt;0) </a:t>
            </a:r>
            <a:r>
              <a:rPr lang="uk-UA" b="0" i="0" dirty="0">
                <a:solidFill>
                  <a:srgbClr val="333333"/>
                </a:solidFill>
                <a:effectLst/>
                <a:latin typeface="arial" panose="020B0604020202020204" pitchFamily="34" charset="0"/>
              </a:rPr>
              <a:t>системи, причому </a:t>
            </a:r>
            <a:r>
              <a:rPr lang="en-US" b="0" i="0" dirty="0">
                <a:solidFill>
                  <a:srgbClr val="333333"/>
                </a:solidFill>
                <a:effectLst/>
                <a:latin typeface="arial" panose="020B0604020202020204" pitchFamily="34" charset="0"/>
              </a:rPr>
              <a:t>∆G </a:t>
            </a:r>
            <a:r>
              <a:rPr lang="uk-UA" b="0" i="0" dirty="0">
                <a:solidFill>
                  <a:srgbClr val="333333"/>
                </a:solidFill>
                <a:effectLst/>
                <a:latin typeface="arial" panose="020B0604020202020204" pitchFamily="34" charset="0"/>
              </a:rPr>
              <a:t>може мати від’ємне значення (якщо переважає </a:t>
            </a:r>
            <a:r>
              <a:rPr lang="uk-UA" b="0" i="0" dirty="0" err="1">
                <a:solidFill>
                  <a:srgbClr val="333333"/>
                </a:solidFill>
                <a:effectLst/>
                <a:latin typeface="arial" panose="020B0604020202020204" pitchFamily="34" charset="0"/>
              </a:rPr>
              <a:t>ентальпійний</a:t>
            </a:r>
            <a:r>
              <a:rPr lang="uk-UA" b="0" i="0" dirty="0">
                <a:solidFill>
                  <a:srgbClr val="333333"/>
                </a:solidFill>
                <a:effectLst/>
                <a:latin typeface="arial" panose="020B0604020202020204" pitchFamily="34" charset="0"/>
              </a:rPr>
              <a:t> фактор </a:t>
            </a:r>
            <a:r>
              <a:rPr lang="en-US" b="0" i="0" dirty="0">
                <a:solidFill>
                  <a:srgbClr val="333333"/>
                </a:solidFill>
                <a:effectLst/>
                <a:latin typeface="arial" panose="020B0604020202020204" pitchFamily="34" charset="0"/>
              </a:rPr>
              <a:t>∆</a:t>
            </a:r>
            <a:r>
              <a:rPr lang="uk-UA" b="0" i="0" dirty="0">
                <a:solidFill>
                  <a:srgbClr val="333333"/>
                </a:solidFill>
                <a:effectLst/>
                <a:latin typeface="arial" panose="020B0604020202020204" pitchFamily="34" charset="0"/>
              </a:rPr>
              <a:t>Н) або додатне (при високих температурах, коли переважає </a:t>
            </a:r>
            <a:r>
              <a:rPr lang="uk-UA" b="0" i="0" dirty="0" err="1">
                <a:solidFill>
                  <a:srgbClr val="333333"/>
                </a:solidFill>
                <a:effectLst/>
                <a:latin typeface="arial" panose="020B0604020202020204" pitchFamily="34" charset="0"/>
              </a:rPr>
              <a:t>ентропійний</a:t>
            </a:r>
            <a:r>
              <a:rPr lang="uk-UA" b="0" i="0" dirty="0">
                <a:solidFill>
                  <a:srgbClr val="333333"/>
                </a:solidFill>
                <a:effectLst/>
                <a:latin typeface="arial" panose="020B0604020202020204" pitchFamily="34" charset="0"/>
              </a:rPr>
              <a:t> фактор Т·</a:t>
            </a:r>
            <a:r>
              <a:rPr lang="en-US" b="0" i="0" dirty="0">
                <a:solidFill>
                  <a:srgbClr val="333333"/>
                </a:solidFill>
                <a:effectLst/>
                <a:latin typeface="arial" panose="020B0604020202020204" pitchFamily="34" charset="0"/>
              </a:rPr>
              <a:t> ∆S). </a:t>
            </a:r>
            <a:r>
              <a:rPr lang="uk-UA" b="0" i="0" dirty="0">
                <a:solidFill>
                  <a:srgbClr val="333333"/>
                </a:solidFill>
                <a:effectLst/>
                <a:latin typeface="arial" panose="020B0604020202020204" pitchFamily="34" charset="0"/>
              </a:rPr>
              <a:t>Для таких процесів за певних умов можливий перебіг як прямої, так і зворотної реакцій.</a:t>
            </a:r>
          </a:p>
          <a:p>
            <a:pPr algn="just"/>
            <a:endParaRPr lang="uk-UA" b="0" i="0" dirty="0">
              <a:solidFill>
                <a:srgbClr val="333333"/>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При деякій температурі </a:t>
            </a:r>
            <a:r>
              <a:rPr lang="uk-UA" b="0" i="0" dirty="0" err="1">
                <a:solidFill>
                  <a:srgbClr val="333333"/>
                </a:solidFill>
                <a:effectLst/>
                <a:latin typeface="arial" panose="020B0604020202020204" pitchFamily="34" charset="0"/>
              </a:rPr>
              <a:t>ентальпійний</a:t>
            </a:r>
            <a:r>
              <a:rPr lang="uk-UA" b="0" i="0" dirty="0">
                <a:solidFill>
                  <a:srgbClr val="333333"/>
                </a:solidFill>
                <a:effectLst/>
                <a:latin typeface="arial" panose="020B0604020202020204" pitchFamily="34" charset="0"/>
              </a:rPr>
              <a:t> (</a:t>
            </a:r>
            <a:r>
              <a:rPr lang="en-US" b="0" i="0" dirty="0">
                <a:solidFill>
                  <a:srgbClr val="333333"/>
                </a:solidFill>
                <a:effectLst/>
                <a:latin typeface="arial" panose="020B0604020202020204" pitchFamily="34" charset="0"/>
              </a:rPr>
              <a:t>∆</a:t>
            </a:r>
            <a:r>
              <a:rPr lang="uk-UA" b="0" i="0" dirty="0">
                <a:solidFill>
                  <a:srgbClr val="333333"/>
                </a:solidFill>
                <a:effectLst/>
                <a:latin typeface="arial" panose="020B0604020202020204" pitchFamily="34" charset="0"/>
              </a:rPr>
              <a:t>Н) і </a:t>
            </a:r>
            <a:r>
              <a:rPr lang="uk-UA" b="0" i="0" dirty="0" err="1">
                <a:solidFill>
                  <a:srgbClr val="333333"/>
                </a:solidFill>
                <a:effectLst/>
                <a:latin typeface="arial" panose="020B0604020202020204" pitchFamily="34" charset="0"/>
              </a:rPr>
              <a:t>ентропійний</a:t>
            </a:r>
            <a:r>
              <a:rPr lang="uk-UA" b="0" i="0" dirty="0">
                <a:solidFill>
                  <a:srgbClr val="333333"/>
                </a:solidFill>
                <a:effectLst/>
                <a:latin typeface="arial" panose="020B0604020202020204" pitchFamily="34" charset="0"/>
              </a:rPr>
              <a:t> (Т·</a:t>
            </a:r>
            <a:r>
              <a:rPr lang="en-US" b="0" i="0" dirty="0">
                <a:solidFill>
                  <a:srgbClr val="333333"/>
                </a:solidFill>
                <a:effectLst/>
                <a:latin typeface="arial" panose="020B0604020202020204" pitchFamily="34" charset="0"/>
              </a:rPr>
              <a:t> ∆S) </a:t>
            </a:r>
            <a:r>
              <a:rPr lang="uk-UA" b="0" i="0" dirty="0">
                <a:solidFill>
                  <a:srgbClr val="333333"/>
                </a:solidFill>
                <a:effectLst/>
                <a:latin typeface="arial" panose="020B0604020202020204" pitchFamily="34" charset="0"/>
              </a:rPr>
              <a:t>фактори можуть зрівнятися, дві протилежних тенденції будуть зрівноважувати одна одну, тобто </a:t>
            </a:r>
            <a:r>
              <a:rPr lang="en-US" b="0" i="0" dirty="0">
                <a:solidFill>
                  <a:srgbClr val="333333"/>
                </a:solidFill>
                <a:effectLst/>
                <a:latin typeface="arial" panose="020B0604020202020204" pitchFamily="34" charset="0"/>
              </a:rPr>
              <a:t>∆</a:t>
            </a:r>
            <a:r>
              <a:rPr lang="uk-UA" b="0" i="0" dirty="0">
                <a:solidFill>
                  <a:srgbClr val="333333"/>
                </a:solidFill>
                <a:effectLst/>
                <a:latin typeface="arial" panose="020B0604020202020204" pitchFamily="34" charset="0"/>
              </a:rPr>
              <a:t>Н=Т </a:t>
            </a:r>
            <a:r>
              <a:rPr lang="en-US" b="0" i="0" dirty="0">
                <a:solidFill>
                  <a:srgbClr val="333333"/>
                </a:solidFill>
                <a:effectLst/>
                <a:latin typeface="arial" panose="020B0604020202020204" pitchFamily="34" charset="0"/>
              </a:rPr>
              <a:t>∆S </a:t>
            </a:r>
            <a:r>
              <a:rPr lang="uk-UA" b="0" i="0" dirty="0">
                <a:solidFill>
                  <a:srgbClr val="333333"/>
                </a:solidFill>
                <a:effectLst/>
                <a:latin typeface="arial" panose="020B0604020202020204" pitchFamily="34" charset="0"/>
              </a:rPr>
              <a:t>і </a:t>
            </a:r>
            <a:r>
              <a:rPr lang="en-US" b="0" i="0" dirty="0">
                <a:solidFill>
                  <a:srgbClr val="333333"/>
                </a:solidFill>
                <a:effectLst/>
                <a:latin typeface="arial" panose="020B0604020202020204" pitchFamily="34" charset="0"/>
              </a:rPr>
              <a:t>∆G=0. </a:t>
            </a:r>
            <a:r>
              <a:rPr lang="uk-UA" b="0" i="0" dirty="0">
                <a:solidFill>
                  <a:srgbClr val="333333"/>
                </a:solidFill>
                <a:effectLst/>
                <a:latin typeface="arial" panose="020B0604020202020204" pitchFamily="34" charset="0"/>
              </a:rPr>
              <a:t>Це є термодинамічною умовою хімічної рівноваги.</a:t>
            </a:r>
          </a:p>
          <a:p>
            <a:pPr algn="just"/>
            <a:endParaRPr lang="uk-UA" b="0" i="0" dirty="0">
              <a:solidFill>
                <a:srgbClr val="333333"/>
              </a:solidFill>
              <a:effectLst/>
              <a:latin typeface="arial" panose="020B0604020202020204" pitchFamily="34" charset="0"/>
            </a:endParaRPr>
          </a:p>
          <a:p>
            <a:pPr algn="just"/>
            <a:r>
              <a:rPr lang="uk-UA" b="1" i="1" dirty="0">
                <a:solidFill>
                  <a:srgbClr val="00B050"/>
                </a:solidFill>
                <a:effectLst/>
                <a:latin typeface="arial" panose="020B0604020202020204" pitchFamily="34" charset="0"/>
              </a:rPr>
              <a:t>Хімічна рівновага</a:t>
            </a:r>
            <a:r>
              <a:rPr lang="uk-UA" b="1" i="0" dirty="0">
                <a:solidFill>
                  <a:srgbClr val="00B050"/>
                </a:solidFill>
                <a:effectLst/>
                <a:latin typeface="arial" panose="020B0604020202020204" pitchFamily="34" charset="0"/>
              </a:rPr>
              <a:t> </a:t>
            </a:r>
            <a:r>
              <a:rPr lang="uk-UA" b="0" i="1" dirty="0">
                <a:solidFill>
                  <a:srgbClr val="00B050"/>
                </a:solidFill>
                <a:effectLst/>
                <a:latin typeface="arial" panose="020B0604020202020204" pitchFamily="34" charset="0"/>
              </a:rPr>
              <a:t>називається такий стан системи, при якому концентрації всіх речовин залишаються незмінними, а швидкості прямої та зворотної реакцій є однаковими.</a:t>
            </a:r>
          </a:p>
          <a:p>
            <a:pPr algn="just"/>
            <a:endParaRPr lang="uk-UA" b="0" i="0" dirty="0">
              <a:solidFill>
                <a:srgbClr val="333333"/>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Хімічна рівновага має динамічний характер. Це означає, що незмінність концентрації кожної речовини, що входить до складу реакційної системи, забезпечується не припиненням взаємодії, а тим, що </a:t>
            </a:r>
            <a:r>
              <a:rPr lang="uk-UA" b="0" i="1" dirty="0">
                <a:solidFill>
                  <a:srgbClr val="333333"/>
                </a:solidFill>
                <a:effectLst/>
                <a:latin typeface="arial" panose="020B0604020202020204" pitchFamily="34" charset="0"/>
              </a:rPr>
              <a:t>швидкість прямої реакції дорівнює швидкості зворотної</a:t>
            </a:r>
            <a:r>
              <a:rPr lang="uk-UA" b="0" i="0" dirty="0">
                <a:solidFill>
                  <a:srgbClr val="333333"/>
                </a:solidFill>
                <a:effectLst/>
                <a:latin typeface="arial" panose="020B0604020202020204" pitchFamily="34" charset="0"/>
              </a:rPr>
              <a:t>. З цієї причини кількість будь-якої речовини у системі, що витрачається внаслідок перебігу однієї реакції, компенсується за рахунок утворення такої ж кількості цієї речовини у результаті реакції в зворотному напрямку (рис. 7.13).</a:t>
            </a:r>
          </a:p>
        </p:txBody>
      </p:sp>
    </p:spTree>
    <p:extLst>
      <p:ext uri="{BB962C8B-B14F-4D97-AF65-F5344CB8AC3E}">
        <p14:creationId xmlns:p14="http://schemas.microsoft.com/office/powerpoint/2010/main" val="2838110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E51303F-C4AD-B85D-6CDF-D48E516D0C27}"/>
              </a:ext>
            </a:extLst>
          </p:cNvPr>
          <p:cNvPicPr>
            <a:picLocks noChangeAspect="1"/>
          </p:cNvPicPr>
          <p:nvPr/>
        </p:nvPicPr>
        <p:blipFill>
          <a:blip r:embed="rId2"/>
          <a:stretch>
            <a:fillRect/>
          </a:stretch>
        </p:blipFill>
        <p:spPr>
          <a:xfrm>
            <a:off x="385365" y="474138"/>
            <a:ext cx="6483339" cy="2847032"/>
          </a:xfrm>
          <a:prstGeom prst="rect">
            <a:avLst/>
          </a:prstGeom>
        </p:spPr>
      </p:pic>
      <p:sp>
        <p:nvSpPr>
          <p:cNvPr id="5" name="TextBox 4">
            <a:extLst>
              <a:ext uri="{FF2B5EF4-FFF2-40B4-BE49-F238E27FC236}">
                <a16:creationId xmlns:a16="http://schemas.microsoft.com/office/drawing/2014/main" id="{7CA8F252-5080-D669-1D99-7189A38A2A59}"/>
              </a:ext>
            </a:extLst>
          </p:cNvPr>
          <p:cNvSpPr txBox="1"/>
          <p:nvPr/>
        </p:nvSpPr>
        <p:spPr>
          <a:xfrm>
            <a:off x="6868704" y="604992"/>
            <a:ext cx="4937931" cy="2585323"/>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Рисунок 7.13 – Оборотні реакції: до досягнення системою стану хімічної рівноваги швидкість прямої реакції зменшується (у міру витрачання вихідних речовин), а швидкість зворотної – навпаки, зростає завдяки збільшенню концентрації продуктів реакції. Після встановлення хімічної рівноваги швидкості прямої та зворотної реакцій зрівнюються</a:t>
            </a:r>
            <a:endParaRPr lang="uk-UA" dirty="0"/>
          </a:p>
        </p:txBody>
      </p:sp>
      <p:sp>
        <p:nvSpPr>
          <p:cNvPr id="7" name="TextBox 6">
            <a:extLst>
              <a:ext uri="{FF2B5EF4-FFF2-40B4-BE49-F238E27FC236}">
                <a16:creationId xmlns:a16="http://schemas.microsoft.com/office/drawing/2014/main" id="{0A01408F-6C3D-265B-2E1E-757FDD9E3858}"/>
              </a:ext>
            </a:extLst>
          </p:cNvPr>
          <p:cNvSpPr txBox="1"/>
          <p:nvPr/>
        </p:nvSpPr>
        <p:spPr>
          <a:xfrm>
            <a:off x="640511" y="3891120"/>
            <a:ext cx="11065534" cy="1200329"/>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Подібний динамічний характер має хімічна рівновага і при фазових перетвореннях: випаровування ↔ конденсація, кристалізація речовини з розчину ↔ розчинення кристалів, сублімація парів з твердої фази ↔ кристалізація речовини з газоподібного стану, а також при хімічному процесі «</a:t>
            </a:r>
            <a:r>
              <a:rPr lang="uk-UA" b="0" i="0" dirty="0" err="1">
                <a:solidFill>
                  <a:srgbClr val="333333"/>
                </a:solidFill>
                <a:effectLst/>
                <a:latin typeface="arial" panose="020B0604020202020204" pitchFamily="34" charset="0"/>
              </a:rPr>
              <a:t>димеризації</a:t>
            </a:r>
            <a:r>
              <a:rPr lang="uk-UA" b="0" i="0" dirty="0">
                <a:solidFill>
                  <a:srgbClr val="333333"/>
                </a:solidFill>
                <a:effectLst/>
                <a:latin typeface="arial" panose="020B0604020202020204" pitchFamily="34" charset="0"/>
              </a:rPr>
              <a:t> молекул ↔ розпад </a:t>
            </a:r>
            <a:r>
              <a:rPr lang="uk-UA" b="0" i="0" dirty="0" err="1">
                <a:solidFill>
                  <a:srgbClr val="333333"/>
                </a:solidFill>
                <a:effectLst/>
                <a:latin typeface="arial" panose="020B0604020202020204" pitchFamily="34" charset="0"/>
              </a:rPr>
              <a:t>димеру</a:t>
            </a:r>
            <a:r>
              <a:rPr lang="uk-UA" b="0" i="0" dirty="0">
                <a:solidFill>
                  <a:srgbClr val="333333"/>
                </a:solidFill>
                <a:effectLst/>
                <a:latin typeface="arial" panose="020B0604020202020204" pitchFamily="34" charset="0"/>
              </a:rPr>
              <a:t>», як це спостерігається при переході 2</a:t>
            </a:r>
            <a:r>
              <a:rPr lang="en-US" b="0" i="0" dirty="0">
                <a:solidFill>
                  <a:srgbClr val="333333"/>
                </a:solidFill>
                <a:effectLst/>
                <a:latin typeface="arial" panose="020B0604020202020204" pitchFamily="34" charset="0"/>
              </a:rPr>
              <a:t>NO</a:t>
            </a:r>
            <a:r>
              <a:rPr lang="en-US" b="0" i="0" baseline="-25000" dirty="0">
                <a:solidFill>
                  <a:srgbClr val="333333"/>
                </a:solidFill>
                <a:effectLst/>
                <a:latin typeface="arial" panose="020B0604020202020204" pitchFamily="34" charset="0"/>
              </a:rPr>
              <a:t>2</a:t>
            </a:r>
            <a:r>
              <a:rPr lang="en-US" b="0" i="0" dirty="0">
                <a:solidFill>
                  <a:srgbClr val="333333"/>
                </a:solidFill>
                <a:effectLst/>
                <a:latin typeface="arial" panose="020B0604020202020204" pitchFamily="34" charset="0"/>
              </a:rPr>
              <a:t> ↔ N</a:t>
            </a:r>
            <a:r>
              <a:rPr lang="en-US" b="0" i="0" baseline="-25000" dirty="0">
                <a:solidFill>
                  <a:srgbClr val="333333"/>
                </a:solidFill>
                <a:effectLst/>
                <a:latin typeface="arial" panose="020B0604020202020204" pitchFamily="34" charset="0"/>
              </a:rPr>
              <a:t>2</a:t>
            </a:r>
            <a:r>
              <a:rPr lang="en-US" b="0" i="0" dirty="0">
                <a:solidFill>
                  <a:srgbClr val="333333"/>
                </a:solidFill>
                <a:effectLst/>
                <a:latin typeface="arial" panose="020B0604020202020204" pitchFamily="34" charset="0"/>
              </a:rPr>
              <a:t>O</a:t>
            </a:r>
            <a:r>
              <a:rPr lang="en-US" b="0" i="0" baseline="-25000" dirty="0">
                <a:solidFill>
                  <a:srgbClr val="333333"/>
                </a:solidFill>
                <a:effectLst/>
                <a:latin typeface="arial" panose="020B0604020202020204" pitchFamily="34" charset="0"/>
              </a:rPr>
              <a:t>4</a:t>
            </a:r>
            <a:r>
              <a:rPr lang="en-US" b="0" i="0" dirty="0">
                <a:solidFill>
                  <a:srgbClr val="333333"/>
                </a:solidFill>
                <a:effectLst/>
                <a:latin typeface="arial" panose="020B0604020202020204" pitchFamily="34" charset="0"/>
              </a:rPr>
              <a:t>.</a:t>
            </a:r>
            <a:endParaRPr lang="uk-UA" dirty="0"/>
          </a:p>
        </p:txBody>
      </p:sp>
    </p:spTree>
    <p:extLst>
      <p:ext uri="{BB962C8B-B14F-4D97-AF65-F5344CB8AC3E}">
        <p14:creationId xmlns:p14="http://schemas.microsoft.com/office/powerpoint/2010/main" val="2789794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2C337-4EA6-CFB5-7FF0-CA760A0FBAA1}"/>
              </a:ext>
            </a:extLst>
          </p:cNvPr>
          <p:cNvSpPr txBox="1"/>
          <p:nvPr/>
        </p:nvSpPr>
        <p:spPr>
          <a:xfrm>
            <a:off x="534836" y="479157"/>
            <a:ext cx="11283351" cy="5909310"/>
          </a:xfrm>
          <a:prstGeom prst="rect">
            <a:avLst/>
          </a:prstGeom>
          <a:noFill/>
        </p:spPr>
        <p:txBody>
          <a:bodyPr wrap="square">
            <a:spAutoFit/>
          </a:bodyPr>
          <a:lstStyle/>
          <a:p>
            <a:pPr algn="ctr"/>
            <a:r>
              <a:rPr lang="uk-UA" b="1" i="0" dirty="0">
                <a:solidFill>
                  <a:srgbClr val="333333"/>
                </a:solidFill>
                <a:effectLst/>
                <a:latin typeface="arial" panose="020B0604020202020204" pitchFamily="34" charset="0"/>
              </a:rPr>
              <a:t>7.5.3 КОНСТАНТА ХІМІЧНОЇ РІВНОВАГИ</a:t>
            </a:r>
          </a:p>
          <a:p>
            <a:pPr algn="ctr"/>
            <a:endParaRPr lang="uk-UA" b="1" i="0" dirty="0">
              <a:solidFill>
                <a:srgbClr val="333333"/>
              </a:solidFill>
              <a:effectLst/>
              <a:latin typeface="arial" panose="020B0604020202020204" pitchFamily="34" charset="0"/>
            </a:endParaRPr>
          </a:p>
          <a:p>
            <a:pPr algn="just"/>
            <a:r>
              <a:rPr lang="uk-UA" b="0" i="1" dirty="0">
                <a:solidFill>
                  <a:srgbClr val="333333"/>
                </a:solidFill>
                <a:effectLst/>
                <a:latin typeface="arial" panose="020B0604020202020204" pitchFamily="34" charset="0"/>
              </a:rPr>
              <a:t>У стані хімічної рівноваги концентрації (або парціальні тиски у випадку газів) вихідних речовин і продуктів реакції, називаються </a:t>
            </a:r>
            <a:r>
              <a:rPr lang="uk-UA" b="1" i="1" dirty="0">
                <a:solidFill>
                  <a:srgbClr val="333333"/>
                </a:solidFill>
                <a:effectLst/>
                <a:latin typeface="arial" panose="020B0604020202020204" pitchFamily="34" charset="0"/>
              </a:rPr>
              <a:t>рівноважні концентрації</a:t>
            </a:r>
            <a:r>
              <a:rPr lang="uk-UA" b="0" i="0" dirty="0">
                <a:solidFill>
                  <a:srgbClr val="333333"/>
                </a:solidFill>
                <a:effectLst/>
                <a:latin typeface="arial" panose="020B0604020202020204" pitchFamily="34" charset="0"/>
              </a:rPr>
              <a:t> (або рівноважними парціальними тисками).</a:t>
            </a:r>
          </a:p>
          <a:p>
            <a:pPr algn="just"/>
            <a:r>
              <a:rPr lang="uk-UA" b="0" i="0" dirty="0">
                <a:solidFill>
                  <a:srgbClr val="333333"/>
                </a:solidFill>
                <a:effectLst/>
                <a:latin typeface="arial" panose="020B0604020202020204" pitchFamily="34" charset="0"/>
              </a:rPr>
              <a:t>Для реакції загального вигляду</a:t>
            </a:r>
          </a:p>
          <a:p>
            <a:pPr algn="just"/>
            <a:endParaRPr lang="uk-UA" b="0" i="0" dirty="0">
              <a:solidFill>
                <a:srgbClr val="333333"/>
              </a:solidFill>
              <a:effectLst/>
              <a:latin typeface="arial" panose="020B0604020202020204" pitchFamily="34" charset="0"/>
            </a:endParaRPr>
          </a:p>
          <a:p>
            <a:pPr algn="ctr"/>
            <a:r>
              <a:rPr lang="en-US" b="0" i="1" dirty="0">
                <a:solidFill>
                  <a:srgbClr val="333333"/>
                </a:solidFill>
                <a:effectLst/>
                <a:latin typeface="arial" panose="020B0604020202020204" pitchFamily="34" charset="0"/>
              </a:rPr>
              <a:t>a</a:t>
            </a:r>
            <a:r>
              <a:rPr lang="uk-UA" b="0" i="0" dirty="0">
                <a:solidFill>
                  <a:srgbClr val="333333"/>
                </a:solidFill>
                <a:effectLst/>
                <a:latin typeface="arial" panose="020B0604020202020204" pitchFamily="34" charset="0"/>
              </a:rPr>
              <a:t>А + </a:t>
            </a:r>
            <a:r>
              <a:rPr lang="en-US" b="0" i="1" dirty="0">
                <a:solidFill>
                  <a:srgbClr val="333333"/>
                </a:solidFill>
                <a:effectLst/>
                <a:latin typeface="arial" panose="020B0604020202020204" pitchFamily="34" charset="0"/>
              </a:rPr>
              <a:t>b</a:t>
            </a:r>
            <a:r>
              <a:rPr lang="uk-UA" b="0" i="0" dirty="0">
                <a:solidFill>
                  <a:srgbClr val="333333"/>
                </a:solidFill>
                <a:effectLst/>
                <a:latin typeface="arial" panose="020B0604020202020204" pitchFamily="34" charset="0"/>
              </a:rPr>
              <a:t>В ↔</a:t>
            </a:r>
            <a:r>
              <a:rPr lang="en-US" b="0" i="1" dirty="0" err="1">
                <a:solidFill>
                  <a:srgbClr val="333333"/>
                </a:solidFill>
                <a:effectLst/>
                <a:latin typeface="arial" panose="020B0604020202020204" pitchFamily="34" charset="0"/>
              </a:rPr>
              <a:t>l</a:t>
            </a:r>
            <a:r>
              <a:rPr lang="en-US" b="0" i="0" dirty="0" err="1">
                <a:solidFill>
                  <a:srgbClr val="333333"/>
                </a:solidFill>
                <a:effectLst/>
                <a:latin typeface="arial" panose="020B0604020202020204" pitchFamily="34" charset="0"/>
              </a:rPr>
              <a:t>L</a:t>
            </a:r>
            <a:r>
              <a:rPr lang="en-US" b="0" i="0" dirty="0">
                <a:solidFill>
                  <a:srgbClr val="333333"/>
                </a:solidFill>
                <a:effectLst/>
                <a:latin typeface="arial" panose="020B0604020202020204" pitchFamily="34" charset="0"/>
              </a:rPr>
              <a:t> + </a:t>
            </a:r>
            <a:r>
              <a:rPr lang="en-US" b="0" i="1" dirty="0">
                <a:solidFill>
                  <a:srgbClr val="333333"/>
                </a:solidFill>
                <a:effectLst/>
                <a:latin typeface="arial" panose="020B0604020202020204" pitchFamily="34" charset="0"/>
              </a:rPr>
              <a:t>m</a:t>
            </a:r>
            <a:r>
              <a:rPr lang="en-US" b="0" i="0" dirty="0">
                <a:solidFill>
                  <a:srgbClr val="333333"/>
                </a:solidFill>
                <a:effectLst/>
                <a:latin typeface="arial" panose="020B0604020202020204" pitchFamily="34" charset="0"/>
              </a:rPr>
              <a:t>M</a:t>
            </a:r>
            <a:endParaRPr lang="uk-UA" b="0" i="0" dirty="0">
              <a:solidFill>
                <a:srgbClr val="333333"/>
              </a:solidFill>
              <a:effectLst/>
              <a:latin typeface="arial" panose="020B0604020202020204" pitchFamily="34" charset="0"/>
            </a:endParaRPr>
          </a:p>
          <a:p>
            <a:pPr algn="just"/>
            <a:endParaRPr lang="en-US" b="0" i="0" dirty="0">
              <a:solidFill>
                <a:srgbClr val="333333"/>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швидкості прямої (</a:t>
            </a:r>
            <a:r>
              <a:rPr lang="en-US" b="0" i="0" dirty="0">
                <a:solidFill>
                  <a:srgbClr val="333333"/>
                </a:solidFill>
                <a:effectLst/>
                <a:latin typeface="arial" panose="020B0604020202020204" pitchFamily="34" charset="0"/>
              </a:rPr>
              <a:t>r</a:t>
            </a:r>
            <a:r>
              <a:rPr lang="en-US" b="0" i="0" baseline="-25000" dirty="0">
                <a:solidFill>
                  <a:srgbClr val="333333"/>
                </a:solidFill>
                <a:effectLst/>
                <a:latin typeface="arial" panose="020B0604020202020204" pitchFamily="34" charset="0"/>
              </a:rPr>
              <a:t>1</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і зворотної (</a:t>
            </a:r>
            <a:r>
              <a:rPr lang="en-US" b="0" i="0" dirty="0">
                <a:solidFill>
                  <a:srgbClr val="333333"/>
                </a:solidFill>
                <a:effectLst/>
                <a:latin typeface="arial" panose="020B0604020202020204" pitchFamily="34" charset="0"/>
              </a:rPr>
              <a:t>r</a:t>
            </a:r>
            <a:r>
              <a:rPr lang="en-US" b="0" i="0" baseline="-25000" dirty="0">
                <a:solidFill>
                  <a:srgbClr val="333333"/>
                </a:solidFill>
                <a:effectLst/>
                <a:latin typeface="arial" panose="020B0604020202020204" pitchFamily="34" charset="0"/>
              </a:rPr>
              <a:t>2</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реакцій згідно з законом діючих мас дорівнюють:</a:t>
            </a:r>
          </a:p>
          <a:p>
            <a:pPr algn="just"/>
            <a:endParaRPr lang="uk-UA" b="0" i="0" dirty="0">
              <a:solidFill>
                <a:srgbClr val="333333"/>
              </a:solidFill>
              <a:effectLst/>
              <a:latin typeface="arial" panose="020B0604020202020204" pitchFamily="34" charset="0"/>
            </a:endParaRPr>
          </a:p>
          <a:p>
            <a:pPr algn="ctr"/>
            <a:r>
              <a:rPr lang="en-US" b="0" i="0" dirty="0">
                <a:solidFill>
                  <a:srgbClr val="333333"/>
                </a:solidFill>
                <a:effectLst/>
                <a:latin typeface="arial" panose="020B0604020202020204" pitchFamily="34" charset="0"/>
              </a:rPr>
              <a:t>r</a:t>
            </a:r>
            <a:r>
              <a:rPr lang="en-US" b="0" i="0" baseline="-25000" dirty="0">
                <a:solidFill>
                  <a:srgbClr val="333333"/>
                </a:solidFill>
                <a:effectLst/>
                <a:latin typeface="arial" panose="020B0604020202020204" pitchFamily="34" charset="0"/>
              </a:rPr>
              <a:t>1</a:t>
            </a:r>
            <a:r>
              <a:rPr lang="en-US" b="0" i="0" dirty="0">
                <a:solidFill>
                  <a:srgbClr val="333333"/>
                </a:solidFill>
                <a:effectLst/>
                <a:latin typeface="arial" panose="020B0604020202020204" pitchFamily="34" charset="0"/>
              </a:rPr>
              <a:t> = k</a:t>
            </a:r>
            <a:r>
              <a:rPr lang="en-US" b="0" i="0" baseline="-25000" dirty="0">
                <a:solidFill>
                  <a:srgbClr val="333333"/>
                </a:solidFill>
                <a:effectLst/>
                <a:latin typeface="arial" panose="020B0604020202020204" pitchFamily="34" charset="0"/>
              </a:rPr>
              <a:t>1</a:t>
            </a:r>
            <a:r>
              <a:rPr lang="en-US" b="0" i="0" dirty="0">
                <a:solidFill>
                  <a:srgbClr val="333333"/>
                </a:solidFill>
                <a:effectLst/>
                <a:latin typeface="arial" panose="020B0604020202020204" pitchFamily="34" charset="0"/>
              </a:rPr>
              <a:t> [A]</a:t>
            </a:r>
            <a:r>
              <a:rPr lang="en-US" b="0" i="1" baseline="30000" dirty="0">
                <a:solidFill>
                  <a:srgbClr val="333333"/>
                </a:solidFill>
                <a:effectLst/>
                <a:latin typeface="arial" panose="020B0604020202020204" pitchFamily="34" charset="0"/>
              </a:rPr>
              <a:t>a</a:t>
            </a:r>
            <a:r>
              <a:rPr lang="en-US" b="0" i="0" dirty="0">
                <a:solidFill>
                  <a:srgbClr val="333333"/>
                </a:solidFill>
                <a:effectLst/>
                <a:latin typeface="arial" panose="020B0604020202020204" pitchFamily="34" charset="0"/>
              </a:rPr>
              <a:t>·[B]</a:t>
            </a:r>
            <a:r>
              <a:rPr lang="en-US" b="0" i="1" baseline="30000" dirty="0">
                <a:solidFill>
                  <a:srgbClr val="333333"/>
                </a:solidFill>
                <a:effectLst/>
                <a:latin typeface="arial" panose="020B0604020202020204" pitchFamily="34" charset="0"/>
              </a:rPr>
              <a:t>b</a:t>
            </a:r>
            <a:r>
              <a:rPr lang="en-US" b="0" i="0" dirty="0">
                <a:solidFill>
                  <a:srgbClr val="333333"/>
                </a:solidFill>
                <a:effectLst/>
                <a:latin typeface="arial" panose="020B0604020202020204" pitchFamily="34" charset="0"/>
              </a:rPr>
              <a:t>,</a:t>
            </a:r>
          </a:p>
          <a:p>
            <a:pPr algn="ctr"/>
            <a:r>
              <a:rPr lang="en-US" b="0" i="0" dirty="0">
                <a:solidFill>
                  <a:srgbClr val="333333"/>
                </a:solidFill>
                <a:effectLst/>
                <a:latin typeface="arial" panose="020B0604020202020204" pitchFamily="34" charset="0"/>
              </a:rPr>
              <a:t>r</a:t>
            </a:r>
            <a:r>
              <a:rPr lang="en-US" b="0" i="0" baseline="-25000" dirty="0">
                <a:solidFill>
                  <a:srgbClr val="333333"/>
                </a:solidFill>
                <a:effectLst/>
                <a:latin typeface="arial" panose="020B0604020202020204" pitchFamily="34" charset="0"/>
              </a:rPr>
              <a:t>2</a:t>
            </a:r>
            <a:r>
              <a:rPr lang="en-US" b="0" i="0" dirty="0">
                <a:solidFill>
                  <a:srgbClr val="333333"/>
                </a:solidFill>
                <a:effectLst/>
                <a:latin typeface="arial" panose="020B0604020202020204" pitchFamily="34" charset="0"/>
              </a:rPr>
              <a:t> = k</a:t>
            </a:r>
            <a:r>
              <a:rPr lang="en-US" b="0" i="0" baseline="-25000" dirty="0">
                <a:solidFill>
                  <a:srgbClr val="333333"/>
                </a:solidFill>
                <a:effectLst/>
                <a:latin typeface="arial" panose="020B0604020202020204" pitchFamily="34" charset="0"/>
              </a:rPr>
              <a:t>2</a:t>
            </a:r>
            <a:r>
              <a:rPr lang="en-US" b="0" i="0" dirty="0">
                <a:solidFill>
                  <a:srgbClr val="333333"/>
                </a:solidFill>
                <a:effectLst/>
                <a:latin typeface="arial" panose="020B0604020202020204" pitchFamily="34" charset="0"/>
              </a:rPr>
              <a:t> [L]</a:t>
            </a:r>
            <a:r>
              <a:rPr lang="en-US" b="0" i="1" baseline="30000" dirty="0">
                <a:solidFill>
                  <a:srgbClr val="333333"/>
                </a:solidFill>
                <a:effectLst/>
                <a:latin typeface="arial" panose="020B0604020202020204" pitchFamily="34" charset="0"/>
              </a:rPr>
              <a:t>l</a:t>
            </a:r>
            <a:r>
              <a:rPr lang="en-US" b="0" i="0" dirty="0">
                <a:solidFill>
                  <a:srgbClr val="333333"/>
                </a:solidFill>
                <a:effectLst/>
                <a:latin typeface="arial" panose="020B0604020202020204" pitchFamily="34" charset="0"/>
              </a:rPr>
              <a:t>·[M]</a:t>
            </a:r>
            <a:r>
              <a:rPr lang="en-US" b="0" i="1" baseline="30000" dirty="0">
                <a:solidFill>
                  <a:srgbClr val="333333"/>
                </a:solidFill>
                <a:effectLst/>
                <a:latin typeface="arial" panose="020B0604020202020204" pitchFamily="34" charset="0"/>
              </a:rPr>
              <a:t>m</a:t>
            </a:r>
            <a:r>
              <a:rPr lang="en-US" b="0" i="0" dirty="0">
                <a:solidFill>
                  <a:srgbClr val="333333"/>
                </a:solidFill>
                <a:effectLst/>
                <a:latin typeface="arial" panose="020B0604020202020204" pitchFamily="34" charset="0"/>
              </a:rPr>
              <a:t>,</a:t>
            </a:r>
          </a:p>
          <a:p>
            <a:pPr algn="just"/>
            <a:endParaRPr lang="uk-UA" b="0" i="0" dirty="0">
              <a:solidFill>
                <a:srgbClr val="333333"/>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де за допомогою квадратних дужок ([</a:t>
            </a:r>
            <a:r>
              <a:rPr lang="en-US" b="0" i="0" dirty="0">
                <a:solidFill>
                  <a:srgbClr val="333333"/>
                </a:solidFill>
                <a:effectLst/>
                <a:latin typeface="arial" panose="020B0604020202020204" pitchFamily="34" charset="0"/>
              </a:rPr>
              <a:t>A], [B], [L], [M]) </a:t>
            </a:r>
            <a:r>
              <a:rPr lang="uk-UA" b="0" i="0" dirty="0">
                <a:solidFill>
                  <a:srgbClr val="333333"/>
                </a:solidFill>
                <a:effectLst/>
                <a:latin typeface="arial" panose="020B0604020202020204" pitchFamily="34" charset="0"/>
              </a:rPr>
              <a:t>позначені рівноважні концентрації речовин </a:t>
            </a:r>
            <a:r>
              <a:rPr lang="en-US" b="0" i="0" dirty="0">
                <a:solidFill>
                  <a:srgbClr val="333333"/>
                </a:solidFill>
                <a:effectLst/>
                <a:latin typeface="arial" panose="020B0604020202020204" pitchFamily="34" charset="0"/>
              </a:rPr>
              <a:t>A, B, L </a:t>
            </a:r>
            <a:r>
              <a:rPr lang="uk-UA" b="0" i="0" dirty="0">
                <a:solidFill>
                  <a:srgbClr val="333333"/>
                </a:solidFill>
                <a:effectLst/>
                <a:latin typeface="arial" panose="020B0604020202020204" pitchFamily="34" charset="0"/>
              </a:rPr>
              <a:t>і </a:t>
            </a:r>
            <a:r>
              <a:rPr lang="en-US" b="0" i="0" dirty="0">
                <a:solidFill>
                  <a:srgbClr val="333333"/>
                </a:solidFill>
                <a:effectLst/>
                <a:latin typeface="arial" panose="020B0604020202020204" pitchFamily="34" charset="0"/>
              </a:rPr>
              <a:t>M, </a:t>
            </a:r>
            <a:r>
              <a:rPr lang="uk-UA" b="0" i="0" dirty="0">
                <a:solidFill>
                  <a:srgbClr val="333333"/>
                </a:solidFill>
                <a:effectLst/>
                <a:latin typeface="arial" panose="020B0604020202020204" pitchFamily="34" charset="0"/>
              </a:rPr>
              <a:t>а буквами </a:t>
            </a:r>
            <a:r>
              <a:rPr lang="en-US" b="0" i="1" dirty="0">
                <a:solidFill>
                  <a:srgbClr val="333333"/>
                </a:solidFill>
                <a:effectLst/>
                <a:latin typeface="arial" panose="020B0604020202020204" pitchFamily="34" charset="0"/>
              </a:rPr>
              <a:t>a, b, l</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і </a:t>
            </a:r>
            <a:r>
              <a:rPr lang="en-US" b="0" i="1" dirty="0">
                <a:solidFill>
                  <a:srgbClr val="333333"/>
                </a:solidFill>
                <a:effectLst/>
                <a:latin typeface="arial" panose="020B0604020202020204" pitchFamily="34" charset="0"/>
              </a:rPr>
              <a:t>m</a:t>
            </a:r>
            <a:r>
              <a:rPr lang="en-US" b="0" i="0" dirty="0">
                <a:solidFill>
                  <a:srgbClr val="333333"/>
                </a:solidFill>
                <a:effectLst/>
                <a:latin typeface="arial" panose="020B0604020202020204" pitchFamily="34" charset="0"/>
              </a:rPr>
              <a:t> – </a:t>
            </a:r>
            <a:r>
              <a:rPr lang="uk-UA" b="0" i="0" dirty="0">
                <a:solidFill>
                  <a:srgbClr val="333333"/>
                </a:solidFill>
                <a:effectLst/>
                <a:latin typeface="arial" panose="020B0604020202020204" pitchFamily="34" charset="0"/>
              </a:rPr>
              <a:t>коефіцієнти перед формулами речовин. Нагадаємо, що при більш точних розрахунках замість коефіцієнтів використовують величини експериментально визначених порядків реакції за відповідними реагентами.</a:t>
            </a:r>
          </a:p>
          <a:p>
            <a:pPr algn="just"/>
            <a:r>
              <a:rPr lang="uk-UA" b="0" i="0" dirty="0">
                <a:solidFill>
                  <a:srgbClr val="333333"/>
                </a:solidFill>
                <a:effectLst/>
                <a:latin typeface="arial" panose="020B0604020202020204" pitchFamily="34" charset="0"/>
              </a:rPr>
              <a:t>Але у стані хімічної рівноваги швидкості прямої та зворотної реакцій однакові (</a:t>
            </a:r>
            <a:r>
              <a:rPr lang="en-US" b="0" i="0" dirty="0">
                <a:solidFill>
                  <a:srgbClr val="333333"/>
                </a:solidFill>
                <a:effectLst/>
                <a:latin typeface="arial" panose="020B0604020202020204" pitchFamily="34" charset="0"/>
              </a:rPr>
              <a:t>r</a:t>
            </a:r>
            <a:r>
              <a:rPr lang="en-US" b="0" i="0" baseline="-25000" dirty="0">
                <a:solidFill>
                  <a:srgbClr val="333333"/>
                </a:solidFill>
                <a:effectLst/>
                <a:latin typeface="arial" panose="020B0604020202020204" pitchFamily="34" charset="0"/>
              </a:rPr>
              <a:t>1</a:t>
            </a:r>
            <a:r>
              <a:rPr lang="en-US" b="0" i="0" dirty="0">
                <a:solidFill>
                  <a:srgbClr val="333333"/>
                </a:solidFill>
                <a:effectLst/>
                <a:latin typeface="arial" panose="020B0604020202020204" pitchFamily="34" charset="0"/>
              </a:rPr>
              <a:t> = r</a:t>
            </a:r>
            <a:r>
              <a:rPr lang="en-US" b="0" i="0" baseline="-25000" dirty="0">
                <a:solidFill>
                  <a:srgbClr val="333333"/>
                </a:solidFill>
                <a:effectLst/>
                <a:latin typeface="arial" panose="020B0604020202020204" pitchFamily="34" charset="0"/>
              </a:rPr>
              <a:t>2</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тому можна прирівняти і праві частини виразів швидкостей:</a:t>
            </a:r>
          </a:p>
          <a:p>
            <a:pPr algn="just"/>
            <a:endParaRPr lang="uk-UA" b="0" i="0" dirty="0">
              <a:solidFill>
                <a:srgbClr val="333333"/>
              </a:solidFill>
              <a:effectLst/>
              <a:latin typeface="arial" panose="020B0604020202020204" pitchFamily="34" charset="0"/>
            </a:endParaRPr>
          </a:p>
          <a:p>
            <a:pPr algn="ctr"/>
            <a:r>
              <a:rPr lang="en-US" b="0" i="0" dirty="0">
                <a:solidFill>
                  <a:srgbClr val="333333"/>
                </a:solidFill>
                <a:effectLst/>
                <a:latin typeface="arial" panose="020B0604020202020204" pitchFamily="34" charset="0"/>
              </a:rPr>
              <a:t>k</a:t>
            </a:r>
            <a:r>
              <a:rPr lang="en-US" b="0" i="0" baseline="-25000" dirty="0">
                <a:solidFill>
                  <a:srgbClr val="333333"/>
                </a:solidFill>
                <a:effectLst/>
                <a:latin typeface="arial" panose="020B0604020202020204" pitchFamily="34" charset="0"/>
              </a:rPr>
              <a:t>1</a:t>
            </a:r>
            <a:r>
              <a:rPr lang="en-US" b="0" i="0" dirty="0">
                <a:solidFill>
                  <a:srgbClr val="333333"/>
                </a:solidFill>
                <a:effectLst/>
                <a:latin typeface="arial" panose="020B0604020202020204" pitchFamily="34" charset="0"/>
              </a:rPr>
              <a:t> [A]</a:t>
            </a:r>
            <a:r>
              <a:rPr lang="en-US" b="0" i="1" baseline="30000" dirty="0">
                <a:solidFill>
                  <a:srgbClr val="333333"/>
                </a:solidFill>
                <a:effectLst/>
                <a:latin typeface="arial" panose="020B0604020202020204" pitchFamily="34" charset="0"/>
              </a:rPr>
              <a:t>a</a:t>
            </a:r>
            <a:r>
              <a:rPr lang="en-US" b="0" i="0" dirty="0">
                <a:solidFill>
                  <a:srgbClr val="333333"/>
                </a:solidFill>
                <a:effectLst/>
                <a:latin typeface="arial" panose="020B0604020202020204" pitchFamily="34" charset="0"/>
              </a:rPr>
              <a:t>·[B]</a:t>
            </a:r>
            <a:r>
              <a:rPr lang="en-US" b="0" i="1" baseline="30000" dirty="0">
                <a:solidFill>
                  <a:srgbClr val="333333"/>
                </a:solidFill>
                <a:effectLst/>
                <a:latin typeface="arial" panose="020B0604020202020204" pitchFamily="34" charset="0"/>
              </a:rPr>
              <a:t>b</a:t>
            </a:r>
            <a:r>
              <a:rPr lang="en-US" b="0" i="0" dirty="0">
                <a:solidFill>
                  <a:srgbClr val="333333"/>
                </a:solidFill>
                <a:effectLst/>
                <a:latin typeface="arial" panose="020B0604020202020204" pitchFamily="34" charset="0"/>
              </a:rPr>
              <a:t> = k</a:t>
            </a:r>
            <a:r>
              <a:rPr lang="en-US" b="0" i="0" baseline="-25000" dirty="0">
                <a:solidFill>
                  <a:srgbClr val="333333"/>
                </a:solidFill>
                <a:effectLst/>
                <a:latin typeface="arial" panose="020B0604020202020204" pitchFamily="34" charset="0"/>
              </a:rPr>
              <a:t>2</a:t>
            </a:r>
            <a:r>
              <a:rPr lang="en-US" b="0" i="0" dirty="0">
                <a:solidFill>
                  <a:srgbClr val="333333"/>
                </a:solidFill>
                <a:effectLst/>
                <a:latin typeface="arial" panose="020B0604020202020204" pitchFamily="34" charset="0"/>
              </a:rPr>
              <a:t> [L]</a:t>
            </a:r>
            <a:r>
              <a:rPr lang="en-US" b="0" i="1" baseline="30000" dirty="0">
                <a:solidFill>
                  <a:srgbClr val="333333"/>
                </a:solidFill>
                <a:effectLst/>
                <a:latin typeface="arial" panose="020B0604020202020204" pitchFamily="34" charset="0"/>
              </a:rPr>
              <a:t>l</a:t>
            </a:r>
            <a:r>
              <a:rPr lang="en-US" b="0" i="0" dirty="0">
                <a:solidFill>
                  <a:srgbClr val="333333"/>
                </a:solidFill>
                <a:effectLst/>
                <a:latin typeface="arial" panose="020B0604020202020204" pitchFamily="34" charset="0"/>
              </a:rPr>
              <a:t>·[M]</a:t>
            </a:r>
            <a:r>
              <a:rPr lang="en-US" b="0" i="1" baseline="30000" dirty="0">
                <a:solidFill>
                  <a:srgbClr val="333333"/>
                </a:solidFill>
                <a:effectLst/>
                <a:latin typeface="arial" panose="020B0604020202020204" pitchFamily="34" charset="0"/>
              </a:rPr>
              <a:t>m</a:t>
            </a:r>
            <a:r>
              <a:rPr lang="en-US" b="0" i="0" dirty="0">
                <a:solidFill>
                  <a:srgbClr val="333333"/>
                </a:solidFill>
                <a:effectLst/>
                <a:latin typeface="arial" panose="020B0604020202020204" pitchFamily="34" charset="0"/>
              </a:rPr>
              <a:t>.</a:t>
            </a:r>
          </a:p>
        </p:txBody>
      </p:sp>
    </p:spTree>
    <p:extLst>
      <p:ext uri="{BB962C8B-B14F-4D97-AF65-F5344CB8AC3E}">
        <p14:creationId xmlns:p14="http://schemas.microsoft.com/office/powerpoint/2010/main" val="1543510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31FF62-352B-7715-BC66-BF492948DEF5}"/>
              </a:ext>
            </a:extLst>
          </p:cNvPr>
          <p:cNvSpPr txBox="1"/>
          <p:nvPr/>
        </p:nvSpPr>
        <p:spPr>
          <a:xfrm>
            <a:off x="500331" y="243383"/>
            <a:ext cx="11360989" cy="6186309"/>
          </a:xfrm>
          <a:prstGeom prst="rect">
            <a:avLst/>
          </a:prstGeom>
          <a:noFill/>
        </p:spPr>
        <p:txBody>
          <a:bodyPr wrap="square">
            <a:spAutoFit/>
          </a:bodyPr>
          <a:lstStyle/>
          <a:p>
            <a:pPr algn="ctr"/>
            <a:r>
              <a:rPr lang="uk-UA" b="1" i="0" dirty="0">
                <a:solidFill>
                  <a:srgbClr val="333333"/>
                </a:solidFill>
                <a:effectLst/>
                <a:latin typeface="arial" panose="020B0604020202020204" pitchFamily="34" charset="0"/>
              </a:rPr>
              <a:t>7.2. ШВИДКІСТЬ ХІМІЧНОЇ РЕАКЦІЇ</a:t>
            </a:r>
          </a:p>
          <a:p>
            <a:pPr algn="ctr"/>
            <a:endParaRPr lang="uk-UA" b="1" i="0" dirty="0">
              <a:solidFill>
                <a:srgbClr val="333333"/>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Швидкість хімічної реакції характеризує інтенсивність хімічного процесу, тобто кількість елементарних актів взаємодії або розкладу частинок протягом певного часу. Але взаємодія між частинками може відбуватися тільки при їх безпосередньому контакті, який певним чином визначається особливостями реакційного середовища, або </a:t>
            </a:r>
            <a:r>
              <a:rPr lang="uk-UA" b="0" i="1" dirty="0">
                <a:solidFill>
                  <a:srgbClr val="333333"/>
                </a:solidFill>
                <a:effectLst/>
                <a:latin typeface="arial" panose="020B0604020202020204" pitchFamily="34" charset="0"/>
              </a:rPr>
              <a:t>реакційного простору</a:t>
            </a:r>
            <a:r>
              <a:rPr lang="uk-UA" b="0" i="0" dirty="0">
                <a:solidFill>
                  <a:srgbClr val="333333"/>
                </a:solidFill>
                <a:effectLst/>
                <a:latin typeface="arial" panose="020B0604020202020204" pitchFamily="34" charset="0"/>
              </a:rPr>
              <a:t>.</a:t>
            </a:r>
          </a:p>
          <a:p>
            <a:pPr algn="just"/>
            <a:r>
              <a:rPr lang="uk-UA" b="0" i="0" dirty="0">
                <a:solidFill>
                  <a:srgbClr val="333333"/>
                </a:solidFill>
                <a:effectLst/>
                <a:latin typeface="arial" panose="020B0604020202020204" pitchFamily="34" charset="0"/>
              </a:rPr>
              <a:t>За ознакою фазового складу реакційного простору в хімічній кінетиці розрізнюють:</a:t>
            </a:r>
          </a:p>
          <a:p>
            <a:pPr algn="just"/>
            <a:r>
              <a:rPr lang="uk-UA" b="0" i="0" dirty="0">
                <a:solidFill>
                  <a:srgbClr val="333333"/>
                </a:solidFill>
                <a:effectLst/>
                <a:latin typeface="arial" panose="020B0604020202020204" pitchFamily="34" charset="0"/>
              </a:rPr>
              <a:t>· </a:t>
            </a:r>
            <a:r>
              <a:rPr lang="uk-UA" b="1" i="1" dirty="0">
                <a:solidFill>
                  <a:srgbClr val="333333"/>
                </a:solidFill>
                <a:effectLst/>
                <a:latin typeface="arial" panose="020B0604020202020204" pitchFamily="34" charset="0"/>
              </a:rPr>
              <a:t>гомогенні реакції</a:t>
            </a:r>
            <a:r>
              <a:rPr lang="uk-UA" b="0" i="0" dirty="0">
                <a:solidFill>
                  <a:srgbClr val="333333"/>
                </a:solidFill>
                <a:effectLst/>
                <a:latin typeface="arial" panose="020B0604020202020204" pitchFamily="34" charset="0"/>
              </a:rPr>
              <a:t>, які перебігають в одній фазі одночасно по всьому реакційному простору, причому, між речовинами в реакційній системі відсутня межа поділу;</a:t>
            </a:r>
          </a:p>
          <a:p>
            <a:pPr algn="just"/>
            <a:r>
              <a:rPr lang="uk-UA" b="0" i="0" dirty="0">
                <a:solidFill>
                  <a:srgbClr val="333333"/>
                </a:solidFill>
                <a:effectLst/>
                <a:latin typeface="arial" panose="020B0604020202020204" pitchFamily="34" charset="0"/>
              </a:rPr>
              <a:t>· </a:t>
            </a:r>
            <a:r>
              <a:rPr lang="uk-UA" b="1" i="1" dirty="0">
                <a:solidFill>
                  <a:srgbClr val="333333"/>
                </a:solidFill>
                <a:effectLst/>
                <a:latin typeface="arial" panose="020B0604020202020204" pitchFamily="34" charset="0"/>
              </a:rPr>
              <a:t>гетерогенні реакції</a:t>
            </a:r>
            <a:r>
              <a:rPr lang="uk-UA" b="0" i="0" dirty="0">
                <a:solidFill>
                  <a:srgbClr val="333333"/>
                </a:solidFill>
                <a:effectLst/>
                <a:latin typeface="arial" panose="020B0604020202020204" pitchFamily="34" charset="0"/>
              </a:rPr>
              <a:t>, у яких між речовинами в реакційній системі існує поверхня поділу фаз.</a:t>
            </a:r>
          </a:p>
          <a:p>
            <a:pPr algn="just"/>
            <a:endParaRPr lang="uk-UA" b="0" i="0" dirty="0">
              <a:solidFill>
                <a:srgbClr val="333333"/>
              </a:solidFill>
              <a:effectLst/>
              <a:latin typeface="arial" panose="020B0604020202020204" pitchFamily="34" charset="0"/>
            </a:endParaRPr>
          </a:p>
          <a:p>
            <a:pPr algn="just"/>
            <a:r>
              <a:rPr lang="uk-UA" b="1" i="1" dirty="0">
                <a:solidFill>
                  <a:srgbClr val="00B050"/>
                </a:solidFill>
                <a:effectLst/>
                <a:latin typeface="arial" panose="020B0604020202020204" pitchFamily="34" charset="0"/>
              </a:rPr>
              <a:t>Швидкість реакції</a:t>
            </a:r>
            <a:r>
              <a:rPr lang="uk-UA" b="1" i="0" dirty="0">
                <a:solidFill>
                  <a:srgbClr val="00B050"/>
                </a:solidFill>
                <a:effectLst/>
                <a:latin typeface="arial" panose="020B0604020202020204" pitchFamily="34" charset="0"/>
              </a:rPr>
              <a:t> </a:t>
            </a:r>
            <a:r>
              <a:rPr lang="en-US" b="1" i="1" dirty="0">
                <a:solidFill>
                  <a:srgbClr val="00B050"/>
                </a:solidFill>
                <a:effectLst/>
                <a:latin typeface="arial" panose="020B0604020202020204" pitchFamily="34" charset="0"/>
              </a:rPr>
              <a:t>r</a:t>
            </a:r>
            <a:r>
              <a:rPr lang="en-US" b="1" i="0" dirty="0">
                <a:solidFill>
                  <a:srgbClr val="00B050"/>
                </a:solidFill>
                <a:effectLst/>
                <a:latin typeface="arial" panose="020B0604020202020204" pitchFamily="34" charset="0"/>
              </a:rPr>
              <a:t> </a:t>
            </a:r>
            <a:r>
              <a:rPr lang="uk-UA" b="0" i="1" dirty="0">
                <a:solidFill>
                  <a:srgbClr val="00B050"/>
                </a:solidFill>
                <a:effectLst/>
                <a:latin typeface="arial" panose="020B0604020202020204" pitchFamily="34" charset="0"/>
              </a:rPr>
              <a:t>називається фізична величина, яка визначається кількістю речовини, що вступає в реакцію чи утворюється внаслідок реакції за одиницю часу в одиниці реакційного простору, тобто в одиниці об’єму для гомогенних реакцій чи на одиниці площі реакційної поверхні – для гетерогенних.</a:t>
            </a:r>
          </a:p>
          <a:p>
            <a:pPr algn="just"/>
            <a:endParaRPr lang="uk-UA" b="0" i="0" dirty="0">
              <a:solidFill>
                <a:srgbClr val="00B050"/>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Однак відношення кількості речовини </a:t>
            </a:r>
            <a:r>
              <a:rPr lang="en-US" b="1" i="0" dirty="0">
                <a:solidFill>
                  <a:srgbClr val="333333"/>
                </a:solidFill>
                <a:effectLst/>
                <a:latin typeface="arial" panose="020B0604020202020204" pitchFamily="34" charset="0"/>
              </a:rPr>
              <a:t>n </a:t>
            </a:r>
            <a:r>
              <a:rPr lang="uk-UA" b="0" i="0" dirty="0">
                <a:solidFill>
                  <a:srgbClr val="333333"/>
                </a:solidFill>
                <a:effectLst/>
                <a:latin typeface="arial" panose="020B0604020202020204" pitchFamily="34" charset="0"/>
              </a:rPr>
              <a:t>до одиниці об’єму </a:t>
            </a:r>
            <a:r>
              <a:rPr lang="en-US" b="1" i="0" dirty="0">
                <a:solidFill>
                  <a:srgbClr val="333333"/>
                </a:solidFill>
                <a:effectLst/>
                <a:latin typeface="arial" panose="020B0604020202020204" pitchFamily="34" charset="0"/>
              </a:rPr>
              <a:t>V</a:t>
            </a:r>
            <a:r>
              <a:rPr lang="en-US" b="0" i="0" dirty="0">
                <a:solidFill>
                  <a:srgbClr val="333333"/>
                </a:solidFill>
                <a:effectLst/>
                <a:latin typeface="arial" panose="020B0604020202020204" pitchFamily="34" charset="0"/>
              </a:rPr>
              <a:t> – </a:t>
            </a:r>
            <a:r>
              <a:rPr lang="uk-UA" b="0" i="0" dirty="0">
                <a:solidFill>
                  <a:srgbClr val="333333"/>
                </a:solidFill>
                <a:effectLst/>
                <a:latin typeface="arial" panose="020B0604020202020204" pitchFamily="34" charset="0"/>
              </a:rPr>
              <a:t>це молярна концентрація </a:t>
            </a:r>
            <a:r>
              <a:rPr lang="uk-UA" b="1" i="0" dirty="0">
                <a:solidFill>
                  <a:srgbClr val="333333"/>
                </a:solidFill>
                <a:effectLst/>
                <a:latin typeface="arial" panose="020B0604020202020204" pitchFamily="34" charset="0"/>
              </a:rPr>
              <a:t>С</a:t>
            </a:r>
            <a:r>
              <a:rPr lang="uk-UA" b="0" i="0" dirty="0">
                <a:solidFill>
                  <a:srgbClr val="333333"/>
                </a:solidFill>
                <a:effectLst/>
                <a:latin typeface="arial" panose="020B0604020202020204" pitchFamily="34" charset="0"/>
              </a:rPr>
              <a:t> (С=</a:t>
            </a:r>
            <a:r>
              <a:rPr lang="en-US" b="0" i="0" dirty="0">
                <a:solidFill>
                  <a:srgbClr val="333333"/>
                </a:solidFill>
                <a:effectLst/>
                <a:latin typeface="arial" panose="020B0604020202020204" pitchFamily="34" charset="0"/>
              </a:rPr>
              <a:t>n/V). </a:t>
            </a:r>
            <a:r>
              <a:rPr lang="uk-UA" b="0" i="0" dirty="0">
                <a:solidFill>
                  <a:srgbClr val="333333"/>
                </a:solidFill>
                <a:effectLst/>
                <a:latin typeface="arial" panose="020B0604020202020204" pitchFamily="34" charset="0"/>
              </a:rPr>
              <a:t>Тому </a:t>
            </a:r>
            <a:r>
              <a:rPr lang="uk-UA" b="0" i="1" dirty="0">
                <a:solidFill>
                  <a:srgbClr val="00B050"/>
                </a:solidFill>
                <a:effectLst/>
                <a:latin typeface="arial" panose="020B0604020202020204" pitchFamily="34" charset="0"/>
              </a:rPr>
              <a:t>швидкість гомогенної реакції дорівнює зміненню концентрації вихідних </a:t>
            </a:r>
            <a:r>
              <a:rPr lang="uk-UA" b="0" i="1" dirty="0" err="1">
                <a:solidFill>
                  <a:srgbClr val="00B050"/>
                </a:solidFill>
                <a:effectLst/>
                <a:latin typeface="arial" panose="020B0604020202020204" pitchFamily="34" charset="0"/>
              </a:rPr>
              <a:t>сполук</a:t>
            </a:r>
            <a:r>
              <a:rPr lang="uk-UA" b="0" i="1" dirty="0">
                <a:solidFill>
                  <a:srgbClr val="00B050"/>
                </a:solidFill>
                <a:effectLst/>
                <a:latin typeface="arial" panose="020B0604020202020204" pitchFamily="34" charset="0"/>
              </a:rPr>
              <a:t> чи продуктів реакції протягом часу</a:t>
            </a:r>
            <a:r>
              <a:rPr lang="uk-UA" b="0" i="0" dirty="0">
                <a:solidFill>
                  <a:srgbClr val="333333"/>
                </a:solidFill>
                <a:effectLst/>
                <a:latin typeface="arial" panose="020B0604020202020204" pitchFamily="34" charset="0"/>
              </a:rPr>
              <a:t>. Причому, завдяки </a:t>
            </a:r>
            <a:r>
              <a:rPr lang="uk-UA" b="0" i="0" dirty="0" err="1">
                <a:solidFill>
                  <a:srgbClr val="333333"/>
                </a:solidFill>
                <a:effectLst/>
                <a:latin typeface="arial" panose="020B0604020202020204" pitchFamily="34" charset="0"/>
              </a:rPr>
              <a:t>стехіометричному</a:t>
            </a:r>
            <a:r>
              <a:rPr lang="uk-UA" b="0" i="0" dirty="0">
                <a:solidFill>
                  <a:srgbClr val="333333"/>
                </a:solidFill>
                <a:effectLst/>
                <a:latin typeface="arial" panose="020B0604020202020204" pitchFamily="34" charset="0"/>
              </a:rPr>
              <a:t> співвідношенню речовин у хімічній реакції, контроль за зміненням концентрації здійснюється для однієї сполуки, яку вибирають з практичних міркувань.</a:t>
            </a:r>
          </a:p>
          <a:p>
            <a:pPr algn="just"/>
            <a:r>
              <a:rPr lang="uk-UA" b="0" i="0" dirty="0">
                <a:solidFill>
                  <a:srgbClr val="333333"/>
                </a:solidFill>
                <a:effectLst/>
                <a:latin typeface="arial" panose="020B0604020202020204" pitchFamily="34" charset="0"/>
              </a:rPr>
              <a:t>Розрізняють середню </a:t>
            </a:r>
            <a:r>
              <a:rPr lang="en-US" b="0" i="0" dirty="0">
                <a:solidFill>
                  <a:srgbClr val="333333"/>
                </a:solidFill>
                <a:effectLst/>
                <a:latin typeface="arial" panose="020B0604020202020204" pitchFamily="34" charset="0"/>
              </a:rPr>
              <a:t>r </a:t>
            </a:r>
            <a:r>
              <a:rPr lang="uk-UA" b="0" i="0" dirty="0">
                <a:solidFill>
                  <a:srgbClr val="333333"/>
                </a:solidFill>
                <a:effectLst/>
                <a:latin typeface="arial" panose="020B0604020202020204" pitchFamily="34" charset="0"/>
              </a:rPr>
              <a:t>і миттєву (або істинну) швидкості реакції.</a:t>
            </a:r>
          </a:p>
        </p:txBody>
      </p:sp>
    </p:spTree>
    <p:extLst>
      <p:ext uri="{BB962C8B-B14F-4D97-AF65-F5344CB8AC3E}">
        <p14:creationId xmlns:p14="http://schemas.microsoft.com/office/powerpoint/2010/main" val="3877132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15AAEB-D4D5-37B9-A7A8-D7A48A64008F}"/>
              </a:ext>
            </a:extLst>
          </p:cNvPr>
          <p:cNvSpPr txBox="1"/>
          <p:nvPr/>
        </p:nvSpPr>
        <p:spPr>
          <a:xfrm>
            <a:off x="493862" y="394757"/>
            <a:ext cx="11315700" cy="923330"/>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При даній температурі константи швидкості прямої </a:t>
            </a:r>
            <a:r>
              <a:rPr lang="en-US" b="0" i="0" dirty="0">
                <a:solidFill>
                  <a:srgbClr val="333333"/>
                </a:solidFill>
                <a:effectLst/>
                <a:latin typeface="arial" panose="020B0604020202020204" pitchFamily="34" charset="0"/>
              </a:rPr>
              <a:t>k</a:t>
            </a:r>
            <a:r>
              <a:rPr lang="en-US" b="0" i="0" baseline="-25000" dirty="0">
                <a:solidFill>
                  <a:srgbClr val="333333"/>
                </a:solidFill>
                <a:effectLst/>
                <a:latin typeface="arial" panose="020B0604020202020204" pitchFamily="34" charset="0"/>
              </a:rPr>
              <a:t>1</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і зворотної </a:t>
            </a:r>
            <a:r>
              <a:rPr lang="en-US" b="0" i="0" dirty="0">
                <a:solidFill>
                  <a:srgbClr val="333333"/>
                </a:solidFill>
                <a:effectLst/>
                <a:latin typeface="arial" panose="020B0604020202020204" pitchFamily="34" charset="0"/>
              </a:rPr>
              <a:t>k</a:t>
            </a:r>
            <a:r>
              <a:rPr lang="en-US" b="0" i="0" baseline="-25000" dirty="0">
                <a:solidFill>
                  <a:srgbClr val="333333"/>
                </a:solidFill>
                <a:effectLst/>
                <a:latin typeface="arial" panose="020B0604020202020204" pitchFamily="34" charset="0"/>
              </a:rPr>
              <a:t>2</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реакцій є величинами сталими, тому їх відношення </a:t>
            </a:r>
            <a:r>
              <a:rPr lang="en-US" b="0" i="0" dirty="0">
                <a:solidFill>
                  <a:srgbClr val="333333"/>
                </a:solidFill>
                <a:effectLst/>
                <a:latin typeface="arial" panose="020B0604020202020204" pitchFamily="34" charset="0"/>
              </a:rPr>
              <a:t>k</a:t>
            </a:r>
            <a:r>
              <a:rPr lang="en-US" b="0" i="0" baseline="-25000" dirty="0">
                <a:solidFill>
                  <a:srgbClr val="333333"/>
                </a:solidFill>
                <a:effectLst/>
                <a:latin typeface="arial" panose="020B0604020202020204" pitchFamily="34" charset="0"/>
              </a:rPr>
              <a:t>1</a:t>
            </a:r>
            <a:r>
              <a:rPr lang="en-US" b="0" i="0" dirty="0">
                <a:solidFill>
                  <a:srgbClr val="333333"/>
                </a:solidFill>
                <a:effectLst/>
                <a:latin typeface="arial" panose="020B0604020202020204" pitchFamily="34" charset="0"/>
              </a:rPr>
              <a:t>/k</a:t>
            </a:r>
            <a:r>
              <a:rPr lang="en-US" b="0" i="0" baseline="-25000" dirty="0">
                <a:solidFill>
                  <a:srgbClr val="333333"/>
                </a:solidFill>
                <a:effectLst/>
                <a:latin typeface="arial" panose="020B0604020202020204" pitchFamily="34" charset="0"/>
              </a:rPr>
              <a:t>2</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теж стала величина, яка позначається великою літерою К і називається </a:t>
            </a:r>
            <a:r>
              <a:rPr lang="uk-UA" b="1" i="1" dirty="0">
                <a:solidFill>
                  <a:srgbClr val="333333"/>
                </a:solidFill>
                <a:effectLst/>
                <a:latin typeface="arial" panose="020B0604020202020204" pitchFamily="34" charset="0"/>
              </a:rPr>
              <a:t>константа рівноваги</a:t>
            </a:r>
            <a:r>
              <a:rPr lang="uk-UA" b="0" i="0" dirty="0">
                <a:solidFill>
                  <a:srgbClr val="333333"/>
                </a:solidFill>
                <a:effectLst/>
                <a:latin typeface="arial" panose="020B0604020202020204" pitchFamily="34" charset="0"/>
              </a:rPr>
              <a:t>:</a:t>
            </a:r>
            <a:endParaRPr lang="uk-UA" dirty="0"/>
          </a:p>
        </p:txBody>
      </p:sp>
      <p:pic>
        <p:nvPicPr>
          <p:cNvPr id="5" name="Рисунок 4">
            <a:extLst>
              <a:ext uri="{FF2B5EF4-FFF2-40B4-BE49-F238E27FC236}">
                <a16:creationId xmlns:a16="http://schemas.microsoft.com/office/drawing/2014/main" id="{718C9382-E193-5377-40C5-87C503B9C6FA}"/>
              </a:ext>
            </a:extLst>
          </p:cNvPr>
          <p:cNvPicPr>
            <a:picLocks noChangeAspect="1"/>
          </p:cNvPicPr>
          <p:nvPr/>
        </p:nvPicPr>
        <p:blipFill>
          <a:blip r:embed="rId2"/>
          <a:stretch>
            <a:fillRect/>
          </a:stretch>
        </p:blipFill>
        <p:spPr>
          <a:xfrm>
            <a:off x="5194316" y="1255503"/>
            <a:ext cx="1914792" cy="733527"/>
          </a:xfrm>
          <a:prstGeom prst="rect">
            <a:avLst/>
          </a:prstGeom>
        </p:spPr>
      </p:pic>
      <p:sp>
        <p:nvSpPr>
          <p:cNvPr id="7" name="TextBox 6">
            <a:extLst>
              <a:ext uri="{FF2B5EF4-FFF2-40B4-BE49-F238E27FC236}">
                <a16:creationId xmlns:a16="http://schemas.microsoft.com/office/drawing/2014/main" id="{4D5099CB-5D47-7E87-CE53-562CACE41B42}"/>
              </a:ext>
            </a:extLst>
          </p:cNvPr>
          <p:cNvSpPr txBox="1"/>
          <p:nvPr/>
        </p:nvSpPr>
        <p:spPr>
          <a:xfrm>
            <a:off x="493861" y="2346233"/>
            <a:ext cx="11255315" cy="646331"/>
          </a:xfrm>
          <a:prstGeom prst="rect">
            <a:avLst/>
          </a:prstGeom>
          <a:noFill/>
        </p:spPr>
        <p:txBody>
          <a:bodyPr wrap="square">
            <a:spAutoFit/>
          </a:bodyPr>
          <a:lstStyle/>
          <a:p>
            <a:r>
              <a:rPr lang="ru-RU" b="0" i="0" dirty="0" err="1">
                <a:solidFill>
                  <a:srgbClr val="333333"/>
                </a:solidFill>
                <a:effectLst/>
                <a:latin typeface="arial" panose="020B0604020202020204" pitchFamily="34" charset="0"/>
              </a:rPr>
              <a:t>Аналогічний</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вигляд</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матиме</a:t>
            </a:r>
            <a:r>
              <a:rPr lang="ru-RU" b="0" i="0" dirty="0">
                <a:solidFill>
                  <a:srgbClr val="333333"/>
                </a:solidFill>
                <a:effectLst/>
                <a:latin typeface="arial" panose="020B0604020202020204" pitchFamily="34" charset="0"/>
              </a:rPr>
              <a:t> константа </a:t>
            </a:r>
            <a:r>
              <a:rPr lang="ru-RU" b="0" i="0" dirty="0" err="1">
                <a:solidFill>
                  <a:srgbClr val="333333"/>
                </a:solidFill>
                <a:effectLst/>
                <a:latin typeface="arial" panose="020B0604020202020204" pitchFamily="34" charset="0"/>
              </a:rPr>
              <a:t>рівноваги</a:t>
            </a:r>
            <a:r>
              <a:rPr lang="ru-RU" b="0" i="0" dirty="0">
                <a:solidFill>
                  <a:srgbClr val="333333"/>
                </a:solidFill>
                <a:effectLst/>
                <a:latin typeface="arial" panose="020B0604020202020204" pitchFamily="34" charset="0"/>
              </a:rPr>
              <a:t> для </a:t>
            </a:r>
            <a:r>
              <a:rPr lang="ru-RU" b="0" i="0" dirty="0" err="1">
                <a:solidFill>
                  <a:srgbClr val="333333"/>
                </a:solidFill>
                <a:effectLst/>
                <a:latin typeface="arial" panose="020B0604020202020204" pitchFamily="34" charset="0"/>
              </a:rPr>
              <a:t>газофазних</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реакцій</a:t>
            </a:r>
            <a:r>
              <a:rPr lang="ru-RU" b="0" i="0" dirty="0">
                <a:solidFill>
                  <a:srgbClr val="333333"/>
                </a:solidFill>
                <a:effectLst/>
                <a:latin typeface="arial" panose="020B0604020202020204" pitchFamily="34" charset="0"/>
              </a:rPr>
              <a:t> з </a:t>
            </a:r>
            <a:r>
              <a:rPr lang="ru-RU" b="0" i="0" dirty="0" err="1">
                <a:solidFill>
                  <a:srgbClr val="333333"/>
                </a:solidFill>
                <a:effectLst/>
                <a:latin typeface="arial" panose="020B0604020202020204" pitchFamily="34" charset="0"/>
              </a:rPr>
              <a:t>використанням</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парціальних</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тисків</a:t>
            </a:r>
            <a:r>
              <a:rPr lang="ru-RU" b="0" i="0" dirty="0">
                <a:solidFill>
                  <a:srgbClr val="333333"/>
                </a:solidFill>
                <a:effectLst/>
                <a:latin typeface="arial" panose="020B0604020202020204" pitchFamily="34" charset="0"/>
              </a:rPr>
              <a:t> (Р</a:t>
            </a:r>
            <a:r>
              <a:rPr lang="en-US" b="0" i="0" dirty="0">
                <a:solidFill>
                  <a:srgbClr val="333333"/>
                </a:solidFill>
                <a:effectLst/>
                <a:latin typeface="arial" panose="020B0604020202020204" pitchFamily="34" charset="0"/>
              </a:rPr>
              <a:t>`</a:t>
            </a:r>
            <a:r>
              <a:rPr lang="ru-RU" b="0" i="0" dirty="0">
                <a:solidFill>
                  <a:srgbClr val="333333"/>
                </a:solidFill>
                <a:effectLst/>
                <a:latin typeface="arial" panose="020B0604020202020204" pitchFamily="34" charset="0"/>
              </a:rPr>
              <a:t>):</a:t>
            </a:r>
            <a:endParaRPr lang="uk-UA" dirty="0"/>
          </a:p>
        </p:txBody>
      </p:sp>
      <p:pic>
        <p:nvPicPr>
          <p:cNvPr id="9" name="Рисунок 8">
            <a:extLst>
              <a:ext uri="{FF2B5EF4-FFF2-40B4-BE49-F238E27FC236}">
                <a16:creationId xmlns:a16="http://schemas.microsoft.com/office/drawing/2014/main" id="{04009B8E-D7A8-D15C-B089-C4C22C56AE64}"/>
              </a:ext>
            </a:extLst>
          </p:cNvPr>
          <p:cNvPicPr>
            <a:picLocks noChangeAspect="1"/>
          </p:cNvPicPr>
          <p:nvPr/>
        </p:nvPicPr>
        <p:blipFill>
          <a:blip r:embed="rId3"/>
          <a:stretch>
            <a:fillRect/>
          </a:stretch>
        </p:blipFill>
        <p:spPr>
          <a:xfrm>
            <a:off x="5103664" y="3057473"/>
            <a:ext cx="2096095" cy="898327"/>
          </a:xfrm>
          <a:prstGeom prst="rect">
            <a:avLst/>
          </a:prstGeom>
        </p:spPr>
      </p:pic>
      <p:sp>
        <p:nvSpPr>
          <p:cNvPr id="11" name="TextBox 10">
            <a:extLst>
              <a:ext uri="{FF2B5EF4-FFF2-40B4-BE49-F238E27FC236}">
                <a16:creationId xmlns:a16="http://schemas.microsoft.com/office/drawing/2014/main" id="{621A5DFE-9EAE-8333-BB72-8145781CF723}"/>
              </a:ext>
            </a:extLst>
          </p:cNvPr>
          <p:cNvSpPr txBox="1"/>
          <p:nvPr/>
        </p:nvSpPr>
        <p:spPr>
          <a:xfrm>
            <a:off x="493861" y="4270875"/>
            <a:ext cx="11143173" cy="1754326"/>
          </a:xfrm>
          <a:prstGeom prst="rect">
            <a:avLst/>
          </a:prstGeom>
          <a:noFill/>
        </p:spPr>
        <p:txBody>
          <a:bodyPr wrap="square">
            <a:spAutoFit/>
          </a:bodyPr>
          <a:lstStyle/>
          <a:p>
            <a:pPr algn="l"/>
            <a:r>
              <a:rPr lang="uk-UA" b="0" i="0" dirty="0">
                <a:solidFill>
                  <a:srgbClr val="333333"/>
                </a:solidFill>
                <a:effectLst/>
                <a:latin typeface="arial" panose="020B0604020202020204" pitchFamily="34" charset="0"/>
              </a:rPr>
              <a:t>Рівняння є варіантами математичного виразу </a:t>
            </a:r>
            <a:r>
              <a:rPr lang="uk-UA" b="1" i="1" dirty="0">
                <a:solidFill>
                  <a:srgbClr val="333333"/>
                </a:solidFill>
                <a:effectLst/>
                <a:latin typeface="arial" panose="020B0604020202020204" pitchFamily="34" charset="0"/>
              </a:rPr>
              <a:t>закон діючих мас для стану рівноваги</a:t>
            </a:r>
            <a:r>
              <a:rPr lang="uk-UA" b="0" i="0" dirty="0">
                <a:solidFill>
                  <a:srgbClr val="333333"/>
                </a:solidFill>
                <a:effectLst/>
                <a:latin typeface="arial" panose="020B0604020202020204" pitchFamily="34" charset="0"/>
              </a:rPr>
              <a:t>:</a:t>
            </a:r>
            <a:endParaRPr lang="en-US" b="0" i="0" dirty="0">
              <a:solidFill>
                <a:srgbClr val="333333"/>
              </a:solidFill>
              <a:effectLst/>
              <a:latin typeface="arial" panose="020B0604020202020204" pitchFamily="34" charset="0"/>
            </a:endParaRPr>
          </a:p>
          <a:p>
            <a:pPr algn="l"/>
            <a:endParaRPr lang="uk-UA" b="0" i="0" dirty="0">
              <a:solidFill>
                <a:srgbClr val="333333"/>
              </a:solidFill>
              <a:effectLst/>
              <a:latin typeface="arial" panose="020B0604020202020204" pitchFamily="34" charset="0"/>
            </a:endParaRPr>
          </a:p>
          <a:p>
            <a:pPr algn="just"/>
            <a:r>
              <a:rPr lang="uk-UA" b="0" i="1" dirty="0">
                <a:solidFill>
                  <a:srgbClr val="00B050"/>
                </a:solidFill>
                <a:effectLst/>
                <a:latin typeface="arial" panose="020B0604020202020204" pitchFamily="34" charset="0"/>
              </a:rPr>
              <a:t>При постійній температурі відношення добутку рівноважних концентрацій продуктів реакції до добутку рівноважних концентрацій вихідних речовин у ступенях, що дорівнюють </a:t>
            </a:r>
            <a:r>
              <a:rPr lang="uk-UA" b="0" i="1" dirty="0" err="1">
                <a:solidFill>
                  <a:srgbClr val="00B050"/>
                </a:solidFill>
                <a:effectLst/>
                <a:latin typeface="arial" panose="020B0604020202020204" pitchFamily="34" charset="0"/>
              </a:rPr>
              <a:t>стехіометричним</a:t>
            </a:r>
            <a:r>
              <a:rPr lang="uk-UA" b="0" i="1" dirty="0">
                <a:solidFill>
                  <a:srgbClr val="00B050"/>
                </a:solidFill>
                <a:effectLst/>
                <a:latin typeface="arial" panose="020B0604020202020204" pitchFamily="34" charset="0"/>
              </a:rPr>
              <a:t> коефіцієнтам (або точніше, порядкам реакції за відповідними реагентами), являє собою сталу величину і називається </a:t>
            </a:r>
            <a:r>
              <a:rPr lang="uk-UA" b="1" i="1" dirty="0">
                <a:solidFill>
                  <a:srgbClr val="00B050"/>
                </a:solidFill>
                <a:effectLst/>
                <a:latin typeface="arial" panose="020B0604020202020204" pitchFamily="34" charset="0"/>
              </a:rPr>
              <a:t>константа рівноваги</a:t>
            </a:r>
            <a:r>
              <a:rPr lang="uk-UA" b="0" i="1" dirty="0">
                <a:solidFill>
                  <a:srgbClr val="00B050"/>
                </a:solidFill>
                <a:effectLst/>
                <a:latin typeface="arial" panose="020B0604020202020204" pitchFamily="34" charset="0"/>
              </a:rPr>
              <a:t>.</a:t>
            </a:r>
            <a:endParaRPr lang="uk-UA" b="0" i="0" dirty="0">
              <a:solidFill>
                <a:srgbClr val="00B050"/>
              </a:solidFill>
              <a:effectLst/>
              <a:latin typeface="arial" panose="020B0604020202020204" pitchFamily="34" charset="0"/>
            </a:endParaRPr>
          </a:p>
        </p:txBody>
      </p:sp>
    </p:spTree>
    <p:extLst>
      <p:ext uri="{BB962C8B-B14F-4D97-AF65-F5344CB8AC3E}">
        <p14:creationId xmlns:p14="http://schemas.microsoft.com/office/powerpoint/2010/main" val="2261191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80DEC0-490D-A520-765D-A26FA34F1899}"/>
              </a:ext>
            </a:extLst>
          </p:cNvPr>
          <p:cNvSpPr txBox="1"/>
          <p:nvPr/>
        </p:nvSpPr>
        <p:spPr>
          <a:xfrm>
            <a:off x="336430" y="335846"/>
            <a:ext cx="11645661" cy="5355312"/>
          </a:xfrm>
          <a:prstGeom prst="rect">
            <a:avLst/>
          </a:prstGeom>
          <a:noFill/>
        </p:spPr>
        <p:txBody>
          <a:bodyPr wrap="square">
            <a:spAutoFit/>
          </a:bodyPr>
          <a:lstStyle/>
          <a:p>
            <a:pPr algn="l"/>
            <a:r>
              <a:rPr lang="uk-UA" b="0" i="0" dirty="0">
                <a:solidFill>
                  <a:srgbClr val="333333"/>
                </a:solidFill>
                <a:effectLst/>
                <a:latin typeface="arial" panose="020B0604020202020204" pitchFamily="34" charset="0"/>
              </a:rPr>
              <a:t>Оскільки константа рівноваги пов’язана з енергією Гіббса </a:t>
            </a:r>
            <a:r>
              <a:rPr lang="uk-UA" b="0" i="1" dirty="0">
                <a:solidFill>
                  <a:srgbClr val="333333"/>
                </a:solidFill>
                <a:effectLst/>
                <a:latin typeface="arial" panose="020B0604020202020204" pitchFamily="34" charset="0"/>
              </a:rPr>
              <a:t>рівнянням ізотерми Вант-</a:t>
            </a:r>
            <a:r>
              <a:rPr lang="uk-UA" b="0" i="1" dirty="0" err="1">
                <a:solidFill>
                  <a:srgbClr val="333333"/>
                </a:solidFill>
                <a:effectLst/>
                <a:latin typeface="arial" panose="020B0604020202020204" pitchFamily="34" charset="0"/>
              </a:rPr>
              <a:t>Гоффа</a:t>
            </a:r>
            <a:endParaRPr lang="en-US" b="0" i="1" dirty="0">
              <a:solidFill>
                <a:srgbClr val="333333"/>
              </a:solidFill>
              <a:effectLst/>
              <a:latin typeface="arial" panose="020B0604020202020204" pitchFamily="34" charset="0"/>
            </a:endParaRPr>
          </a:p>
          <a:p>
            <a:pPr algn="l"/>
            <a:endParaRPr lang="uk-UA" b="0" i="0" dirty="0">
              <a:solidFill>
                <a:srgbClr val="333333"/>
              </a:solidFill>
              <a:effectLst/>
              <a:latin typeface="arial" panose="020B0604020202020204" pitchFamily="34" charset="0"/>
            </a:endParaRPr>
          </a:p>
          <a:p>
            <a:pPr algn="ctr"/>
            <a:r>
              <a:rPr lang="en-US" b="0" i="0" dirty="0">
                <a:solidFill>
                  <a:srgbClr val="333333"/>
                </a:solidFill>
                <a:effectLst/>
                <a:latin typeface="arial" panose="020B0604020202020204" pitchFamily="34" charset="0"/>
              </a:rPr>
              <a:t>∆G</a:t>
            </a:r>
            <a:r>
              <a:rPr lang="en-US" b="0" i="0" baseline="30000" dirty="0">
                <a:solidFill>
                  <a:srgbClr val="333333"/>
                </a:solidFill>
                <a:effectLst/>
                <a:latin typeface="arial" panose="020B0604020202020204" pitchFamily="34" charset="0"/>
              </a:rPr>
              <a:t>0</a:t>
            </a:r>
            <a:r>
              <a:rPr lang="en-US" b="0" i="0" dirty="0">
                <a:solidFill>
                  <a:srgbClr val="333333"/>
                </a:solidFill>
                <a:effectLst/>
                <a:latin typeface="arial" panose="020B0604020202020204" pitchFamily="34" charset="0"/>
              </a:rPr>
              <a:t> = –RT ln </a:t>
            </a:r>
            <a:r>
              <a:rPr lang="en-US" b="0" i="0" dirty="0" err="1">
                <a:solidFill>
                  <a:srgbClr val="333333"/>
                </a:solidFill>
                <a:effectLst/>
                <a:latin typeface="arial" panose="020B0604020202020204" pitchFamily="34" charset="0"/>
              </a:rPr>
              <a:t>K</a:t>
            </a:r>
            <a:r>
              <a:rPr lang="en-US" b="0" i="0" baseline="-25000" dirty="0" err="1">
                <a:solidFill>
                  <a:srgbClr val="333333"/>
                </a:solidFill>
                <a:effectLst/>
                <a:latin typeface="arial" panose="020B0604020202020204" pitchFamily="34" charset="0"/>
              </a:rPr>
              <a:t>p</a:t>
            </a:r>
            <a:r>
              <a:rPr lang="en-US" b="0" i="0" dirty="0">
                <a:solidFill>
                  <a:srgbClr val="333333"/>
                </a:solidFill>
                <a:effectLst/>
                <a:latin typeface="arial" panose="020B0604020202020204" pitchFamily="34" charset="0"/>
              </a:rPr>
              <a:t>,     </a:t>
            </a:r>
          </a:p>
          <a:p>
            <a:pPr algn="l"/>
            <a:endParaRPr lang="en-US" b="0" i="0" dirty="0">
              <a:solidFill>
                <a:srgbClr val="333333"/>
              </a:solidFill>
              <a:effectLst/>
              <a:latin typeface="arial" panose="020B0604020202020204" pitchFamily="34" charset="0"/>
            </a:endParaRPr>
          </a:p>
          <a:p>
            <a:pPr algn="l"/>
            <a:r>
              <a:rPr lang="uk-UA" b="0" i="0" dirty="0">
                <a:solidFill>
                  <a:srgbClr val="333333"/>
                </a:solidFill>
                <a:effectLst/>
                <a:latin typeface="arial" panose="020B0604020202020204" pitchFamily="34" charset="0"/>
              </a:rPr>
              <a:t>то за відомим значенням </a:t>
            </a:r>
            <a:r>
              <a:rPr lang="en-US" b="0" i="0" dirty="0">
                <a:solidFill>
                  <a:srgbClr val="333333"/>
                </a:solidFill>
                <a:effectLst/>
                <a:latin typeface="arial" panose="020B0604020202020204" pitchFamily="34" charset="0"/>
              </a:rPr>
              <a:t>∆G </a:t>
            </a:r>
            <a:r>
              <a:rPr lang="uk-UA" b="0" i="0" dirty="0">
                <a:solidFill>
                  <a:srgbClr val="333333"/>
                </a:solidFill>
                <a:effectLst/>
                <a:latin typeface="arial" panose="020B0604020202020204" pitchFamily="34" charset="0"/>
              </a:rPr>
              <a:t>можна розрахувати константу хімічної рівноваги:</a:t>
            </a:r>
            <a:endParaRPr lang="en-US" b="0" i="0" dirty="0">
              <a:solidFill>
                <a:srgbClr val="333333"/>
              </a:solidFill>
              <a:effectLst/>
              <a:latin typeface="arial" panose="020B0604020202020204" pitchFamily="34" charset="0"/>
            </a:endParaRPr>
          </a:p>
          <a:p>
            <a:pPr algn="l"/>
            <a:endParaRPr lang="uk-UA" b="0" i="0" dirty="0">
              <a:solidFill>
                <a:srgbClr val="333333"/>
              </a:solidFill>
              <a:effectLst/>
              <a:latin typeface="arial" panose="020B0604020202020204" pitchFamily="34" charset="0"/>
            </a:endParaRPr>
          </a:p>
          <a:p>
            <a:pPr algn="r"/>
            <a:r>
              <a:rPr lang="uk-UA" b="0" i="0" dirty="0">
                <a:solidFill>
                  <a:srgbClr val="333333"/>
                </a:solidFill>
                <a:effectLst/>
                <a:latin typeface="arial" panose="020B0604020202020204" pitchFamily="34" charset="0"/>
              </a:rPr>
              <a:t>К</a:t>
            </a:r>
            <a:r>
              <a:rPr lang="uk-UA" b="0" i="0" baseline="-25000" dirty="0">
                <a:solidFill>
                  <a:srgbClr val="333333"/>
                </a:solidFill>
                <a:effectLst/>
                <a:latin typeface="arial" panose="020B0604020202020204" pitchFamily="34" charset="0"/>
              </a:rPr>
              <a:t>Р</a:t>
            </a:r>
            <a:r>
              <a:rPr lang="uk-UA" b="0" i="0" dirty="0">
                <a:solidFill>
                  <a:srgbClr val="333333"/>
                </a:solidFill>
                <a:effectLst/>
                <a:latin typeface="arial" panose="020B0604020202020204" pitchFamily="34" charset="0"/>
              </a:rPr>
              <a:t> = </a:t>
            </a:r>
            <a:r>
              <a:rPr lang="uk-UA" b="0" i="0" dirty="0" err="1">
                <a:solidFill>
                  <a:srgbClr val="333333"/>
                </a:solidFill>
                <a:effectLst/>
                <a:latin typeface="arial" panose="020B0604020202020204" pitchFamily="34" charset="0"/>
              </a:rPr>
              <a:t>ехр</a:t>
            </a:r>
            <a:r>
              <a:rPr lang="uk-UA" b="0" i="0" dirty="0">
                <a:solidFill>
                  <a:srgbClr val="333333"/>
                </a:solidFill>
                <a:effectLst/>
                <a:latin typeface="arial" panose="020B0604020202020204" pitchFamily="34" charset="0"/>
              </a:rPr>
              <a:t> (</a:t>
            </a:r>
            <a:r>
              <a:rPr lang="en-US" b="0" i="0" dirty="0">
                <a:solidFill>
                  <a:srgbClr val="333333"/>
                </a:solidFill>
                <a:effectLst/>
                <a:latin typeface="arial" panose="020B0604020202020204" pitchFamily="34" charset="0"/>
              </a:rPr>
              <a:t>∆G</a:t>
            </a:r>
            <a:r>
              <a:rPr lang="en-US" b="0" i="0" baseline="30000" dirty="0">
                <a:solidFill>
                  <a:srgbClr val="333333"/>
                </a:solidFill>
                <a:effectLst/>
                <a:latin typeface="arial" panose="020B0604020202020204" pitchFamily="34" charset="0"/>
              </a:rPr>
              <a:t>0</a:t>
            </a:r>
            <a:r>
              <a:rPr lang="en-US" b="0" i="0" dirty="0">
                <a:solidFill>
                  <a:srgbClr val="333333"/>
                </a:solidFill>
                <a:effectLst/>
                <a:latin typeface="arial" panose="020B0604020202020204" pitchFamily="34" charset="0"/>
              </a:rPr>
              <a:t> /RT).                                                                          </a:t>
            </a:r>
          </a:p>
          <a:p>
            <a:pPr algn="r"/>
            <a:endParaRPr lang="en-US" b="0" i="0" dirty="0">
              <a:solidFill>
                <a:srgbClr val="333333"/>
              </a:solidFill>
              <a:effectLst/>
              <a:latin typeface="arial" panose="020B0604020202020204" pitchFamily="34" charset="0"/>
            </a:endParaRPr>
          </a:p>
          <a:p>
            <a:pPr algn="l"/>
            <a:r>
              <a:rPr lang="uk-UA" b="0" i="0" dirty="0">
                <a:solidFill>
                  <a:srgbClr val="333333"/>
                </a:solidFill>
                <a:effectLst/>
                <a:latin typeface="arial" panose="020B0604020202020204" pitchFamily="34" charset="0"/>
              </a:rPr>
              <a:t>Якщо всі реагенти перебувають у газоподібному стані і підпорядковані законам ідеальних газів, то зв’язок між К</a:t>
            </a:r>
            <a:r>
              <a:rPr lang="uk-UA" b="0" i="0" baseline="-25000" dirty="0">
                <a:solidFill>
                  <a:srgbClr val="333333"/>
                </a:solidFill>
                <a:effectLst/>
                <a:latin typeface="arial" panose="020B0604020202020204" pitchFamily="34" charset="0"/>
              </a:rPr>
              <a:t>С</a:t>
            </a:r>
            <a:r>
              <a:rPr lang="uk-UA" b="0" i="0" dirty="0">
                <a:solidFill>
                  <a:srgbClr val="333333"/>
                </a:solidFill>
                <a:effectLst/>
                <a:latin typeface="arial" panose="020B0604020202020204" pitchFamily="34" charset="0"/>
              </a:rPr>
              <a:t> і К</a:t>
            </a:r>
            <a:r>
              <a:rPr lang="uk-UA" b="0" i="0" baseline="-25000" dirty="0">
                <a:solidFill>
                  <a:srgbClr val="333333"/>
                </a:solidFill>
                <a:effectLst/>
                <a:latin typeface="arial" panose="020B0604020202020204" pitchFamily="34" charset="0"/>
              </a:rPr>
              <a:t>Р</a:t>
            </a:r>
            <a:r>
              <a:rPr lang="uk-UA" b="0" i="0" dirty="0">
                <a:solidFill>
                  <a:srgbClr val="333333"/>
                </a:solidFill>
                <a:effectLst/>
                <a:latin typeface="arial" panose="020B0604020202020204" pitchFamily="34" charset="0"/>
              </a:rPr>
              <a:t> можна виразити залежністю</a:t>
            </a:r>
            <a:endParaRPr lang="en-US" b="0" i="0" dirty="0">
              <a:solidFill>
                <a:srgbClr val="333333"/>
              </a:solidFill>
              <a:effectLst/>
              <a:latin typeface="arial" panose="020B0604020202020204" pitchFamily="34" charset="0"/>
            </a:endParaRPr>
          </a:p>
          <a:p>
            <a:pPr algn="l"/>
            <a:endParaRPr lang="uk-UA" b="0" i="0" dirty="0">
              <a:solidFill>
                <a:srgbClr val="333333"/>
              </a:solidFill>
              <a:effectLst/>
              <a:latin typeface="arial" panose="020B0604020202020204" pitchFamily="34" charset="0"/>
            </a:endParaRPr>
          </a:p>
          <a:p>
            <a:pPr algn="ct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К</a:t>
            </a:r>
            <a:r>
              <a:rPr lang="uk-UA" b="0" i="0" baseline="-25000" dirty="0">
                <a:solidFill>
                  <a:srgbClr val="333333"/>
                </a:solidFill>
                <a:effectLst/>
                <a:latin typeface="arial" panose="020B0604020202020204" pitchFamily="34" charset="0"/>
              </a:rPr>
              <a:t>Р</a:t>
            </a:r>
            <a:r>
              <a:rPr lang="uk-UA" b="0" i="0" dirty="0">
                <a:solidFill>
                  <a:srgbClr val="333333"/>
                </a:solidFill>
                <a:effectLst/>
                <a:latin typeface="arial" panose="020B0604020202020204" pitchFamily="34" charset="0"/>
              </a:rPr>
              <a:t> = К</a:t>
            </a:r>
            <a:r>
              <a:rPr lang="uk-UA" b="0" i="0" baseline="-25000" dirty="0">
                <a:solidFill>
                  <a:srgbClr val="333333"/>
                </a:solidFill>
                <a:effectLst/>
                <a:latin typeface="arial" panose="020B0604020202020204" pitchFamily="34" charset="0"/>
              </a:rPr>
              <a:t>С</a:t>
            </a:r>
            <a:r>
              <a:rPr lang="uk-UA" b="0" i="0" dirty="0">
                <a:solidFill>
                  <a:srgbClr val="333333"/>
                </a:solidFill>
                <a:effectLst/>
                <a:latin typeface="arial" panose="020B0604020202020204" pitchFamily="34" charset="0"/>
              </a:rPr>
              <a:t> (</a:t>
            </a:r>
            <a:r>
              <a:rPr lang="en-US" b="0" i="0" dirty="0">
                <a:solidFill>
                  <a:srgbClr val="333333"/>
                </a:solidFill>
                <a:effectLst/>
                <a:latin typeface="arial" panose="020B0604020202020204" pitchFamily="34" charset="0"/>
              </a:rPr>
              <a:t>RT)</a:t>
            </a:r>
            <a:r>
              <a:rPr lang="en-US" b="0" i="0" baseline="30000" dirty="0">
                <a:solidFill>
                  <a:srgbClr val="333333"/>
                </a:solidFill>
                <a:effectLst/>
                <a:latin typeface="arial" panose="020B0604020202020204" pitchFamily="34" charset="0"/>
              </a:rPr>
              <a:t>∆</a:t>
            </a:r>
            <a:r>
              <a:rPr lang="el-GR" b="0" i="0" baseline="30000" dirty="0">
                <a:solidFill>
                  <a:srgbClr val="333333"/>
                </a:solidFill>
                <a:effectLst/>
                <a:latin typeface="arial" panose="020B0604020202020204" pitchFamily="34" charset="0"/>
              </a:rPr>
              <a:t>ν</a:t>
            </a:r>
            <a:r>
              <a:rPr lang="en-US" b="0" i="0" dirty="0">
                <a:solidFill>
                  <a:srgbClr val="333333"/>
                </a:solidFill>
                <a:effectLst/>
                <a:latin typeface="arial" panose="020B0604020202020204" pitchFamily="34" charset="0"/>
              </a:rPr>
              <a:t>,                                                                 </a:t>
            </a:r>
          </a:p>
          <a:p>
            <a:pPr algn="l"/>
            <a:endParaRPr lang="en-US" b="0" i="0" dirty="0">
              <a:solidFill>
                <a:srgbClr val="333333"/>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де ∆</a:t>
            </a:r>
            <a:r>
              <a:rPr lang="el-GR" b="0" i="0" dirty="0">
                <a:solidFill>
                  <a:srgbClr val="333333"/>
                </a:solidFill>
                <a:effectLst/>
                <a:latin typeface="arial" panose="020B0604020202020204" pitchFamily="34" charset="0"/>
              </a:rPr>
              <a:t>ν</a:t>
            </a:r>
            <a:r>
              <a:rPr lang="en-US" b="0" i="0" dirty="0">
                <a:solidFill>
                  <a:srgbClr val="333333"/>
                </a:solidFill>
                <a:effectLst/>
                <a:latin typeface="arial" panose="020B0604020202020204" pitchFamily="34" charset="0"/>
              </a:rPr>
              <a:t> – </a:t>
            </a:r>
            <a:r>
              <a:rPr lang="uk-UA" b="0" i="0" dirty="0">
                <a:solidFill>
                  <a:srgbClr val="333333"/>
                </a:solidFill>
                <a:effectLst/>
                <a:latin typeface="arial" panose="020B0604020202020204" pitchFamily="34" charset="0"/>
              </a:rPr>
              <a:t>змінення кількості речовини (моль) газів у результаті реакції: ∆</a:t>
            </a:r>
            <a:r>
              <a:rPr lang="el-GR" b="0" i="0" dirty="0">
                <a:solidFill>
                  <a:srgbClr val="333333"/>
                </a:solidFill>
                <a:effectLst/>
                <a:latin typeface="arial" panose="020B0604020202020204" pitchFamily="34" charset="0"/>
              </a:rPr>
              <a:t>ν</a:t>
            </a:r>
            <a:r>
              <a:rPr lang="en-US" b="0" i="0" dirty="0">
                <a:solidFill>
                  <a:srgbClr val="333333"/>
                </a:solidFill>
                <a:effectLst/>
                <a:latin typeface="arial" panose="020B0604020202020204" pitchFamily="34" charset="0"/>
              </a:rPr>
              <a:t> = (</a:t>
            </a:r>
            <a:r>
              <a:rPr lang="en-US" b="0" i="1" dirty="0" err="1">
                <a:solidFill>
                  <a:srgbClr val="333333"/>
                </a:solidFill>
                <a:effectLst/>
                <a:latin typeface="arial" panose="020B0604020202020204" pitchFamily="34" charset="0"/>
              </a:rPr>
              <a:t>l</a:t>
            </a:r>
            <a:r>
              <a:rPr lang="en-US" b="0" i="0" dirty="0" err="1">
                <a:solidFill>
                  <a:srgbClr val="333333"/>
                </a:solidFill>
                <a:effectLst/>
                <a:latin typeface="arial" panose="020B0604020202020204" pitchFamily="34" charset="0"/>
              </a:rPr>
              <a:t>+</a:t>
            </a:r>
            <a:r>
              <a:rPr lang="en-US" b="0" i="1" dirty="0" err="1">
                <a:solidFill>
                  <a:srgbClr val="333333"/>
                </a:solidFill>
                <a:effectLst/>
                <a:latin typeface="arial" panose="020B0604020202020204" pitchFamily="34" charset="0"/>
              </a:rPr>
              <a:t>m</a:t>
            </a:r>
            <a:r>
              <a:rPr lang="en-US" b="0" i="0" dirty="0">
                <a:solidFill>
                  <a:srgbClr val="333333"/>
                </a:solidFill>
                <a:effectLst/>
                <a:latin typeface="arial" panose="020B0604020202020204" pitchFamily="34" charset="0"/>
              </a:rPr>
              <a:t>) – (</a:t>
            </a:r>
            <a:r>
              <a:rPr lang="en-US" b="0" i="1" dirty="0" err="1">
                <a:solidFill>
                  <a:srgbClr val="333333"/>
                </a:solidFill>
                <a:effectLst/>
                <a:latin typeface="arial" panose="020B0604020202020204" pitchFamily="34" charset="0"/>
              </a:rPr>
              <a:t>a</a:t>
            </a:r>
            <a:r>
              <a:rPr lang="en-US" b="0" i="0" dirty="0" err="1">
                <a:solidFill>
                  <a:srgbClr val="333333"/>
                </a:solidFill>
                <a:effectLst/>
                <a:latin typeface="arial" panose="020B0604020202020204" pitchFamily="34" charset="0"/>
              </a:rPr>
              <a:t>+</a:t>
            </a:r>
            <a:r>
              <a:rPr lang="en-US" b="0" i="1" dirty="0" err="1">
                <a:solidFill>
                  <a:srgbClr val="333333"/>
                </a:solidFill>
                <a:effectLst/>
                <a:latin typeface="arial" panose="020B0604020202020204" pitchFamily="34" charset="0"/>
              </a:rPr>
              <a:t>b</a:t>
            </a:r>
            <a:r>
              <a:rPr lang="en-US" b="0" i="0" dirty="0">
                <a:solidFill>
                  <a:srgbClr val="333333"/>
                </a:solidFill>
                <a:effectLst/>
                <a:latin typeface="arial" panose="020B0604020202020204" pitchFamily="34" charset="0"/>
              </a:rPr>
              <a:t>).</a:t>
            </a:r>
          </a:p>
          <a:p>
            <a:pPr algn="just"/>
            <a:endParaRPr lang="en-US" b="0" i="0" dirty="0">
              <a:solidFill>
                <a:srgbClr val="333333"/>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Як випливає з рівнянь константа рівноваги залежить від температури. Якщо в </a:t>
            </a:r>
            <a:r>
              <a:rPr lang="uk-UA" dirty="0">
                <a:solidFill>
                  <a:srgbClr val="333333"/>
                </a:solidFill>
                <a:latin typeface="arial" panose="020B0604020202020204" pitchFamily="34" charset="0"/>
              </a:rPr>
              <a:t>попереднє рівняння </a:t>
            </a:r>
            <a:r>
              <a:rPr lang="uk-UA" b="0" i="0" dirty="0">
                <a:solidFill>
                  <a:srgbClr val="333333"/>
                </a:solidFill>
                <a:effectLst/>
                <a:latin typeface="arial" panose="020B0604020202020204" pitchFamily="34" charset="0"/>
              </a:rPr>
              <a:t>підставити вираз енергії Гіббса (</a:t>
            </a:r>
            <a:r>
              <a:rPr lang="en-US" b="0" i="0" dirty="0">
                <a:solidFill>
                  <a:srgbClr val="333333"/>
                </a:solidFill>
                <a:effectLst/>
                <a:latin typeface="arial" panose="020B0604020202020204" pitchFamily="34" charset="0"/>
              </a:rPr>
              <a:t>∆G</a:t>
            </a:r>
            <a:r>
              <a:rPr lang="en-US" b="0" i="0" baseline="30000" dirty="0">
                <a:solidFill>
                  <a:srgbClr val="333333"/>
                </a:solidFill>
                <a:effectLst/>
                <a:latin typeface="arial" panose="020B0604020202020204" pitchFamily="34" charset="0"/>
              </a:rPr>
              <a:t>0</a:t>
            </a:r>
            <a:r>
              <a:rPr lang="en-US" b="0" i="0" dirty="0">
                <a:solidFill>
                  <a:srgbClr val="333333"/>
                </a:solidFill>
                <a:effectLst/>
                <a:latin typeface="arial" panose="020B0604020202020204" pitchFamily="34" charset="0"/>
              </a:rPr>
              <a:t>= ∆H</a:t>
            </a:r>
            <a:r>
              <a:rPr lang="en-US" b="0" i="0" baseline="30000" dirty="0">
                <a:solidFill>
                  <a:srgbClr val="333333"/>
                </a:solidFill>
                <a:effectLst/>
                <a:latin typeface="arial" panose="020B0604020202020204" pitchFamily="34" charset="0"/>
              </a:rPr>
              <a:t>0</a:t>
            </a:r>
            <a:r>
              <a:rPr lang="en-US" b="0" i="0" dirty="0">
                <a:solidFill>
                  <a:srgbClr val="333333"/>
                </a:solidFill>
                <a:effectLst/>
                <a:latin typeface="arial" panose="020B0604020202020204" pitchFamily="34" charset="0"/>
              </a:rPr>
              <a:t>–T ∆S</a:t>
            </a:r>
            <a:r>
              <a:rPr lang="en-US" b="0" i="0" baseline="30000" dirty="0">
                <a:solidFill>
                  <a:srgbClr val="333333"/>
                </a:solidFill>
                <a:effectLst/>
                <a:latin typeface="arial" panose="020B0604020202020204" pitchFamily="34" charset="0"/>
              </a:rPr>
              <a:t>0</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і провести перетворення, то одержимо:</a:t>
            </a:r>
          </a:p>
          <a:p>
            <a:pPr algn="just"/>
            <a:endParaRPr lang="uk-UA" b="0" i="0" dirty="0">
              <a:solidFill>
                <a:srgbClr val="333333"/>
              </a:solidFill>
              <a:effectLst/>
              <a:latin typeface="arial" panose="020B0604020202020204" pitchFamily="34" charset="0"/>
            </a:endParaRPr>
          </a:p>
          <a:p>
            <a:pPr algn="ctr"/>
            <a:r>
              <a:rPr lang="en-US" b="0" i="0" dirty="0">
                <a:solidFill>
                  <a:srgbClr val="333333"/>
                </a:solidFill>
                <a:effectLst/>
                <a:latin typeface="arial" panose="020B0604020202020204" pitchFamily="34" charset="0"/>
              </a:rPr>
              <a:t>H</a:t>
            </a:r>
            <a:r>
              <a:rPr lang="en-US" b="0" i="0" baseline="30000" dirty="0">
                <a:solidFill>
                  <a:srgbClr val="333333"/>
                </a:solidFill>
                <a:effectLst/>
                <a:latin typeface="arial" panose="020B0604020202020204" pitchFamily="34" charset="0"/>
              </a:rPr>
              <a:t>0</a:t>
            </a:r>
            <a:r>
              <a:rPr lang="en-US" b="0" i="0" dirty="0">
                <a:solidFill>
                  <a:srgbClr val="333333"/>
                </a:solidFill>
                <a:effectLst/>
                <a:latin typeface="arial" panose="020B0604020202020204" pitchFamily="34" charset="0"/>
              </a:rPr>
              <a:t> – T ∆S</a:t>
            </a:r>
            <a:r>
              <a:rPr lang="en-US" b="0" i="0" baseline="30000" dirty="0">
                <a:solidFill>
                  <a:srgbClr val="333333"/>
                </a:solidFill>
                <a:effectLst/>
                <a:latin typeface="arial" panose="020B0604020202020204" pitchFamily="34" charset="0"/>
              </a:rPr>
              <a:t>0</a:t>
            </a:r>
            <a:r>
              <a:rPr lang="en-US" b="0" i="0" dirty="0">
                <a:solidFill>
                  <a:srgbClr val="333333"/>
                </a:solidFill>
                <a:effectLst/>
                <a:latin typeface="arial" panose="020B0604020202020204" pitchFamily="34" charset="0"/>
              </a:rPr>
              <a:t> = –RT </a:t>
            </a:r>
            <a:r>
              <a:rPr lang="en-US" b="0" i="0" dirty="0" err="1">
                <a:solidFill>
                  <a:srgbClr val="333333"/>
                </a:solidFill>
                <a:effectLst/>
                <a:latin typeface="arial" panose="020B0604020202020204" pitchFamily="34" charset="0"/>
              </a:rPr>
              <a:t>lnK</a:t>
            </a:r>
            <a:r>
              <a:rPr lang="uk-UA" b="0" i="0" baseline="-25000" dirty="0">
                <a:solidFill>
                  <a:srgbClr val="333333"/>
                </a:solidFill>
                <a:effectLst/>
                <a:latin typeface="arial" panose="020B0604020202020204" pitchFamily="34" charset="0"/>
              </a:rPr>
              <a:t>Р</a:t>
            </a:r>
            <a:r>
              <a:rPr lang="uk-UA" b="0" i="0" dirty="0">
                <a:solidFill>
                  <a:srgbClr val="333333"/>
                </a:solidFill>
                <a:effectLst/>
                <a:latin typeface="arial" panose="020B0604020202020204" pitchFamily="34" charset="0"/>
              </a:rPr>
              <a:t>,</a:t>
            </a:r>
          </a:p>
        </p:txBody>
      </p:sp>
      <p:pic>
        <p:nvPicPr>
          <p:cNvPr id="5" name="Рисунок 4">
            <a:extLst>
              <a:ext uri="{FF2B5EF4-FFF2-40B4-BE49-F238E27FC236}">
                <a16:creationId xmlns:a16="http://schemas.microsoft.com/office/drawing/2014/main" id="{5D3A4F30-1557-7712-D576-FF52FD404642}"/>
              </a:ext>
            </a:extLst>
          </p:cNvPr>
          <p:cNvPicPr>
            <a:picLocks noChangeAspect="1"/>
          </p:cNvPicPr>
          <p:nvPr/>
        </p:nvPicPr>
        <p:blipFill>
          <a:blip r:embed="rId2"/>
          <a:stretch>
            <a:fillRect/>
          </a:stretch>
        </p:blipFill>
        <p:spPr>
          <a:xfrm>
            <a:off x="1155527" y="5805577"/>
            <a:ext cx="2134734" cy="853893"/>
          </a:xfrm>
          <a:prstGeom prst="rect">
            <a:avLst/>
          </a:prstGeom>
        </p:spPr>
      </p:pic>
      <p:sp>
        <p:nvSpPr>
          <p:cNvPr id="7" name="TextBox 6">
            <a:extLst>
              <a:ext uri="{FF2B5EF4-FFF2-40B4-BE49-F238E27FC236}">
                <a16:creationId xmlns:a16="http://schemas.microsoft.com/office/drawing/2014/main" id="{5A38F695-5A70-B70E-FB13-2DD737A831CA}"/>
              </a:ext>
            </a:extLst>
          </p:cNvPr>
          <p:cNvSpPr txBox="1"/>
          <p:nvPr/>
        </p:nvSpPr>
        <p:spPr>
          <a:xfrm>
            <a:off x="3728767" y="5909357"/>
            <a:ext cx="8141179" cy="646331"/>
          </a:xfrm>
          <a:prstGeom prst="rect">
            <a:avLst/>
          </a:prstGeom>
          <a:noFill/>
        </p:spPr>
        <p:txBody>
          <a:bodyPr wrap="square">
            <a:spAutoFit/>
          </a:bodyPr>
          <a:lstStyle/>
          <a:p>
            <a:r>
              <a:rPr lang="ru-RU" b="0" i="0" dirty="0" err="1">
                <a:solidFill>
                  <a:srgbClr val="333333"/>
                </a:solidFill>
                <a:effectLst/>
                <a:latin typeface="arial" panose="020B0604020202020204" pitchFamily="34" charset="0"/>
              </a:rPr>
              <a:t>Із</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зростанням</a:t>
            </a:r>
            <a:r>
              <a:rPr lang="ru-RU" b="0" i="0" dirty="0">
                <a:solidFill>
                  <a:srgbClr val="333333"/>
                </a:solidFill>
                <a:effectLst/>
                <a:latin typeface="arial" panose="020B0604020202020204" pitchFamily="34" charset="0"/>
              </a:rPr>
              <a:t> абсолютного </a:t>
            </a:r>
            <a:r>
              <a:rPr lang="ru-RU" b="0" i="0" dirty="0" err="1">
                <a:solidFill>
                  <a:srgbClr val="333333"/>
                </a:solidFill>
                <a:effectLst/>
                <a:latin typeface="arial" panose="020B0604020202020204" pitchFamily="34" charset="0"/>
              </a:rPr>
              <a:t>значення</a:t>
            </a:r>
            <a:r>
              <a:rPr lang="ru-RU" b="0" i="0" dirty="0">
                <a:solidFill>
                  <a:srgbClr val="333333"/>
                </a:solidFill>
                <a:effectLst/>
                <a:latin typeface="arial" panose="020B0604020202020204" pitchFamily="34" charset="0"/>
              </a:rPr>
              <a:t> </a:t>
            </a:r>
            <a:r>
              <a:rPr lang="en-US" b="0" i="0" dirty="0">
                <a:solidFill>
                  <a:srgbClr val="333333"/>
                </a:solidFill>
                <a:effectLst/>
                <a:latin typeface="arial" panose="020B0604020202020204" pitchFamily="34" charset="0"/>
              </a:rPr>
              <a:t>∆</a:t>
            </a:r>
            <a:r>
              <a:rPr lang="ru-RU" b="0" i="0" dirty="0">
                <a:solidFill>
                  <a:srgbClr val="333333"/>
                </a:solidFill>
                <a:effectLst/>
                <a:latin typeface="arial" panose="020B0604020202020204" pitchFamily="34" charset="0"/>
              </a:rPr>
              <a:t>Н і </a:t>
            </a:r>
            <a:r>
              <a:rPr lang="ru-RU" b="0" i="0" dirty="0" err="1">
                <a:solidFill>
                  <a:srgbClr val="333333"/>
                </a:solidFill>
                <a:effectLst/>
                <a:latin typeface="arial" panose="020B0604020202020204" pitchFamily="34" charset="0"/>
              </a:rPr>
              <a:t>зниженням</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температури</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чутливість</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константи</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рівноваги</a:t>
            </a:r>
            <a:r>
              <a:rPr lang="ru-RU" b="0" i="0" dirty="0">
                <a:solidFill>
                  <a:srgbClr val="333333"/>
                </a:solidFill>
                <a:effectLst/>
                <a:latin typeface="arial" panose="020B0604020202020204" pitchFamily="34" charset="0"/>
              </a:rPr>
              <a:t> до </a:t>
            </a:r>
            <a:r>
              <a:rPr lang="ru-RU" b="0" i="0" dirty="0" err="1">
                <a:solidFill>
                  <a:srgbClr val="333333"/>
                </a:solidFill>
                <a:effectLst/>
                <a:latin typeface="arial" panose="020B0604020202020204" pitchFamily="34" charset="0"/>
              </a:rPr>
              <a:t>змінювання</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температури</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підвищується</a:t>
            </a:r>
            <a:r>
              <a:rPr lang="ru-RU" b="0" i="0" dirty="0">
                <a:solidFill>
                  <a:srgbClr val="333333"/>
                </a:solidFill>
                <a:effectLst/>
                <a:latin typeface="arial" panose="020B0604020202020204" pitchFamily="34" charset="0"/>
              </a:rPr>
              <a:t>.</a:t>
            </a:r>
            <a:endParaRPr lang="uk-UA" dirty="0"/>
          </a:p>
        </p:txBody>
      </p:sp>
    </p:spTree>
    <p:extLst>
      <p:ext uri="{BB962C8B-B14F-4D97-AF65-F5344CB8AC3E}">
        <p14:creationId xmlns:p14="http://schemas.microsoft.com/office/powerpoint/2010/main" val="2209321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237F36-37F2-DCBA-68DB-08DA585272DD}"/>
              </a:ext>
            </a:extLst>
          </p:cNvPr>
          <p:cNvSpPr txBox="1"/>
          <p:nvPr/>
        </p:nvSpPr>
        <p:spPr>
          <a:xfrm>
            <a:off x="439948" y="195527"/>
            <a:ext cx="11481758" cy="6555641"/>
          </a:xfrm>
          <a:prstGeom prst="rect">
            <a:avLst/>
          </a:prstGeom>
          <a:noFill/>
        </p:spPr>
        <p:txBody>
          <a:bodyPr wrap="square">
            <a:spAutoFit/>
          </a:bodyPr>
          <a:lstStyle/>
          <a:p>
            <a:pPr algn="ctr"/>
            <a:r>
              <a:rPr lang="uk-UA" sz="1400" b="1" i="0" dirty="0">
                <a:solidFill>
                  <a:srgbClr val="333333"/>
                </a:solidFill>
                <a:effectLst/>
                <a:latin typeface="arial" panose="020B0604020202020204" pitchFamily="34" charset="0"/>
              </a:rPr>
              <a:t>7.5.4 ВПЛИВ ЗОВНІШНІХ ЧИННИКІВ НА ХІМІЧНУ РІВНОВАГУ</a:t>
            </a:r>
          </a:p>
          <a:p>
            <a:pPr algn="ctr"/>
            <a:endParaRPr lang="uk-UA" sz="1400" b="1" i="0" dirty="0">
              <a:solidFill>
                <a:srgbClr val="333333"/>
              </a:solidFill>
              <a:effectLst/>
              <a:latin typeface="arial" panose="020B0604020202020204" pitchFamily="34" charset="0"/>
            </a:endParaRPr>
          </a:p>
          <a:p>
            <a:pPr algn="just"/>
            <a:r>
              <a:rPr lang="uk-UA" sz="1400" b="0" i="0" dirty="0">
                <a:solidFill>
                  <a:srgbClr val="333333"/>
                </a:solidFill>
                <a:effectLst/>
                <a:latin typeface="arial" panose="020B0604020202020204" pitchFamily="34" charset="0"/>
              </a:rPr>
              <a:t>Стан хімічної рівноваги за постійних умов може зберігатися будь-який час. Проте при змінюванні умов стан рівноваги порушується.</a:t>
            </a:r>
          </a:p>
          <a:p>
            <a:pPr algn="just"/>
            <a:r>
              <a:rPr lang="uk-UA" sz="1400" b="0" i="1" dirty="0">
                <a:solidFill>
                  <a:srgbClr val="333333"/>
                </a:solidFill>
                <a:effectLst/>
                <a:latin typeface="arial" panose="020B0604020202020204" pitchFamily="34" charset="0"/>
              </a:rPr>
              <a:t>Процес змінювання концентрацій речовин, викликаний порушенням стану рівноваги, називається </a:t>
            </a:r>
            <a:r>
              <a:rPr lang="uk-UA" sz="1400" b="1" i="1" dirty="0">
                <a:solidFill>
                  <a:srgbClr val="333333"/>
                </a:solidFill>
                <a:effectLst/>
                <a:latin typeface="arial" panose="020B0604020202020204" pitchFamily="34" charset="0"/>
              </a:rPr>
              <a:t>зміщення</a:t>
            </a:r>
            <a:r>
              <a:rPr lang="uk-UA" sz="1400" b="1" i="0" dirty="0">
                <a:solidFill>
                  <a:srgbClr val="333333"/>
                </a:solidFill>
                <a:effectLst/>
                <a:latin typeface="arial" panose="020B0604020202020204" pitchFamily="34" charset="0"/>
              </a:rPr>
              <a:t>,</a:t>
            </a:r>
            <a:r>
              <a:rPr lang="uk-UA" sz="1400" b="0" i="1" dirty="0">
                <a:solidFill>
                  <a:srgbClr val="333333"/>
                </a:solidFill>
                <a:effectLst/>
                <a:latin typeface="arial" panose="020B0604020202020204" pitchFamily="34" charset="0"/>
              </a:rPr>
              <a:t> або </a:t>
            </a:r>
            <a:r>
              <a:rPr lang="uk-UA" sz="1400" b="1" i="1" dirty="0">
                <a:solidFill>
                  <a:srgbClr val="333333"/>
                </a:solidFill>
                <a:effectLst/>
                <a:latin typeface="arial" panose="020B0604020202020204" pitchFamily="34" charset="0"/>
              </a:rPr>
              <a:t>зсув хімічної рівноваги</a:t>
            </a:r>
            <a:r>
              <a:rPr lang="uk-UA" sz="1400" b="1" i="0" dirty="0">
                <a:solidFill>
                  <a:srgbClr val="333333"/>
                </a:solidFill>
                <a:effectLst/>
                <a:latin typeface="arial" panose="020B0604020202020204" pitchFamily="34" charset="0"/>
              </a:rPr>
              <a:t>.</a:t>
            </a:r>
            <a:endParaRPr lang="uk-UA" sz="1400" b="0" i="0" dirty="0">
              <a:solidFill>
                <a:srgbClr val="333333"/>
              </a:solidFill>
              <a:effectLst/>
              <a:latin typeface="arial" panose="020B0604020202020204" pitchFamily="34" charset="0"/>
            </a:endParaRPr>
          </a:p>
          <a:p>
            <a:pPr algn="just"/>
            <a:r>
              <a:rPr lang="uk-UA" sz="1400" b="0" i="0" dirty="0">
                <a:solidFill>
                  <a:srgbClr val="333333"/>
                </a:solidFill>
                <a:effectLst/>
                <a:latin typeface="arial" panose="020B0604020202020204" pitchFamily="34" charset="0"/>
              </a:rPr>
              <a:t>Змінювання зовнішніх чинників може по-різному впливати на швидкість прямої та зворотної реакцій. Внаслідок цього хімічна рівновага зміщується у той чи інший бік. Якщо відбувається збільшення концентрацій речовин, що стоять у лівій частині рівняння реакції, то вважають, що рівновага зміщується вправо, тобто у напрямку прямої реакції. А при збільшенні концентрації речовин, що стоять у правій частині рівняння реакції, рівновага зміщується вліво, у напрямку зворотної реакції.</a:t>
            </a:r>
          </a:p>
          <a:p>
            <a:pPr algn="just"/>
            <a:r>
              <a:rPr lang="uk-UA" sz="1400" b="0" i="0" dirty="0">
                <a:solidFill>
                  <a:srgbClr val="333333"/>
                </a:solidFill>
                <a:effectLst/>
                <a:latin typeface="arial" panose="020B0604020202020204" pitchFamily="34" charset="0"/>
              </a:rPr>
              <a:t>Через деякий час у системі знову встановиться рівновага, але вже за інших умов.</a:t>
            </a:r>
          </a:p>
          <a:p>
            <a:pPr algn="just"/>
            <a:r>
              <a:rPr lang="uk-UA" sz="1400" b="0" i="0" dirty="0">
                <a:solidFill>
                  <a:srgbClr val="333333"/>
                </a:solidFill>
                <a:effectLst/>
                <a:latin typeface="arial" panose="020B0604020202020204" pitchFamily="34" charset="0"/>
              </a:rPr>
              <a:t>Характер зміщення рівноваги залежно від дії зовнішніх чинників визначається за </a:t>
            </a:r>
            <a:r>
              <a:rPr lang="uk-UA" sz="1400" b="1" i="1" dirty="0">
                <a:solidFill>
                  <a:srgbClr val="333333"/>
                </a:solidFill>
                <a:effectLst/>
                <a:latin typeface="arial" panose="020B0604020202020204" pitchFamily="34" charset="0"/>
              </a:rPr>
              <a:t>принцип </a:t>
            </a:r>
            <a:r>
              <a:rPr lang="uk-UA" sz="1400" b="1" i="1" dirty="0" err="1">
                <a:solidFill>
                  <a:srgbClr val="333333"/>
                </a:solidFill>
                <a:effectLst/>
                <a:latin typeface="arial" panose="020B0604020202020204" pitchFamily="34" charset="0"/>
              </a:rPr>
              <a:t>Ле-Шательє</a:t>
            </a:r>
            <a:r>
              <a:rPr lang="uk-UA" sz="1400" b="1" i="0" dirty="0">
                <a:solidFill>
                  <a:srgbClr val="333333"/>
                </a:solidFill>
                <a:effectLst/>
                <a:latin typeface="arial" panose="020B0604020202020204" pitchFamily="34" charset="0"/>
              </a:rPr>
              <a:t> </a:t>
            </a:r>
            <a:r>
              <a:rPr lang="uk-UA" sz="1400" b="0" i="0" dirty="0">
                <a:solidFill>
                  <a:srgbClr val="333333"/>
                </a:solidFill>
                <a:effectLst/>
                <a:latin typeface="arial" panose="020B0604020202020204" pitchFamily="34" charset="0"/>
              </a:rPr>
              <a:t>(1882 р.):</a:t>
            </a:r>
          </a:p>
          <a:p>
            <a:pPr algn="just"/>
            <a:r>
              <a:rPr lang="uk-UA" sz="1400" b="0" i="1" dirty="0">
                <a:solidFill>
                  <a:srgbClr val="00B050"/>
                </a:solidFill>
                <a:effectLst/>
                <a:latin typeface="arial" panose="020B0604020202020204" pitchFamily="34" charset="0"/>
              </a:rPr>
              <a:t>Якщо на систему, що перебуває у стані хімічної рівноваги, подіяти зовнішнім чинником, то рівновага зміщується у напрямі процесу, який послаблює цю дію.</a:t>
            </a:r>
            <a:endParaRPr lang="uk-UA" sz="1400" b="0" i="0" dirty="0">
              <a:solidFill>
                <a:srgbClr val="00B050"/>
              </a:solidFill>
              <a:effectLst/>
              <a:latin typeface="arial" panose="020B0604020202020204" pitchFamily="34" charset="0"/>
            </a:endParaRPr>
          </a:p>
          <a:p>
            <a:pPr algn="just"/>
            <a:r>
              <a:rPr lang="uk-UA" sz="1400" b="0" i="0" dirty="0">
                <a:solidFill>
                  <a:srgbClr val="333333"/>
                </a:solidFill>
                <a:effectLst/>
                <a:latin typeface="arial" panose="020B0604020202020204" pitchFamily="34" charset="0"/>
              </a:rPr>
              <a:t>Принцип </a:t>
            </a:r>
            <a:r>
              <a:rPr lang="uk-UA" sz="1400" b="0" i="0" dirty="0" err="1">
                <a:solidFill>
                  <a:srgbClr val="333333"/>
                </a:solidFill>
                <a:effectLst/>
                <a:latin typeface="arial" panose="020B0604020202020204" pitchFamily="34" charset="0"/>
              </a:rPr>
              <a:t>Ле-Шательє</a:t>
            </a:r>
            <a:r>
              <a:rPr lang="uk-UA" sz="1400" b="0" i="0" dirty="0">
                <a:solidFill>
                  <a:srgbClr val="333333"/>
                </a:solidFill>
                <a:effectLst/>
                <a:latin typeface="arial" panose="020B0604020202020204" pitchFamily="34" charset="0"/>
              </a:rPr>
              <a:t> випливає із закону діючих мас. Якщо система за умов постійної температури перебуває у рівновазі, то при зовнішній дії константа рівноваги залишається сталою. Тому будь-яке змінювання рівноважних концентрацій (або парціальних тисків газів) однієї чи декількох речовин приводить до такого змінювання рівноважних концентрацій інших речовин (парціальних тисків), яке забезпечує сталість константи рівноваги.</a:t>
            </a:r>
          </a:p>
          <a:p>
            <a:pPr algn="just"/>
            <a:endParaRPr lang="uk-UA" sz="1400" b="0" i="0" dirty="0">
              <a:solidFill>
                <a:srgbClr val="333333"/>
              </a:solidFill>
              <a:effectLst/>
              <a:latin typeface="arial" panose="020B0604020202020204" pitchFamily="34" charset="0"/>
            </a:endParaRPr>
          </a:p>
          <a:p>
            <a:pPr algn="just"/>
            <a:r>
              <a:rPr lang="uk-UA" sz="1400" b="0" i="0" dirty="0">
                <a:solidFill>
                  <a:srgbClr val="333333"/>
                </a:solidFill>
                <a:effectLst/>
                <a:latin typeface="arial" panose="020B0604020202020204" pitchFamily="34" charset="0"/>
              </a:rPr>
              <a:t>З принципу </a:t>
            </a:r>
            <a:r>
              <a:rPr lang="uk-UA" sz="1400" b="0" i="0" dirty="0" err="1">
                <a:solidFill>
                  <a:srgbClr val="333333"/>
                </a:solidFill>
                <a:effectLst/>
                <a:latin typeface="arial" panose="020B0604020202020204" pitchFamily="34" charset="0"/>
              </a:rPr>
              <a:t>Ле-Шательє</a:t>
            </a:r>
            <a:r>
              <a:rPr lang="uk-UA" sz="1400" b="0" i="0" dirty="0">
                <a:solidFill>
                  <a:srgbClr val="333333"/>
                </a:solidFill>
                <a:effectLst/>
                <a:latin typeface="arial" panose="020B0604020202020204" pitchFamily="34" charset="0"/>
              </a:rPr>
              <a:t> випливає </a:t>
            </a:r>
            <a:r>
              <a:rPr lang="uk-UA" sz="1400" b="0" i="1" dirty="0">
                <a:solidFill>
                  <a:srgbClr val="333333"/>
                </a:solidFill>
                <a:effectLst/>
                <a:latin typeface="arial" panose="020B0604020202020204" pitchFamily="34" charset="0"/>
              </a:rPr>
              <a:t>ряд загальних наслідків</a:t>
            </a:r>
            <a:r>
              <a:rPr lang="uk-UA" sz="1400" b="0" i="0" dirty="0">
                <a:solidFill>
                  <a:srgbClr val="333333"/>
                </a:solidFill>
                <a:effectLst/>
                <a:latin typeface="arial" panose="020B0604020202020204" pitchFamily="34" charset="0"/>
              </a:rPr>
              <a:t>:</a:t>
            </a:r>
          </a:p>
          <a:p>
            <a:pPr algn="just"/>
            <a:r>
              <a:rPr lang="uk-UA" sz="1400" b="0" i="0" dirty="0">
                <a:solidFill>
                  <a:srgbClr val="333333"/>
                </a:solidFill>
                <a:effectLst/>
                <a:latin typeface="arial" panose="020B0604020202020204" pitchFamily="34" charset="0"/>
              </a:rPr>
              <a:t>·</a:t>
            </a:r>
            <a:r>
              <a:rPr lang="uk-UA" sz="1400" b="0" i="0" dirty="0">
                <a:solidFill>
                  <a:srgbClr val="00B050"/>
                </a:solidFill>
                <a:effectLst/>
                <a:latin typeface="arial" panose="020B0604020202020204" pitchFamily="34" charset="0"/>
              </a:rPr>
              <a:t> </a:t>
            </a:r>
            <a:r>
              <a:rPr lang="uk-UA" sz="1400" b="0" i="1" dirty="0">
                <a:solidFill>
                  <a:srgbClr val="00B050"/>
                </a:solidFill>
                <a:effectLst/>
                <a:latin typeface="arial" panose="020B0604020202020204" pitchFamily="34" charset="0"/>
              </a:rPr>
              <a:t>при збільшенні концентрації деякої речовини, що бере участь у рівновазі, рівновага зміщується у бік витрачання цієї речовини; при зменшенні концентрації – у бік її утворення;</a:t>
            </a:r>
            <a:endParaRPr lang="uk-UA" sz="1400" b="0" i="0" dirty="0">
              <a:solidFill>
                <a:srgbClr val="00B050"/>
              </a:solidFill>
              <a:effectLst/>
              <a:latin typeface="arial" panose="020B0604020202020204" pitchFamily="34" charset="0"/>
            </a:endParaRPr>
          </a:p>
          <a:p>
            <a:pPr algn="just"/>
            <a:r>
              <a:rPr lang="uk-UA" sz="1400" b="0" i="0" dirty="0">
                <a:solidFill>
                  <a:srgbClr val="00B050"/>
                </a:solidFill>
                <a:effectLst/>
                <a:latin typeface="arial" panose="020B0604020202020204" pitchFamily="34" charset="0"/>
              </a:rPr>
              <a:t>· </a:t>
            </a:r>
            <a:r>
              <a:rPr lang="uk-UA" sz="1400" b="0" i="1" dirty="0">
                <a:solidFill>
                  <a:srgbClr val="00B050"/>
                </a:solidFill>
                <a:effectLst/>
                <a:latin typeface="arial" panose="020B0604020202020204" pitchFamily="34" charset="0"/>
              </a:rPr>
              <a:t>при підвищенні температури рівновага системи, що перебуває у стані рівноваги, зміщується у напрямку ендотермічної реакції, а при зниженні – у бік екзотермічної;</a:t>
            </a:r>
            <a:endParaRPr lang="uk-UA" sz="1400" b="0" i="0" dirty="0">
              <a:solidFill>
                <a:srgbClr val="00B050"/>
              </a:solidFill>
              <a:effectLst/>
              <a:latin typeface="arial" panose="020B0604020202020204" pitchFamily="34" charset="0"/>
            </a:endParaRPr>
          </a:p>
          <a:p>
            <a:pPr algn="just"/>
            <a:r>
              <a:rPr lang="uk-UA" sz="1400" b="0" i="0" dirty="0">
                <a:solidFill>
                  <a:srgbClr val="00B050"/>
                </a:solidFill>
                <a:effectLst/>
                <a:latin typeface="arial" panose="020B0604020202020204" pitchFamily="34" charset="0"/>
              </a:rPr>
              <a:t>· </a:t>
            </a:r>
            <a:r>
              <a:rPr lang="uk-UA" sz="1400" b="0" i="1" dirty="0">
                <a:solidFill>
                  <a:srgbClr val="00B050"/>
                </a:solidFill>
                <a:effectLst/>
                <a:latin typeface="arial" panose="020B0604020202020204" pitchFamily="34" charset="0"/>
              </a:rPr>
              <a:t>підвищення тиску приводить до зміщення рівноваги у бік утворення меншої кількості молекул газу (тобто речовин, які займають менший об’єм), а при зниженні тиску – у бік утворення більшої кількості молекул газу;</a:t>
            </a:r>
            <a:endParaRPr lang="uk-UA" sz="1400" b="0" i="0" dirty="0">
              <a:solidFill>
                <a:srgbClr val="00B050"/>
              </a:solidFill>
              <a:effectLst/>
              <a:latin typeface="arial" panose="020B0604020202020204" pitchFamily="34" charset="0"/>
            </a:endParaRPr>
          </a:p>
          <a:p>
            <a:pPr algn="just"/>
            <a:r>
              <a:rPr lang="uk-UA" sz="1400" b="0" i="0" dirty="0">
                <a:solidFill>
                  <a:srgbClr val="00B050"/>
                </a:solidFill>
                <a:effectLst/>
                <a:latin typeface="arial" panose="020B0604020202020204" pitchFamily="34" charset="0"/>
              </a:rPr>
              <a:t>· </a:t>
            </a:r>
            <a:r>
              <a:rPr lang="uk-UA" sz="1400" b="0" i="1" dirty="0">
                <a:solidFill>
                  <a:srgbClr val="00B050"/>
                </a:solidFill>
                <a:effectLst/>
                <a:latin typeface="arial" panose="020B0604020202020204" pitchFamily="34" charset="0"/>
              </a:rPr>
              <a:t>якщо об’єм системи під час реакції не змінюється, то змінювання тиску не впливає на стан рівноваги;</a:t>
            </a:r>
            <a:endParaRPr lang="uk-UA" sz="1400" b="0" i="0" dirty="0">
              <a:solidFill>
                <a:srgbClr val="00B050"/>
              </a:solidFill>
              <a:effectLst/>
              <a:latin typeface="arial" panose="020B0604020202020204" pitchFamily="34" charset="0"/>
            </a:endParaRPr>
          </a:p>
          <a:p>
            <a:pPr algn="just"/>
            <a:r>
              <a:rPr lang="uk-UA" sz="1400" b="0" i="0" dirty="0">
                <a:solidFill>
                  <a:srgbClr val="00B050"/>
                </a:solidFill>
                <a:effectLst/>
                <a:latin typeface="arial" panose="020B0604020202020204" pitchFamily="34" charset="0"/>
              </a:rPr>
              <a:t>· </a:t>
            </a:r>
            <a:r>
              <a:rPr lang="uk-UA" sz="1400" b="0" i="1" dirty="0">
                <a:solidFill>
                  <a:srgbClr val="00B050"/>
                </a:solidFill>
                <a:effectLst/>
                <a:latin typeface="arial" panose="020B0604020202020204" pitchFamily="34" charset="0"/>
              </a:rPr>
              <a:t>каталізатор, однаково прискорюючи і пряму і зворотну реакції, не зміщує рівновагу, але сприяє її скорішому встановленню.</a:t>
            </a:r>
          </a:p>
          <a:p>
            <a:pPr algn="just"/>
            <a:endParaRPr lang="uk-UA" sz="1400" b="0" i="1" dirty="0">
              <a:solidFill>
                <a:srgbClr val="00B050"/>
              </a:solidFill>
              <a:effectLst/>
              <a:latin typeface="arial" panose="020B0604020202020204" pitchFamily="34" charset="0"/>
            </a:endParaRPr>
          </a:p>
          <a:p>
            <a:pPr algn="just"/>
            <a:r>
              <a:rPr lang="uk-UA" sz="1400" b="0" i="0" dirty="0">
                <a:solidFill>
                  <a:srgbClr val="333333"/>
                </a:solidFill>
                <a:effectLst/>
                <a:latin typeface="arial" panose="020B0604020202020204" pitchFamily="34" charset="0"/>
              </a:rPr>
              <a:t>Принцип </a:t>
            </a:r>
            <a:r>
              <a:rPr lang="uk-UA" sz="1400" b="0" i="0" dirty="0" err="1">
                <a:solidFill>
                  <a:srgbClr val="333333"/>
                </a:solidFill>
                <a:effectLst/>
                <a:latin typeface="arial" panose="020B0604020202020204" pitchFamily="34" charset="0"/>
              </a:rPr>
              <a:t>Ле-Шательє</a:t>
            </a:r>
            <a:r>
              <a:rPr lang="uk-UA" sz="1400" b="0" i="0" dirty="0">
                <a:solidFill>
                  <a:srgbClr val="333333"/>
                </a:solidFill>
                <a:effectLst/>
                <a:latin typeface="arial" panose="020B0604020202020204" pitchFamily="34" charset="0"/>
              </a:rPr>
              <a:t> має велике практичне значення, особливо для хімічної промисловості. Однак він справедливий не тільки для хімічних реакцій, а поширюється на всі системи, що перебувають у стані динамічної рівноваги.</a:t>
            </a:r>
            <a:endParaRPr lang="uk-UA" sz="1400" dirty="0"/>
          </a:p>
        </p:txBody>
      </p:sp>
    </p:spTree>
    <p:extLst>
      <p:ext uri="{BB962C8B-B14F-4D97-AF65-F5344CB8AC3E}">
        <p14:creationId xmlns:p14="http://schemas.microsoft.com/office/powerpoint/2010/main" val="803237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73F6DC-C0A7-0014-9501-33E48CBEAED9}"/>
              </a:ext>
            </a:extLst>
          </p:cNvPr>
          <p:cNvSpPr txBox="1"/>
          <p:nvPr/>
        </p:nvSpPr>
        <p:spPr>
          <a:xfrm>
            <a:off x="364465" y="258641"/>
            <a:ext cx="5648145" cy="923330"/>
          </a:xfrm>
          <a:prstGeom prst="rect">
            <a:avLst/>
          </a:prstGeom>
          <a:noFill/>
        </p:spPr>
        <p:txBody>
          <a:bodyPr wrap="square">
            <a:spAutoFit/>
          </a:bodyPr>
          <a:lstStyle/>
          <a:p>
            <a:pPr algn="just"/>
            <a:r>
              <a:rPr lang="uk-UA" b="1" i="1" dirty="0">
                <a:solidFill>
                  <a:srgbClr val="333333"/>
                </a:solidFill>
                <a:effectLst/>
                <a:latin typeface="arial" panose="020B0604020202020204" pitchFamily="34" charset="0"/>
              </a:rPr>
              <a:t>Середня швидкість</a:t>
            </a:r>
            <a:r>
              <a:rPr lang="uk-UA" b="1"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реакції </a:t>
            </a:r>
            <a:r>
              <a:rPr lang="en-US" b="0" i="0" dirty="0">
                <a:solidFill>
                  <a:srgbClr val="333333"/>
                </a:solidFill>
                <a:effectLst/>
                <a:latin typeface="arial" panose="020B0604020202020204" pitchFamily="34" charset="0"/>
              </a:rPr>
              <a:t>r</a:t>
            </a:r>
            <a:r>
              <a:rPr lang="uk-UA" b="0" i="0" baseline="-25000" dirty="0">
                <a:solidFill>
                  <a:srgbClr val="333333"/>
                </a:solidFill>
                <a:effectLst/>
                <a:latin typeface="arial" panose="020B0604020202020204" pitchFamily="34" charset="0"/>
              </a:rPr>
              <a:t>сер</a:t>
            </a:r>
            <a:r>
              <a:rPr lang="uk-UA" b="0" i="0" dirty="0">
                <a:solidFill>
                  <a:srgbClr val="333333"/>
                </a:solidFill>
                <a:effectLst/>
                <a:latin typeface="arial" panose="020B0604020202020204" pitchFamily="34" charset="0"/>
              </a:rPr>
              <a:t> визначається різницею концентрацій </a:t>
            </a:r>
            <a:r>
              <a:rPr lang="en-US" b="0" i="0" dirty="0">
                <a:solidFill>
                  <a:srgbClr val="333333"/>
                </a:solidFill>
                <a:effectLst/>
                <a:latin typeface="arial" panose="020B0604020202020204" pitchFamily="34" charset="0"/>
              </a:rPr>
              <a:t>d</a:t>
            </a:r>
            <a:r>
              <a:rPr lang="uk-UA" b="0" i="0" dirty="0">
                <a:solidFill>
                  <a:srgbClr val="333333"/>
                </a:solidFill>
                <a:effectLst/>
                <a:latin typeface="arial" panose="020B0604020202020204" pitchFamily="34" charset="0"/>
              </a:rPr>
              <a:t>С речовини протягом певного часу </a:t>
            </a:r>
            <a:r>
              <a:rPr lang="en-US" b="0" i="0" dirty="0">
                <a:solidFill>
                  <a:srgbClr val="333333"/>
                </a:solidFill>
                <a:effectLst/>
                <a:latin typeface="arial" panose="020B0604020202020204" pitchFamily="34" charset="0"/>
              </a:rPr>
              <a:t>dt:</a:t>
            </a:r>
          </a:p>
        </p:txBody>
      </p:sp>
      <p:sp>
        <p:nvSpPr>
          <p:cNvPr id="4" name="TextBox 3">
            <a:extLst>
              <a:ext uri="{FF2B5EF4-FFF2-40B4-BE49-F238E27FC236}">
                <a16:creationId xmlns:a16="http://schemas.microsoft.com/office/drawing/2014/main" id="{29FAA0DA-E195-4BCB-B79C-D6A90CEAC729}"/>
              </a:ext>
            </a:extLst>
          </p:cNvPr>
          <p:cNvSpPr txBox="1"/>
          <p:nvPr/>
        </p:nvSpPr>
        <p:spPr>
          <a:xfrm>
            <a:off x="1291804" y="1836321"/>
            <a:ext cx="3664071" cy="369332"/>
          </a:xfrm>
          <a:prstGeom prst="rect">
            <a:avLst/>
          </a:prstGeom>
          <a:noFill/>
        </p:spPr>
        <p:txBody>
          <a:bodyPr wrap="square">
            <a:spAutoFit/>
          </a:bodyPr>
          <a:lstStyle/>
          <a:p>
            <a:r>
              <a:rPr lang="en-US" b="0" i="0" dirty="0">
                <a:solidFill>
                  <a:srgbClr val="333333"/>
                </a:solidFill>
                <a:effectLst/>
                <a:latin typeface="arial" panose="020B0604020202020204" pitchFamily="34" charset="0"/>
              </a:rPr>
              <a:t>r</a:t>
            </a:r>
            <a:r>
              <a:rPr lang="uk-UA" b="0" i="0" baseline="-25000" dirty="0">
                <a:solidFill>
                  <a:srgbClr val="333333"/>
                </a:solidFill>
                <a:effectLst/>
                <a:latin typeface="arial" panose="020B0604020202020204" pitchFamily="34" charset="0"/>
              </a:rPr>
              <a:t>сер</a:t>
            </a:r>
            <a:r>
              <a:rPr lang="uk-UA" b="0" i="0" dirty="0">
                <a:solidFill>
                  <a:srgbClr val="333333"/>
                </a:solidFill>
                <a:effectLst/>
                <a:latin typeface="arial" panose="020B0604020202020204" pitchFamily="34" charset="0"/>
              </a:rPr>
              <a:t> = (</a:t>
            </a:r>
            <a:r>
              <a:rPr lang="en-US" b="0" i="0" dirty="0">
                <a:solidFill>
                  <a:srgbClr val="333333"/>
                </a:solidFill>
                <a:effectLst/>
                <a:latin typeface="arial" panose="020B0604020202020204" pitchFamily="34" charset="0"/>
              </a:rPr>
              <a:t>C</a:t>
            </a:r>
            <a:r>
              <a:rPr lang="en-US" b="0" i="0" baseline="-25000" dirty="0">
                <a:solidFill>
                  <a:srgbClr val="333333"/>
                </a:solidFill>
                <a:effectLst/>
                <a:latin typeface="arial" panose="020B0604020202020204" pitchFamily="34" charset="0"/>
              </a:rPr>
              <a:t>2 </a:t>
            </a:r>
            <a:r>
              <a:rPr lang="en-US" b="0" i="0" dirty="0">
                <a:solidFill>
                  <a:srgbClr val="333333"/>
                </a:solidFill>
                <a:effectLst/>
                <a:latin typeface="arial" panose="020B0604020202020204" pitchFamily="34" charset="0"/>
              </a:rPr>
              <a:t>– C</a:t>
            </a:r>
            <a:r>
              <a:rPr lang="en-US" b="0" i="0" baseline="-25000" dirty="0">
                <a:solidFill>
                  <a:srgbClr val="333333"/>
                </a:solidFill>
                <a:effectLst/>
                <a:latin typeface="arial" panose="020B0604020202020204" pitchFamily="34" charset="0"/>
              </a:rPr>
              <a:t>1</a:t>
            </a:r>
            <a:r>
              <a:rPr lang="en-US" b="0" i="0" dirty="0">
                <a:solidFill>
                  <a:srgbClr val="333333"/>
                </a:solidFill>
                <a:effectLst/>
                <a:latin typeface="arial" panose="020B0604020202020204" pitchFamily="34" charset="0"/>
              </a:rPr>
              <a:t>)/(t</a:t>
            </a:r>
            <a:r>
              <a:rPr lang="en-US" b="0" i="0" baseline="-25000" dirty="0">
                <a:solidFill>
                  <a:srgbClr val="333333"/>
                </a:solidFill>
                <a:effectLst/>
                <a:latin typeface="arial" panose="020B0604020202020204" pitchFamily="34" charset="0"/>
              </a:rPr>
              <a:t>2 </a:t>
            </a:r>
            <a:r>
              <a:rPr lang="en-US" b="0" i="0" dirty="0">
                <a:solidFill>
                  <a:srgbClr val="333333"/>
                </a:solidFill>
                <a:effectLst/>
                <a:latin typeface="arial" panose="020B0604020202020204" pitchFamily="34" charset="0"/>
              </a:rPr>
              <a:t>– t</a:t>
            </a:r>
            <a:r>
              <a:rPr lang="en-US" b="0" i="0" baseline="-25000" dirty="0">
                <a:solidFill>
                  <a:srgbClr val="333333"/>
                </a:solidFill>
                <a:effectLst/>
                <a:latin typeface="arial" panose="020B0604020202020204" pitchFamily="34" charset="0"/>
              </a:rPr>
              <a:t>1)</a:t>
            </a:r>
            <a:r>
              <a:rPr lang="en-US" b="0" i="0" dirty="0">
                <a:solidFill>
                  <a:srgbClr val="333333"/>
                </a:solidFill>
                <a:effectLst/>
                <a:latin typeface="arial" panose="020B0604020202020204" pitchFamily="34" charset="0"/>
              </a:rPr>
              <a:t> = ± </a:t>
            </a:r>
            <a:r>
              <a:rPr lang="en-US" b="0" i="0" dirty="0" err="1">
                <a:solidFill>
                  <a:srgbClr val="333333"/>
                </a:solidFill>
                <a:effectLst/>
                <a:latin typeface="arial" panose="020B0604020202020204" pitchFamily="34" charset="0"/>
              </a:rPr>
              <a:t>dC</a:t>
            </a:r>
            <a:r>
              <a:rPr lang="en-US" b="0" i="0" dirty="0">
                <a:solidFill>
                  <a:srgbClr val="333333"/>
                </a:solidFill>
                <a:effectLst/>
                <a:latin typeface="arial" panose="020B0604020202020204" pitchFamily="34" charset="0"/>
              </a:rPr>
              <a:t>/ dt</a:t>
            </a:r>
            <a:endParaRPr lang="uk-UA" dirty="0"/>
          </a:p>
        </p:txBody>
      </p:sp>
      <p:sp>
        <p:nvSpPr>
          <p:cNvPr id="6" name="TextBox 5">
            <a:extLst>
              <a:ext uri="{FF2B5EF4-FFF2-40B4-BE49-F238E27FC236}">
                <a16:creationId xmlns:a16="http://schemas.microsoft.com/office/drawing/2014/main" id="{FD9C2640-2CC8-D175-9DBC-168ED1F7D248}"/>
              </a:ext>
            </a:extLst>
          </p:cNvPr>
          <p:cNvSpPr txBox="1"/>
          <p:nvPr/>
        </p:nvSpPr>
        <p:spPr>
          <a:xfrm>
            <a:off x="364465" y="2860004"/>
            <a:ext cx="5518750" cy="3416320"/>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де С</a:t>
            </a:r>
            <a:r>
              <a:rPr lang="uk-UA" b="0" i="0" baseline="-25000" dirty="0">
                <a:solidFill>
                  <a:srgbClr val="333333"/>
                </a:solidFill>
                <a:effectLst/>
                <a:latin typeface="arial" panose="020B0604020202020204" pitchFamily="34" charset="0"/>
              </a:rPr>
              <a:t>2</a:t>
            </a:r>
            <a:r>
              <a:rPr lang="uk-UA" b="0" i="0" dirty="0">
                <a:solidFill>
                  <a:srgbClr val="333333"/>
                </a:solidFill>
                <a:effectLst/>
                <a:latin typeface="arial" panose="020B0604020202020204" pitchFamily="34" charset="0"/>
              </a:rPr>
              <a:t> і С</a:t>
            </a:r>
            <a:r>
              <a:rPr lang="uk-UA" b="0" i="0" baseline="-25000" dirty="0">
                <a:solidFill>
                  <a:srgbClr val="333333"/>
                </a:solidFill>
                <a:effectLst/>
                <a:latin typeface="arial" panose="020B0604020202020204" pitchFamily="34" charset="0"/>
              </a:rPr>
              <a:t>1</a:t>
            </a:r>
            <a:r>
              <a:rPr lang="uk-UA" b="0" i="0" dirty="0">
                <a:solidFill>
                  <a:srgbClr val="333333"/>
                </a:solidFill>
                <a:effectLst/>
                <a:latin typeface="arial" panose="020B0604020202020204" pitchFamily="34" charset="0"/>
              </a:rPr>
              <a:t> – концентрації речовини у кінцевий </a:t>
            </a:r>
            <a:r>
              <a:rPr lang="en-US" b="0" i="0" dirty="0">
                <a:solidFill>
                  <a:srgbClr val="333333"/>
                </a:solidFill>
                <a:effectLst/>
                <a:latin typeface="arial" panose="020B0604020202020204" pitchFamily="34" charset="0"/>
              </a:rPr>
              <a:t>t</a:t>
            </a:r>
            <a:r>
              <a:rPr lang="en-US" b="0" i="0" baseline="-25000" dirty="0">
                <a:solidFill>
                  <a:srgbClr val="333333"/>
                </a:solidFill>
                <a:effectLst/>
                <a:latin typeface="arial" panose="020B0604020202020204" pitchFamily="34" charset="0"/>
              </a:rPr>
              <a:t>2</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і початковий </a:t>
            </a:r>
            <a:r>
              <a:rPr lang="en-US" b="0" i="0" dirty="0">
                <a:solidFill>
                  <a:srgbClr val="333333"/>
                </a:solidFill>
                <a:effectLst/>
                <a:latin typeface="arial" panose="020B0604020202020204" pitchFamily="34" charset="0"/>
              </a:rPr>
              <a:t>t</a:t>
            </a:r>
            <a:r>
              <a:rPr lang="en-US" b="0" i="0" baseline="-25000" dirty="0">
                <a:solidFill>
                  <a:srgbClr val="333333"/>
                </a:solidFill>
                <a:effectLst/>
                <a:latin typeface="arial" panose="020B0604020202020204" pitchFamily="34" charset="0"/>
              </a:rPr>
              <a:t>1</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моменти часу. Знак «±» у рівнянні має такий зміст. Оскільки швидкість реакції завжди має додатне значення, то при використанні величини </a:t>
            </a:r>
            <a:r>
              <a:rPr lang="en-US" b="0" i="0" dirty="0">
                <a:solidFill>
                  <a:srgbClr val="333333"/>
                </a:solidFill>
                <a:effectLst/>
                <a:latin typeface="arial" panose="020B0604020202020204" pitchFamily="34" charset="0"/>
              </a:rPr>
              <a:t>d</a:t>
            </a:r>
            <a:r>
              <a:rPr lang="uk-UA" b="0" i="0" dirty="0">
                <a:solidFill>
                  <a:srgbClr val="333333"/>
                </a:solidFill>
                <a:effectLst/>
                <a:latin typeface="arial" panose="020B0604020202020204" pitchFamily="34" charset="0"/>
              </a:rPr>
              <a:t>С для вихідної речовини, концентрація якої протягом часу зменшується (С</a:t>
            </a:r>
            <a:r>
              <a:rPr lang="uk-UA" b="0" i="0" baseline="-25000" dirty="0">
                <a:solidFill>
                  <a:srgbClr val="333333"/>
                </a:solidFill>
                <a:effectLst/>
                <a:latin typeface="arial" panose="020B0604020202020204" pitchFamily="34" charset="0"/>
              </a:rPr>
              <a:t>2,вих</a:t>
            </a:r>
            <a:r>
              <a:rPr lang="uk-UA" b="0" i="0" dirty="0">
                <a:solidFill>
                  <a:srgbClr val="333333"/>
                </a:solidFill>
                <a:effectLst/>
                <a:latin typeface="arial" panose="020B0604020202020204" pitchFamily="34" charset="0"/>
              </a:rPr>
              <a:t>–С</a:t>
            </a:r>
            <a:r>
              <a:rPr lang="uk-UA" b="0" i="0" baseline="-25000" dirty="0">
                <a:solidFill>
                  <a:srgbClr val="333333"/>
                </a:solidFill>
                <a:effectLst/>
                <a:latin typeface="arial" panose="020B0604020202020204" pitchFamily="34" charset="0"/>
              </a:rPr>
              <a:t>1,вих</a:t>
            </a:r>
            <a:r>
              <a:rPr lang="uk-UA"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dC</a:t>
            </a:r>
            <a:r>
              <a:rPr lang="uk-UA" dirty="0">
                <a:solidFill>
                  <a:srgbClr val="333333"/>
                </a:solidFill>
                <a:latin typeface="arial" panose="020B0604020202020204" pitchFamily="34" charset="0"/>
              </a:rPr>
              <a:t>&lt;0</a:t>
            </a:r>
            <a:r>
              <a:rPr lang="uk-UA" b="0" i="0" dirty="0">
                <a:solidFill>
                  <a:srgbClr val="333333"/>
                </a:solidFill>
                <a:effectLst/>
                <a:latin typeface="arial" panose="020B0604020202020204" pitchFamily="34" charset="0"/>
              </a:rPr>
              <a:t>), беруть знак мінус (рис. </a:t>
            </a:r>
            <a:r>
              <a:rPr lang="en-US" b="0" i="0" dirty="0">
                <a:solidFill>
                  <a:srgbClr val="333333"/>
                </a:solidFill>
                <a:effectLst/>
                <a:latin typeface="arial" panose="020B0604020202020204" pitchFamily="34" charset="0"/>
              </a:rPr>
              <a:t>7</a:t>
            </a:r>
            <a:r>
              <a:rPr lang="uk-UA" b="0" i="0" dirty="0">
                <a:solidFill>
                  <a:srgbClr val="333333"/>
                </a:solidFill>
                <a:effectLst/>
                <a:latin typeface="arial" panose="020B0604020202020204" pitchFamily="34" charset="0"/>
              </a:rPr>
              <a:t>.1а). Якщо швидкість визначають за змінюванням концентрації одного з продуктів реакції, кількість якого поступово зростає (С</a:t>
            </a:r>
            <a:r>
              <a:rPr lang="uk-UA" b="0" i="0" baseline="-25000" dirty="0">
                <a:solidFill>
                  <a:srgbClr val="333333"/>
                </a:solidFill>
                <a:effectLst/>
                <a:latin typeface="arial" panose="020B0604020202020204" pitchFamily="34" charset="0"/>
              </a:rPr>
              <a:t>2,прод</a:t>
            </a:r>
            <a:r>
              <a:rPr lang="uk-UA" b="0" i="0" dirty="0">
                <a:solidFill>
                  <a:srgbClr val="333333"/>
                </a:solidFill>
                <a:effectLst/>
                <a:latin typeface="arial" panose="020B0604020202020204" pitchFamily="34" charset="0"/>
              </a:rPr>
              <a:t>–С</a:t>
            </a:r>
            <a:r>
              <a:rPr lang="uk-UA" b="0" i="0" baseline="-25000" dirty="0">
                <a:solidFill>
                  <a:srgbClr val="333333"/>
                </a:solidFill>
                <a:effectLst/>
                <a:latin typeface="arial" panose="020B0604020202020204" pitchFamily="34" charset="0"/>
              </a:rPr>
              <a:t>1,прод</a:t>
            </a:r>
            <a:r>
              <a:rPr lang="uk-UA" b="0" i="0" dirty="0">
                <a:solidFill>
                  <a:srgbClr val="333333"/>
                </a:solidFill>
                <a:effectLst/>
                <a:latin typeface="arial" panose="020B0604020202020204" pitchFamily="34" charset="0"/>
              </a:rPr>
              <a:t>=</a:t>
            </a:r>
            <a:r>
              <a:rPr lang="en-US" b="0" i="0" dirty="0" err="1">
                <a:solidFill>
                  <a:srgbClr val="333333"/>
                </a:solidFill>
                <a:effectLst/>
                <a:latin typeface="arial" panose="020B0604020202020204" pitchFamily="34" charset="0"/>
              </a:rPr>
              <a:t>dC</a:t>
            </a:r>
            <a:r>
              <a:rPr lang="en-US" b="0" i="0" dirty="0">
                <a:solidFill>
                  <a:srgbClr val="333333"/>
                </a:solidFill>
                <a:effectLst/>
                <a:latin typeface="arial" panose="020B0604020202020204" pitchFamily="34" charset="0"/>
              </a:rPr>
              <a:t>&gt;0), </a:t>
            </a:r>
            <a:r>
              <a:rPr lang="uk-UA" b="0" i="0" dirty="0">
                <a:solidFill>
                  <a:srgbClr val="333333"/>
                </a:solidFill>
                <a:effectLst/>
                <a:latin typeface="arial" panose="020B0604020202020204" pitchFamily="34" charset="0"/>
              </a:rPr>
              <a:t>то відношення </a:t>
            </a:r>
            <a:r>
              <a:rPr lang="en-US" b="0" i="0" dirty="0">
                <a:solidFill>
                  <a:srgbClr val="333333"/>
                </a:solidFill>
                <a:effectLst/>
                <a:latin typeface="arial" panose="020B0604020202020204" pitchFamily="34" charset="0"/>
              </a:rPr>
              <a:t>d</a:t>
            </a:r>
            <a:r>
              <a:rPr lang="uk-UA" b="0" i="0" dirty="0">
                <a:solidFill>
                  <a:srgbClr val="333333"/>
                </a:solidFill>
                <a:effectLst/>
                <a:latin typeface="arial" panose="020B0604020202020204" pitchFamily="34" charset="0"/>
              </a:rPr>
              <a:t>С/</a:t>
            </a:r>
            <a:r>
              <a:rPr lang="en-US" b="0" i="0" dirty="0">
                <a:solidFill>
                  <a:srgbClr val="333333"/>
                </a:solidFill>
                <a:effectLst/>
                <a:latin typeface="arial" panose="020B0604020202020204" pitchFamily="34" charset="0"/>
              </a:rPr>
              <a:t>dt </a:t>
            </a:r>
            <a:r>
              <a:rPr lang="uk-UA" b="0" i="0" dirty="0">
                <a:solidFill>
                  <a:srgbClr val="333333"/>
                </a:solidFill>
                <a:effectLst/>
                <a:latin typeface="arial" panose="020B0604020202020204" pitchFamily="34" charset="0"/>
              </a:rPr>
              <a:t>треба брати із знаком плюс (рис. </a:t>
            </a:r>
            <a:r>
              <a:rPr lang="en-US" b="0" i="0" dirty="0">
                <a:solidFill>
                  <a:srgbClr val="333333"/>
                </a:solidFill>
                <a:effectLst/>
                <a:latin typeface="arial" panose="020B0604020202020204" pitchFamily="34" charset="0"/>
              </a:rPr>
              <a:t>7</a:t>
            </a:r>
            <a:r>
              <a:rPr lang="uk-UA" b="0" i="0" dirty="0">
                <a:solidFill>
                  <a:srgbClr val="333333"/>
                </a:solidFill>
                <a:effectLst/>
                <a:latin typeface="arial" panose="020B0604020202020204" pitchFamily="34" charset="0"/>
              </a:rPr>
              <a:t>.1б).</a:t>
            </a:r>
            <a:endParaRPr lang="uk-UA" dirty="0"/>
          </a:p>
        </p:txBody>
      </p:sp>
      <p:pic>
        <p:nvPicPr>
          <p:cNvPr id="8" name="Рисунок 7">
            <a:extLst>
              <a:ext uri="{FF2B5EF4-FFF2-40B4-BE49-F238E27FC236}">
                <a16:creationId xmlns:a16="http://schemas.microsoft.com/office/drawing/2014/main" id="{D402EB86-6781-2FC3-CF89-3C7621E523DF}"/>
              </a:ext>
            </a:extLst>
          </p:cNvPr>
          <p:cNvPicPr>
            <a:picLocks noChangeAspect="1"/>
          </p:cNvPicPr>
          <p:nvPr/>
        </p:nvPicPr>
        <p:blipFill>
          <a:blip r:embed="rId2"/>
          <a:stretch>
            <a:fillRect/>
          </a:stretch>
        </p:blipFill>
        <p:spPr>
          <a:xfrm>
            <a:off x="6096000" y="258641"/>
            <a:ext cx="5731535" cy="4145450"/>
          </a:xfrm>
          <a:prstGeom prst="rect">
            <a:avLst/>
          </a:prstGeom>
        </p:spPr>
      </p:pic>
      <p:sp>
        <p:nvSpPr>
          <p:cNvPr id="10" name="TextBox 9">
            <a:extLst>
              <a:ext uri="{FF2B5EF4-FFF2-40B4-BE49-F238E27FC236}">
                <a16:creationId xmlns:a16="http://schemas.microsoft.com/office/drawing/2014/main" id="{FE0840EC-A3E7-531D-8ABC-CF536BE4E8C1}"/>
              </a:ext>
            </a:extLst>
          </p:cNvPr>
          <p:cNvSpPr txBox="1"/>
          <p:nvPr/>
        </p:nvSpPr>
        <p:spPr>
          <a:xfrm>
            <a:off x="6343293" y="5228540"/>
            <a:ext cx="5155718" cy="646331"/>
          </a:xfrm>
          <a:prstGeom prst="rect">
            <a:avLst/>
          </a:prstGeom>
          <a:noFill/>
        </p:spPr>
        <p:txBody>
          <a:bodyPr wrap="square">
            <a:spAutoFit/>
          </a:bodyPr>
          <a:lstStyle/>
          <a:p>
            <a:pPr algn="ctr"/>
            <a:r>
              <a:rPr lang="ru-RU" b="0" i="0" dirty="0">
                <a:solidFill>
                  <a:srgbClr val="333333"/>
                </a:solidFill>
                <a:effectLst/>
                <a:latin typeface="arial" panose="020B0604020202020204" pitchFamily="34" charset="0"/>
              </a:rPr>
              <a:t>Рисунок </a:t>
            </a:r>
            <a:r>
              <a:rPr lang="en-US" b="0" i="0" dirty="0">
                <a:solidFill>
                  <a:srgbClr val="333333"/>
                </a:solidFill>
                <a:effectLst/>
                <a:latin typeface="arial" panose="020B0604020202020204" pitchFamily="34" charset="0"/>
              </a:rPr>
              <a:t>7</a:t>
            </a:r>
            <a:r>
              <a:rPr lang="ru-RU" b="0" i="0" dirty="0">
                <a:solidFill>
                  <a:srgbClr val="333333"/>
                </a:solidFill>
                <a:effectLst/>
                <a:latin typeface="arial" panose="020B0604020202020204" pitchFamily="34" charset="0"/>
              </a:rPr>
              <a:t>.1 – </a:t>
            </a:r>
            <a:r>
              <a:rPr lang="ru-RU" b="0" i="0" dirty="0" err="1">
                <a:solidFill>
                  <a:srgbClr val="333333"/>
                </a:solidFill>
                <a:effectLst/>
                <a:latin typeface="arial" panose="020B0604020202020204" pitchFamily="34" charset="0"/>
              </a:rPr>
              <a:t>Змінення</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концентрації</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протягом</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реакції</a:t>
            </a:r>
            <a:r>
              <a:rPr lang="ru-RU" b="0" i="0" dirty="0">
                <a:solidFill>
                  <a:srgbClr val="333333"/>
                </a:solidFill>
                <a:effectLst/>
                <a:latin typeface="arial" panose="020B0604020202020204" pitchFamily="34" charset="0"/>
              </a:rPr>
              <a:t>: а) реагенту; б) продукту</a:t>
            </a:r>
            <a:endParaRPr lang="uk-UA" dirty="0"/>
          </a:p>
        </p:txBody>
      </p:sp>
    </p:spTree>
    <p:extLst>
      <p:ext uri="{BB962C8B-B14F-4D97-AF65-F5344CB8AC3E}">
        <p14:creationId xmlns:p14="http://schemas.microsoft.com/office/powerpoint/2010/main" val="214225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F1BDE7-6F00-F797-59D3-542815BB945C}"/>
              </a:ext>
            </a:extLst>
          </p:cNvPr>
          <p:cNvSpPr txBox="1"/>
          <p:nvPr/>
        </p:nvSpPr>
        <p:spPr>
          <a:xfrm>
            <a:off x="528368" y="250058"/>
            <a:ext cx="5492870" cy="6186309"/>
          </a:xfrm>
          <a:prstGeom prst="rect">
            <a:avLst/>
          </a:prstGeom>
          <a:noFill/>
        </p:spPr>
        <p:txBody>
          <a:bodyPr wrap="square">
            <a:spAutoFit/>
          </a:bodyPr>
          <a:lstStyle/>
          <a:p>
            <a:pPr algn="just"/>
            <a:r>
              <a:rPr lang="uk-UA" dirty="0"/>
              <a:t>У ході реакції змінюються концентрації реагуючих речовин і відповідно змінюється швидкість реакції. Чим коротший проміжок часу </a:t>
            </a:r>
            <a:r>
              <a:rPr lang="en-US" dirty="0"/>
              <a:t>dt, </a:t>
            </a:r>
            <a:r>
              <a:rPr lang="uk-UA" dirty="0"/>
              <a:t>тим менше змінення концентрацій </a:t>
            </a:r>
            <a:r>
              <a:rPr lang="en-US" dirty="0"/>
              <a:t>d</a:t>
            </a:r>
            <a:r>
              <a:rPr lang="uk-UA" dirty="0"/>
              <a:t>С і тим ближче відношення </a:t>
            </a:r>
            <a:r>
              <a:rPr lang="en-US" dirty="0"/>
              <a:t>d</a:t>
            </a:r>
            <a:r>
              <a:rPr lang="uk-UA" dirty="0"/>
              <a:t>С/</a:t>
            </a:r>
            <a:r>
              <a:rPr lang="en-US" dirty="0"/>
              <a:t>dt </a:t>
            </a:r>
            <a:r>
              <a:rPr lang="uk-UA" dirty="0"/>
              <a:t>до істинної (або миттєвої) швидкості реакції.</a:t>
            </a:r>
          </a:p>
          <a:p>
            <a:pPr algn="just"/>
            <a:endParaRPr lang="uk-UA" dirty="0"/>
          </a:p>
          <a:p>
            <a:pPr algn="just"/>
            <a:r>
              <a:rPr lang="uk-UA" dirty="0"/>
              <a:t>Однак концентрації речовин у хімічному процесі змінюються безперервно (рис.7.2), тому правильніше говорити не про середню, а про істинну швидкість реакції, яка є похідною від концентрації за часом:</a:t>
            </a:r>
          </a:p>
          <a:p>
            <a:pPr algn="just"/>
            <a:endParaRPr lang="uk-UA" dirty="0"/>
          </a:p>
          <a:p>
            <a:pPr algn="ctr"/>
            <a:r>
              <a:rPr lang="en-US" b="0" i="0" dirty="0">
                <a:solidFill>
                  <a:srgbClr val="333333"/>
                </a:solidFill>
                <a:effectLst/>
                <a:latin typeface="arial" panose="020B0604020202020204" pitchFamily="34" charset="0"/>
              </a:rPr>
              <a:t>r</a:t>
            </a:r>
            <a:r>
              <a:rPr lang="uk-UA" b="0" i="0" baseline="-25000" dirty="0" err="1">
                <a:solidFill>
                  <a:srgbClr val="333333"/>
                </a:solidFill>
                <a:effectLst/>
                <a:latin typeface="arial" panose="020B0604020202020204" pitchFamily="34" charset="0"/>
              </a:rPr>
              <a:t>іст</a:t>
            </a:r>
            <a:r>
              <a:rPr lang="uk-UA" b="0" i="0" dirty="0">
                <a:solidFill>
                  <a:srgbClr val="333333"/>
                </a:solidFill>
                <a:effectLst/>
                <a:latin typeface="arial" panose="020B0604020202020204" pitchFamily="34" charset="0"/>
              </a:rPr>
              <a:t> = </a:t>
            </a:r>
            <a:r>
              <a:rPr lang="en-US" b="0" i="0" dirty="0" err="1">
                <a:solidFill>
                  <a:srgbClr val="333333"/>
                </a:solidFill>
                <a:effectLst/>
                <a:latin typeface="arial" panose="020B0604020202020204" pitchFamily="34" charset="0"/>
              </a:rPr>
              <a:t>dC</a:t>
            </a:r>
            <a:r>
              <a:rPr lang="en-US" b="0" i="0" dirty="0">
                <a:solidFill>
                  <a:srgbClr val="333333"/>
                </a:solidFill>
                <a:effectLst/>
                <a:latin typeface="arial" panose="020B0604020202020204" pitchFamily="34" charset="0"/>
              </a:rPr>
              <a:t> / d</a:t>
            </a:r>
            <a:r>
              <a:rPr lang="el-GR" b="0" i="0" dirty="0">
                <a:solidFill>
                  <a:srgbClr val="333333"/>
                </a:solidFill>
                <a:effectLst/>
                <a:latin typeface="arial" panose="020B0604020202020204" pitchFamily="34" charset="0"/>
              </a:rPr>
              <a:t>τ </a:t>
            </a:r>
            <a:endParaRPr lang="en-US" b="0" i="0" dirty="0">
              <a:solidFill>
                <a:srgbClr val="333333"/>
              </a:solidFill>
              <a:effectLst/>
              <a:latin typeface="arial" panose="020B0604020202020204" pitchFamily="34" charset="0"/>
            </a:endParaRPr>
          </a:p>
          <a:p>
            <a:pPr algn="ctr"/>
            <a:endParaRPr lang="el-GR" dirty="0"/>
          </a:p>
          <a:p>
            <a:pPr algn="just"/>
            <a:r>
              <a:rPr lang="uk-UA" dirty="0"/>
              <a:t>Як істинну, так і середню швидкості реакції можна визначити графічно – через тангенс кута нахилу дотичної (</a:t>
            </a:r>
            <a:r>
              <a:rPr lang="en-US" b="0" i="0" dirty="0">
                <a:solidFill>
                  <a:srgbClr val="333333"/>
                </a:solidFill>
                <a:effectLst/>
                <a:latin typeface="arial" panose="020B0604020202020204" pitchFamily="34" charset="0"/>
              </a:rPr>
              <a:t>r</a:t>
            </a:r>
            <a:r>
              <a:rPr lang="uk-UA" b="0" i="0" baseline="-25000" dirty="0" err="1">
                <a:solidFill>
                  <a:srgbClr val="333333"/>
                </a:solidFill>
                <a:effectLst/>
                <a:latin typeface="arial" panose="020B0604020202020204" pitchFamily="34" charset="0"/>
              </a:rPr>
              <a:t>іст</a:t>
            </a:r>
            <a:r>
              <a:rPr lang="uk-UA" dirty="0"/>
              <a:t>) до кривої залежності концентрацій від часу чи через тангенс кута нахилу до січної (</a:t>
            </a:r>
            <a:r>
              <a:rPr lang="en-US" b="0" i="0" dirty="0">
                <a:solidFill>
                  <a:srgbClr val="333333"/>
                </a:solidFill>
                <a:effectLst/>
                <a:latin typeface="arial" panose="020B0604020202020204" pitchFamily="34" charset="0"/>
              </a:rPr>
              <a:t>r</a:t>
            </a:r>
            <a:r>
              <a:rPr lang="uk-UA" b="0" i="0" baseline="-25000" dirty="0">
                <a:solidFill>
                  <a:srgbClr val="333333"/>
                </a:solidFill>
                <a:effectLst/>
                <a:latin typeface="arial" panose="020B0604020202020204" pitchFamily="34" charset="0"/>
              </a:rPr>
              <a:t>сер</a:t>
            </a:r>
            <a:r>
              <a:rPr lang="uk-UA" dirty="0"/>
              <a:t>) (рис.7.2):</a:t>
            </a:r>
          </a:p>
          <a:p>
            <a:pPr algn="just"/>
            <a:endParaRPr lang="uk-UA" dirty="0"/>
          </a:p>
          <a:p>
            <a:pPr algn="ctr"/>
            <a:r>
              <a:rPr lang="en-US" b="0" i="0" dirty="0">
                <a:solidFill>
                  <a:srgbClr val="333333"/>
                </a:solidFill>
                <a:effectLst/>
                <a:latin typeface="arial" panose="020B0604020202020204" pitchFamily="34" charset="0"/>
              </a:rPr>
              <a:t>r</a:t>
            </a:r>
            <a:r>
              <a:rPr lang="uk-UA" b="0" i="0" baseline="-25000" dirty="0" err="1">
                <a:solidFill>
                  <a:srgbClr val="333333"/>
                </a:solidFill>
                <a:effectLst/>
                <a:latin typeface="arial" panose="020B0604020202020204" pitchFamily="34" charset="0"/>
              </a:rPr>
              <a:t>іст</a:t>
            </a:r>
            <a:r>
              <a:rPr lang="uk-UA" b="0" i="0" dirty="0">
                <a:solidFill>
                  <a:srgbClr val="333333"/>
                </a:solidFill>
                <a:effectLst/>
                <a:latin typeface="arial" panose="020B0604020202020204" pitchFamily="34" charset="0"/>
              </a:rPr>
              <a:t> </a:t>
            </a:r>
            <a:r>
              <a:rPr lang="uk-UA" dirty="0"/>
              <a:t>= </a:t>
            </a:r>
            <a:r>
              <a:rPr lang="en-US" dirty="0" err="1"/>
              <a:t>tg</a:t>
            </a:r>
            <a:r>
              <a:rPr lang="en-US" dirty="0"/>
              <a:t> a,</a:t>
            </a:r>
          </a:p>
          <a:p>
            <a:pPr algn="ctr"/>
            <a:endParaRPr lang="en-US" dirty="0"/>
          </a:p>
          <a:p>
            <a:pPr algn="ctr"/>
            <a:r>
              <a:rPr lang="en-US" b="0" i="0" dirty="0">
                <a:solidFill>
                  <a:srgbClr val="333333"/>
                </a:solidFill>
                <a:effectLst/>
                <a:latin typeface="arial" panose="020B0604020202020204" pitchFamily="34" charset="0"/>
              </a:rPr>
              <a:t>r</a:t>
            </a:r>
            <a:r>
              <a:rPr lang="uk-UA" b="0" i="0" baseline="-25000" dirty="0">
                <a:solidFill>
                  <a:srgbClr val="333333"/>
                </a:solidFill>
                <a:effectLst/>
                <a:latin typeface="arial" panose="020B0604020202020204" pitchFamily="34" charset="0"/>
              </a:rPr>
              <a:t>сер</a:t>
            </a:r>
            <a:r>
              <a:rPr lang="uk-UA" b="0" i="0" dirty="0">
                <a:solidFill>
                  <a:srgbClr val="333333"/>
                </a:solidFill>
                <a:effectLst/>
                <a:latin typeface="arial" panose="020B0604020202020204" pitchFamily="34" charset="0"/>
              </a:rPr>
              <a:t> </a:t>
            </a:r>
            <a:r>
              <a:rPr lang="uk-UA" dirty="0"/>
              <a:t>= </a:t>
            </a:r>
            <a:r>
              <a:rPr lang="en-US" dirty="0" err="1"/>
              <a:t>tg</a:t>
            </a:r>
            <a:r>
              <a:rPr lang="el-GR" dirty="0"/>
              <a:t>β.</a:t>
            </a:r>
            <a:endParaRPr lang="uk-UA" dirty="0"/>
          </a:p>
        </p:txBody>
      </p:sp>
      <p:pic>
        <p:nvPicPr>
          <p:cNvPr id="5" name="Рисунок 4">
            <a:extLst>
              <a:ext uri="{FF2B5EF4-FFF2-40B4-BE49-F238E27FC236}">
                <a16:creationId xmlns:a16="http://schemas.microsoft.com/office/drawing/2014/main" id="{89A73E9F-19D2-50C2-399F-6698C9A44D3B}"/>
              </a:ext>
            </a:extLst>
          </p:cNvPr>
          <p:cNvPicPr>
            <a:picLocks noChangeAspect="1"/>
          </p:cNvPicPr>
          <p:nvPr/>
        </p:nvPicPr>
        <p:blipFill>
          <a:blip r:embed="rId2"/>
          <a:stretch>
            <a:fillRect/>
          </a:stretch>
        </p:blipFill>
        <p:spPr>
          <a:xfrm>
            <a:off x="6021238" y="250058"/>
            <a:ext cx="6069925" cy="4174160"/>
          </a:xfrm>
          <a:prstGeom prst="rect">
            <a:avLst/>
          </a:prstGeom>
        </p:spPr>
      </p:pic>
      <p:sp>
        <p:nvSpPr>
          <p:cNvPr id="9" name="TextBox 8">
            <a:extLst>
              <a:ext uri="{FF2B5EF4-FFF2-40B4-BE49-F238E27FC236}">
                <a16:creationId xmlns:a16="http://schemas.microsoft.com/office/drawing/2014/main" id="{E088C80E-ECEE-E12E-AA65-1F61E45ABC0A}"/>
              </a:ext>
            </a:extLst>
          </p:cNvPr>
          <p:cNvSpPr txBox="1"/>
          <p:nvPr/>
        </p:nvSpPr>
        <p:spPr>
          <a:xfrm>
            <a:off x="6533071" y="5178007"/>
            <a:ext cx="5267865" cy="923330"/>
          </a:xfrm>
          <a:prstGeom prst="rect">
            <a:avLst/>
          </a:prstGeom>
          <a:noFill/>
        </p:spPr>
        <p:txBody>
          <a:bodyPr wrap="square">
            <a:spAutoFit/>
          </a:bodyPr>
          <a:lstStyle/>
          <a:p>
            <a:pPr algn="ctr"/>
            <a:r>
              <a:rPr lang="uk-UA" b="0" i="0" dirty="0">
                <a:solidFill>
                  <a:srgbClr val="333333"/>
                </a:solidFill>
                <a:effectLst/>
                <a:latin typeface="arial" panose="020B0604020202020204" pitchFamily="34" charset="0"/>
              </a:rPr>
              <a:t>Рисунок 7.2 – Графічне визначення середньої швидкості (</a:t>
            </a:r>
            <a:r>
              <a:rPr lang="en-US" b="0" i="0" dirty="0">
                <a:solidFill>
                  <a:srgbClr val="333333"/>
                </a:solidFill>
                <a:effectLst/>
                <a:latin typeface="arial" panose="020B0604020202020204" pitchFamily="34" charset="0"/>
              </a:rPr>
              <a:t>r</a:t>
            </a:r>
            <a:r>
              <a:rPr lang="uk-UA" b="0" i="0" baseline="-25000" dirty="0">
                <a:solidFill>
                  <a:srgbClr val="333333"/>
                </a:solidFill>
                <a:effectLst/>
                <a:latin typeface="arial" panose="020B0604020202020204" pitchFamily="34" charset="0"/>
              </a:rPr>
              <a:t>сер</a:t>
            </a:r>
            <a:r>
              <a:rPr lang="uk-UA" b="0" i="0" dirty="0">
                <a:solidFill>
                  <a:srgbClr val="333333"/>
                </a:solidFill>
                <a:effectLst/>
                <a:latin typeface="arial" panose="020B0604020202020204" pitchFamily="34" charset="0"/>
              </a:rPr>
              <a:t>=±</a:t>
            </a:r>
            <a:r>
              <a:rPr lang="en-US" b="0" i="0" dirty="0" err="1">
                <a:solidFill>
                  <a:srgbClr val="333333"/>
                </a:solidFill>
                <a:effectLst/>
                <a:latin typeface="arial" panose="020B0604020202020204" pitchFamily="34" charset="0"/>
              </a:rPr>
              <a:t>dC</a:t>
            </a:r>
            <a:r>
              <a:rPr lang="en-US" b="0" i="0" dirty="0">
                <a:solidFill>
                  <a:srgbClr val="333333"/>
                </a:solidFill>
                <a:effectLst/>
                <a:latin typeface="arial" panose="020B0604020202020204" pitchFamily="34" charset="0"/>
              </a:rPr>
              <a:t>/dt </a:t>
            </a:r>
            <a:r>
              <a:rPr lang="uk-UA" b="0" i="0" dirty="0">
                <a:solidFill>
                  <a:srgbClr val="333333"/>
                </a:solidFill>
                <a:effectLst/>
                <a:latin typeface="arial" panose="020B0604020202020204" pitchFamily="34" charset="0"/>
              </a:rPr>
              <a:t>чи </a:t>
            </a:r>
            <a:r>
              <a:rPr lang="en-US" b="0" i="0" dirty="0">
                <a:solidFill>
                  <a:srgbClr val="333333"/>
                </a:solidFill>
                <a:effectLst/>
                <a:latin typeface="arial" panose="020B0604020202020204" pitchFamily="34" charset="0"/>
              </a:rPr>
              <a:t>r</a:t>
            </a:r>
            <a:r>
              <a:rPr lang="uk-UA" b="0" i="0" baseline="-25000" dirty="0">
                <a:solidFill>
                  <a:srgbClr val="333333"/>
                </a:solidFill>
                <a:effectLst/>
                <a:latin typeface="arial" panose="020B0604020202020204" pitchFamily="34" charset="0"/>
              </a:rPr>
              <a:t>сер</a:t>
            </a:r>
            <a:r>
              <a:rPr lang="uk-UA"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tg</a:t>
            </a:r>
            <a:r>
              <a:rPr lang="el-GR" b="0" i="0" dirty="0">
                <a:solidFill>
                  <a:srgbClr val="333333"/>
                </a:solidFill>
                <a:effectLst/>
                <a:latin typeface="arial" panose="020B0604020202020204" pitchFamily="34" charset="0"/>
              </a:rPr>
              <a:t>β) </a:t>
            </a:r>
            <a:r>
              <a:rPr lang="uk-UA" b="0" i="0" dirty="0">
                <a:solidFill>
                  <a:srgbClr val="333333"/>
                </a:solidFill>
                <a:effectLst/>
                <a:latin typeface="arial" panose="020B0604020202020204" pitchFamily="34" charset="0"/>
              </a:rPr>
              <a:t>та істинної швидкості реакції (</a:t>
            </a:r>
            <a:r>
              <a:rPr lang="en-US" b="0" i="0" dirty="0">
                <a:solidFill>
                  <a:srgbClr val="333333"/>
                </a:solidFill>
                <a:effectLst/>
                <a:latin typeface="arial" panose="020B0604020202020204" pitchFamily="34" charset="0"/>
              </a:rPr>
              <a:t>r</a:t>
            </a:r>
            <a:r>
              <a:rPr lang="uk-UA" b="0" i="0" baseline="-25000" dirty="0" err="1">
                <a:solidFill>
                  <a:srgbClr val="333333"/>
                </a:solidFill>
                <a:effectLst/>
                <a:latin typeface="arial" panose="020B0604020202020204" pitchFamily="34" charset="0"/>
              </a:rPr>
              <a:t>іст</a:t>
            </a:r>
            <a:r>
              <a:rPr lang="uk-UA"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tga</a:t>
            </a:r>
            <a:r>
              <a:rPr lang="en-US" b="0" i="0" dirty="0">
                <a:solidFill>
                  <a:srgbClr val="333333"/>
                </a:solidFill>
                <a:effectLst/>
                <a:latin typeface="arial" panose="020B0604020202020204" pitchFamily="34" charset="0"/>
              </a:rPr>
              <a:t>)</a:t>
            </a:r>
            <a:endParaRPr lang="uk-UA" dirty="0"/>
          </a:p>
        </p:txBody>
      </p:sp>
    </p:spTree>
    <p:extLst>
      <p:ext uri="{BB962C8B-B14F-4D97-AF65-F5344CB8AC3E}">
        <p14:creationId xmlns:p14="http://schemas.microsoft.com/office/powerpoint/2010/main" val="2818301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7E8E36-B8A0-CE4E-5585-46D29577FF28}"/>
              </a:ext>
            </a:extLst>
          </p:cNvPr>
          <p:cNvSpPr txBox="1"/>
          <p:nvPr/>
        </p:nvSpPr>
        <p:spPr>
          <a:xfrm>
            <a:off x="355839" y="418729"/>
            <a:ext cx="11419217" cy="2031325"/>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Із визначення швидкості реакції і аналізу рівняння випливає, що швидкість реакції у системі СІ вимірюється у [</a:t>
            </a:r>
            <a:r>
              <a:rPr lang="uk-UA" b="0" i="0" dirty="0" err="1">
                <a:solidFill>
                  <a:srgbClr val="333333"/>
                </a:solidFill>
                <a:effectLst/>
                <a:latin typeface="arial" panose="020B0604020202020204" pitchFamily="34" charset="0"/>
              </a:rPr>
              <a:t>моль×м</a:t>
            </a:r>
            <a:r>
              <a:rPr lang="uk-UA" b="0" i="0" baseline="30000" dirty="0">
                <a:solidFill>
                  <a:srgbClr val="333333"/>
                </a:solidFill>
                <a:effectLst/>
                <a:latin typeface="arial" panose="020B0604020202020204" pitchFamily="34" charset="0"/>
              </a:rPr>
              <a:t>–3</a:t>
            </a:r>
            <a:r>
              <a:rPr lang="uk-UA" b="0" i="0" dirty="0">
                <a:solidFill>
                  <a:srgbClr val="333333"/>
                </a:solidFill>
                <a:effectLst/>
                <a:latin typeface="arial" panose="020B0604020202020204" pitchFamily="34" charset="0"/>
              </a:rPr>
              <a:t>×с</a:t>
            </a:r>
            <a:r>
              <a:rPr lang="uk-UA" b="0" i="0" baseline="30000" dirty="0">
                <a:solidFill>
                  <a:srgbClr val="333333"/>
                </a:solidFill>
                <a:effectLst/>
                <a:latin typeface="arial" panose="020B0604020202020204" pitchFamily="34" charset="0"/>
              </a:rPr>
              <a:t>–1</a:t>
            </a:r>
            <a:r>
              <a:rPr lang="uk-UA" b="0" i="0" dirty="0">
                <a:solidFill>
                  <a:srgbClr val="333333"/>
                </a:solidFill>
                <a:effectLst/>
                <a:latin typeface="arial" panose="020B0604020202020204" pitchFamily="34" charset="0"/>
              </a:rPr>
              <a:t>], однак використовуються й інші одиниці вимірювання [</a:t>
            </a:r>
            <a:r>
              <a:rPr lang="uk-UA" b="0" i="0" dirty="0" err="1">
                <a:solidFill>
                  <a:srgbClr val="333333"/>
                </a:solidFill>
                <a:effectLst/>
                <a:latin typeface="arial" panose="020B0604020202020204" pitchFamily="34" charset="0"/>
              </a:rPr>
              <a:t>моль×л</a:t>
            </a:r>
            <a:r>
              <a:rPr lang="uk-UA" b="0" i="0" baseline="30000" dirty="0">
                <a:solidFill>
                  <a:srgbClr val="333333"/>
                </a:solidFill>
                <a:effectLst/>
                <a:latin typeface="arial" panose="020B0604020202020204" pitchFamily="34" charset="0"/>
              </a:rPr>
              <a:t>–1</a:t>
            </a:r>
            <a:r>
              <a:rPr lang="uk-UA" b="0" i="0" dirty="0">
                <a:solidFill>
                  <a:srgbClr val="333333"/>
                </a:solidFill>
                <a:effectLst/>
                <a:latin typeface="arial" panose="020B0604020202020204" pitchFamily="34" charset="0"/>
              </a:rPr>
              <a:t>×с</a:t>
            </a:r>
            <a:r>
              <a:rPr lang="uk-UA" b="0" i="0" baseline="30000" dirty="0">
                <a:solidFill>
                  <a:srgbClr val="333333"/>
                </a:solidFill>
                <a:effectLst/>
                <a:latin typeface="arial" panose="020B0604020202020204" pitchFamily="34" charset="0"/>
              </a:rPr>
              <a:t>–1</a:t>
            </a:r>
            <a:r>
              <a:rPr lang="uk-UA" b="0" i="0" dirty="0">
                <a:solidFill>
                  <a:srgbClr val="333333"/>
                </a:solidFill>
                <a:effectLst/>
                <a:latin typeface="arial" panose="020B0604020202020204" pitchFamily="34" charset="0"/>
              </a:rPr>
              <a:t>], [</a:t>
            </a:r>
            <a:r>
              <a:rPr lang="uk-UA" b="0" i="0" dirty="0" err="1">
                <a:solidFill>
                  <a:srgbClr val="333333"/>
                </a:solidFill>
                <a:effectLst/>
                <a:latin typeface="arial" panose="020B0604020202020204" pitchFamily="34" charset="0"/>
              </a:rPr>
              <a:t>моль×см</a:t>
            </a:r>
            <a:r>
              <a:rPr lang="uk-UA" b="0" i="0" baseline="30000" dirty="0">
                <a:solidFill>
                  <a:srgbClr val="333333"/>
                </a:solidFill>
                <a:effectLst/>
                <a:latin typeface="arial" panose="020B0604020202020204" pitchFamily="34" charset="0"/>
              </a:rPr>
              <a:t>–3</a:t>
            </a:r>
            <a:r>
              <a:rPr lang="uk-UA" b="0" i="0" dirty="0">
                <a:solidFill>
                  <a:srgbClr val="333333"/>
                </a:solidFill>
                <a:effectLst/>
                <a:latin typeface="arial" panose="020B0604020202020204" pitchFamily="34" charset="0"/>
              </a:rPr>
              <a:t>×с</a:t>
            </a:r>
            <a:r>
              <a:rPr lang="uk-UA" b="0" i="0" baseline="30000" dirty="0">
                <a:solidFill>
                  <a:srgbClr val="333333"/>
                </a:solidFill>
                <a:effectLst/>
                <a:latin typeface="arial" panose="020B0604020202020204" pitchFamily="34" charset="0"/>
              </a:rPr>
              <a:t>–1</a:t>
            </a:r>
            <a:r>
              <a:rPr lang="uk-UA" b="0" i="0" dirty="0">
                <a:solidFill>
                  <a:srgbClr val="333333"/>
                </a:solidFill>
                <a:effectLst/>
                <a:latin typeface="arial" panose="020B0604020202020204" pitchFamily="34" charset="0"/>
              </a:rPr>
              <a:t>], [</a:t>
            </a:r>
            <a:r>
              <a:rPr lang="uk-UA" b="0" i="0" dirty="0" err="1">
                <a:solidFill>
                  <a:srgbClr val="333333"/>
                </a:solidFill>
                <a:effectLst/>
                <a:latin typeface="arial" panose="020B0604020202020204" pitchFamily="34" charset="0"/>
              </a:rPr>
              <a:t>моль×см</a:t>
            </a:r>
            <a:r>
              <a:rPr lang="uk-UA" b="0" i="0" baseline="30000" dirty="0">
                <a:solidFill>
                  <a:srgbClr val="333333"/>
                </a:solidFill>
                <a:effectLst/>
                <a:latin typeface="arial" panose="020B0604020202020204" pitchFamily="34" charset="0"/>
              </a:rPr>
              <a:t>–3</a:t>
            </a:r>
            <a:r>
              <a:rPr lang="uk-UA" b="0" i="0" dirty="0">
                <a:solidFill>
                  <a:srgbClr val="333333"/>
                </a:solidFill>
                <a:effectLst/>
                <a:latin typeface="arial" panose="020B0604020202020204" pitchFamily="34" charset="0"/>
              </a:rPr>
              <a:t>×хв</a:t>
            </a:r>
            <a:r>
              <a:rPr lang="uk-UA" b="0" i="0" baseline="30000" dirty="0">
                <a:solidFill>
                  <a:srgbClr val="333333"/>
                </a:solidFill>
                <a:effectLst/>
                <a:latin typeface="arial" panose="020B0604020202020204" pitchFamily="34" charset="0"/>
              </a:rPr>
              <a:t>–1</a:t>
            </a:r>
            <a:r>
              <a:rPr lang="uk-UA" b="0" i="0" dirty="0">
                <a:solidFill>
                  <a:srgbClr val="333333"/>
                </a:solidFill>
                <a:effectLst/>
                <a:latin typeface="arial" panose="020B0604020202020204" pitchFamily="34" charset="0"/>
              </a:rPr>
              <a:t>].</a:t>
            </a:r>
            <a:endParaRPr lang="en-US" b="0" i="0" dirty="0">
              <a:solidFill>
                <a:srgbClr val="333333"/>
              </a:solidFill>
              <a:effectLst/>
              <a:latin typeface="arial" panose="020B0604020202020204" pitchFamily="34" charset="0"/>
            </a:endParaRPr>
          </a:p>
          <a:p>
            <a:pPr algn="just"/>
            <a:endParaRPr lang="uk-UA" b="0" i="0" dirty="0">
              <a:solidFill>
                <a:srgbClr val="333333"/>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Протягом реакції змінюються концентрації всіх реагентів і продуктів реакції. Для реакцій з різними </a:t>
            </a:r>
            <a:r>
              <a:rPr lang="uk-UA" b="0" i="0" dirty="0" err="1">
                <a:solidFill>
                  <a:srgbClr val="333333"/>
                </a:solidFill>
                <a:effectLst/>
                <a:latin typeface="arial" panose="020B0604020202020204" pitchFamily="34" charset="0"/>
              </a:rPr>
              <a:t>стехіометричними</a:t>
            </a:r>
            <a:r>
              <a:rPr lang="uk-UA" b="0" i="0" dirty="0">
                <a:solidFill>
                  <a:srgbClr val="333333"/>
                </a:solidFill>
                <a:effectLst/>
                <a:latin typeface="arial" panose="020B0604020202020204" pitchFamily="34" charset="0"/>
              </a:rPr>
              <a:t> коефіцієнтами швидкості змінювання концентрацій реагентів теж будуть різними. Це необхідно ураховувати при обчислюванні швидкості реакції. Так, для реакції загального вигляду</a:t>
            </a:r>
          </a:p>
        </p:txBody>
      </p:sp>
      <p:pic>
        <p:nvPicPr>
          <p:cNvPr id="5" name="Рисунок 4">
            <a:extLst>
              <a:ext uri="{FF2B5EF4-FFF2-40B4-BE49-F238E27FC236}">
                <a16:creationId xmlns:a16="http://schemas.microsoft.com/office/drawing/2014/main" id="{1372B434-197A-7AD7-34AA-EE04B32A02CC}"/>
              </a:ext>
            </a:extLst>
          </p:cNvPr>
          <p:cNvPicPr>
            <a:picLocks noChangeAspect="1"/>
          </p:cNvPicPr>
          <p:nvPr/>
        </p:nvPicPr>
        <p:blipFill>
          <a:blip r:embed="rId2"/>
          <a:stretch>
            <a:fillRect/>
          </a:stretch>
        </p:blipFill>
        <p:spPr>
          <a:xfrm>
            <a:off x="4657725" y="2730706"/>
            <a:ext cx="2330240" cy="293209"/>
          </a:xfrm>
          <a:prstGeom prst="rect">
            <a:avLst/>
          </a:prstGeom>
        </p:spPr>
      </p:pic>
      <p:sp>
        <p:nvSpPr>
          <p:cNvPr id="7" name="TextBox 6">
            <a:extLst>
              <a:ext uri="{FF2B5EF4-FFF2-40B4-BE49-F238E27FC236}">
                <a16:creationId xmlns:a16="http://schemas.microsoft.com/office/drawing/2014/main" id="{03F111DB-3752-BD8E-A8E7-8993D77094D8}"/>
              </a:ext>
            </a:extLst>
          </p:cNvPr>
          <p:cNvSpPr txBox="1"/>
          <p:nvPr/>
        </p:nvSpPr>
        <p:spPr>
          <a:xfrm>
            <a:off x="355839" y="3304568"/>
            <a:ext cx="7554584" cy="369332"/>
          </a:xfrm>
          <a:prstGeom prst="rect">
            <a:avLst/>
          </a:prstGeom>
          <a:noFill/>
        </p:spPr>
        <p:txBody>
          <a:bodyPr wrap="square">
            <a:spAutoFit/>
          </a:bodyPr>
          <a:lstStyle/>
          <a:p>
            <a:r>
              <a:rPr lang="ru-RU" b="0" i="0" dirty="0" err="1">
                <a:solidFill>
                  <a:srgbClr val="333333"/>
                </a:solidFill>
                <a:effectLst/>
                <a:latin typeface="arial" panose="020B0604020202020204" pitchFamily="34" charset="0"/>
              </a:rPr>
              <a:t>швидкість</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реакції</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визначається</a:t>
            </a:r>
            <a:r>
              <a:rPr lang="ru-RU" b="0" i="0" dirty="0">
                <a:solidFill>
                  <a:srgbClr val="333333"/>
                </a:solidFill>
                <a:effectLst/>
                <a:latin typeface="arial" panose="020B0604020202020204" pitchFamily="34" charset="0"/>
              </a:rPr>
              <a:t> одним </a:t>
            </a:r>
            <a:r>
              <a:rPr lang="ru-RU" b="0" i="0" dirty="0" err="1">
                <a:solidFill>
                  <a:srgbClr val="333333"/>
                </a:solidFill>
                <a:effectLst/>
                <a:latin typeface="arial" panose="020B0604020202020204" pitchFamily="34" charset="0"/>
              </a:rPr>
              <a:t>із</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співвідношень</a:t>
            </a:r>
            <a:r>
              <a:rPr lang="ru-RU" b="0" i="0" dirty="0">
                <a:solidFill>
                  <a:srgbClr val="333333"/>
                </a:solidFill>
                <a:effectLst/>
                <a:latin typeface="arial" panose="020B0604020202020204" pitchFamily="34" charset="0"/>
              </a:rPr>
              <a:t>:</a:t>
            </a:r>
            <a:endParaRPr lang="uk-UA" dirty="0"/>
          </a:p>
        </p:txBody>
      </p:sp>
      <p:pic>
        <p:nvPicPr>
          <p:cNvPr id="9" name="Рисунок 8">
            <a:extLst>
              <a:ext uri="{FF2B5EF4-FFF2-40B4-BE49-F238E27FC236}">
                <a16:creationId xmlns:a16="http://schemas.microsoft.com/office/drawing/2014/main" id="{3F030B15-BE9E-18EA-EC27-C6D09B746621}"/>
              </a:ext>
            </a:extLst>
          </p:cNvPr>
          <p:cNvPicPr>
            <a:picLocks noChangeAspect="1"/>
          </p:cNvPicPr>
          <p:nvPr/>
        </p:nvPicPr>
        <p:blipFill>
          <a:blip r:embed="rId3"/>
          <a:stretch>
            <a:fillRect/>
          </a:stretch>
        </p:blipFill>
        <p:spPr>
          <a:xfrm>
            <a:off x="4265258" y="4034115"/>
            <a:ext cx="3115173" cy="768409"/>
          </a:xfrm>
          <a:prstGeom prst="rect">
            <a:avLst/>
          </a:prstGeom>
        </p:spPr>
      </p:pic>
      <p:sp>
        <p:nvSpPr>
          <p:cNvPr id="11" name="TextBox 10">
            <a:extLst>
              <a:ext uri="{FF2B5EF4-FFF2-40B4-BE49-F238E27FC236}">
                <a16:creationId xmlns:a16="http://schemas.microsoft.com/office/drawing/2014/main" id="{DEC05CEE-2B23-B238-CF01-F73513641770}"/>
              </a:ext>
            </a:extLst>
          </p:cNvPr>
          <p:cNvSpPr txBox="1"/>
          <p:nvPr/>
        </p:nvSpPr>
        <p:spPr>
          <a:xfrm>
            <a:off x="386391" y="5094636"/>
            <a:ext cx="11419217" cy="1200329"/>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На швидкість реакції впливають різні чинники, у першу чергу – природа реагуючих речовин (деякі реакції відбуваються миттєво, інші можуть перебігати роками, наприклад, вибух і корозія); концентрація реагентів, площа поверхні дотику фаз (для гетерогенних процесів), температура, каталізатор, зовнішні чинники (наприклад, опромінювання).</a:t>
            </a:r>
            <a:endParaRPr lang="uk-UA" dirty="0"/>
          </a:p>
        </p:txBody>
      </p:sp>
    </p:spTree>
    <p:extLst>
      <p:ext uri="{BB962C8B-B14F-4D97-AF65-F5344CB8AC3E}">
        <p14:creationId xmlns:p14="http://schemas.microsoft.com/office/powerpoint/2010/main" val="362091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CBECB2-9508-91F8-7C6D-B672E6C6ACAB}"/>
              </a:ext>
            </a:extLst>
          </p:cNvPr>
          <p:cNvSpPr txBox="1"/>
          <p:nvPr/>
        </p:nvSpPr>
        <p:spPr>
          <a:xfrm>
            <a:off x="355840" y="278322"/>
            <a:ext cx="11453722" cy="2062103"/>
          </a:xfrm>
          <a:prstGeom prst="rect">
            <a:avLst/>
          </a:prstGeom>
          <a:noFill/>
        </p:spPr>
        <p:txBody>
          <a:bodyPr wrap="square">
            <a:spAutoFit/>
          </a:bodyPr>
          <a:lstStyle/>
          <a:p>
            <a:pPr algn="ctr"/>
            <a:r>
              <a:rPr lang="en-US" sz="1600" b="1" i="0" dirty="0">
                <a:solidFill>
                  <a:srgbClr val="333333"/>
                </a:solidFill>
                <a:effectLst/>
                <a:latin typeface="arial" panose="020B0604020202020204" pitchFamily="34" charset="0"/>
              </a:rPr>
              <a:t>7</a:t>
            </a:r>
            <a:r>
              <a:rPr lang="uk-UA" sz="1600" b="1" i="0" dirty="0">
                <a:solidFill>
                  <a:srgbClr val="333333"/>
                </a:solidFill>
                <a:effectLst/>
                <a:latin typeface="arial" panose="020B0604020202020204" pitchFamily="34" charset="0"/>
              </a:rPr>
              <a:t>.2.1. ЗАЛЕЖНІСТЬ ШВИДКОСТІ РЕАКЦІЇ  ВІД КОНЦЕНТРАЦІЇ РЕАГЕНТІВ</a:t>
            </a:r>
            <a:endParaRPr lang="en-US" sz="1600" b="1" i="0" dirty="0">
              <a:solidFill>
                <a:srgbClr val="333333"/>
              </a:solidFill>
              <a:effectLst/>
              <a:latin typeface="arial" panose="020B0604020202020204" pitchFamily="34" charset="0"/>
            </a:endParaRPr>
          </a:p>
          <a:p>
            <a:pPr algn="ctr"/>
            <a:endParaRPr lang="uk-UA" sz="1600" b="1" i="0" dirty="0">
              <a:solidFill>
                <a:srgbClr val="333333"/>
              </a:solidFill>
              <a:effectLst/>
              <a:latin typeface="arial" panose="020B0604020202020204" pitchFamily="34" charset="0"/>
            </a:endParaRPr>
          </a:p>
          <a:p>
            <a:pPr algn="just"/>
            <a:r>
              <a:rPr lang="uk-UA" sz="1600" b="0" i="0" dirty="0">
                <a:solidFill>
                  <a:srgbClr val="333333"/>
                </a:solidFill>
                <a:effectLst/>
                <a:latin typeface="arial" panose="020B0604020202020204" pitchFamily="34" charset="0"/>
              </a:rPr>
              <a:t>Будь-яка реакція може здійснюватися тільки за умов зіткнення молекул реагуючих речовин, тому швидкість реакції насамперед залежить від числа зіткнень, яке пропорційне концентрації реагентів. Ця закономірність була встановлена </a:t>
            </a:r>
            <a:r>
              <a:rPr lang="uk-UA" sz="1600" b="0" i="0" dirty="0" err="1">
                <a:solidFill>
                  <a:srgbClr val="333333"/>
                </a:solidFill>
                <a:effectLst/>
                <a:latin typeface="arial" panose="020B0604020202020204" pitchFamily="34" charset="0"/>
              </a:rPr>
              <a:t>Гульдбергом</a:t>
            </a:r>
            <a:r>
              <a:rPr lang="uk-UA" sz="1600" b="0" i="0" dirty="0">
                <a:solidFill>
                  <a:srgbClr val="333333"/>
                </a:solidFill>
                <a:effectLst/>
                <a:latin typeface="arial" panose="020B0604020202020204" pitchFamily="34" charset="0"/>
              </a:rPr>
              <a:t> і </a:t>
            </a:r>
            <a:r>
              <a:rPr lang="uk-UA" sz="1600" b="0" i="0" dirty="0" err="1">
                <a:solidFill>
                  <a:srgbClr val="333333"/>
                </a:solidFill>
                <a:effectLst/>
                <a:latin typeface="arial" panose="020B0604020202020204" pitchFamily="34" charset="0"/>
              </a:rPr>
              <a:t>Вааге</a:t>
            </a:r>
            <a:r>
              <a:rPr lang="uk-UA" sz="1600" b="0" i="0" dirty="0">
                <a:solidFill>
                  <a:srgbClr val="333333"/>
                </a:solidFill>
                <a:effectLst/>
                <a:latin typeface="arial" panose="020B0604020202020204" pitchFamily="34" charset="0"/>
              </a:rPr>
              <a:t> (1867 р.) і одержала назву </a:t>
            </a:r>
            <a:r>
              <a:rPr lang="uk-UA" sz="1600" b="1" i="1" dirty="0">
                <a:solidFill>
                  <a:srgbClr val="333333"/>
                </a:solidFill>
                <a:effectLst/>
                <a:latin typeface="arial" panose="020B0604020202020204" pitchFamily="34" charset="0"/>
              </a:rPr>
              <a:t>закон </a:t>
            </a:r>
            <a:r>
              <a:rPr lang="uk-UA" sz="1600" b="1" i="1" dirty="0" err="1">
                <a:solidFill>
                  <a:srgbClr val="333333"/>
                </a:solidFill>
                <a:effectLst/>
                <a:latin typeface="arial" panose="020B0604020202020204" pitchFamily="34" charset="0"/>
              </a:rPr>
              <a:t>Гульдберга-Вааге</a:t>
            </a:r>
            <a:r>
              <a:rPr lang="uk-UA" sz="1600" b="0" i="0" dirty="0">
                <a:solidFill>
                  <a:srgbClr val="333333"/>
                </a:solidFill>
                <a:effectLst/>
                <a:latin typeface="arial" panose="020B0604020202020204" pitchFamily="34" charset="0"/>
              </a:rPr>
              <a:t>:</a:t>
            </a:r>
          </a:p>
          <a:p>
            <a:pPr algn="just"/>
            <a:r>
              <a:rPr lang="uk-UA" sz="1600" b="0" i="1" dirty="0">
                <a:solidFill>
                  <a:srgbClr val="00B050"/>
                </a:solidFill>
                <a:effectLst/>
                <a:latin typeface="arial" panose="020B0604020202020204" pitchFamily="34" charset="0"/>
              </a:rPr>
              <a:t>швидкість хімічної реакції пропорційна добутку концентрацій реагуючих речовин у ступенях, які дорівнюють </a:t>
            </a:r>
            <a:r>
              <a:rPr lang="uk-UA" sz="1600" b="0" i="1" dirty="0" err="1">
                <a:solidFill>
                  <a:srgbClr val="00B050"/>
                </a:solidFill>
                <a:effectLst/>
                <a:latin typeface="arial" panose="020B0604020202020204" pitchFamily="34" charset="0"/>
              </a:rPr>
              <a:t>стехіометричним</a:t>
            </a:r>
            <a:r>
              <a:rPr lang="uk-UA" sz="1600" b="0" i="1" dirty="0">
                <a:solidFill>
                  <a:srgbClr val="00B050"/>
                </a:solidFill>
                <a:effectLst/>
                <a:latin typeface="arial" panose="020B0604020202020204" pitchFamily="34" charset="0"/>
              </a:rPr>
              <a:t> коефіцієнтам, що стоять перед формулами відповідних речовин у рівнянні реакції.</a:t>
            </a:r>
            <a:endParaRPr lang="uk-UA" sz="1600" b="0" i="0" dirty="0">
              <a:solidFill>
                <a:srgbClr val="00B050"/>
              </a:solidFill>
              <a:effectLst/>
              <a:latin typeface="arial" panose="020B0604020202020204" pitchFamily="34" charset="0"/>
            </a:endParaRPr>
          </a:p>
          <a:p>
            <a:pPr algn="just"/>
            <a:r>
              <a:rPr lang="uk-UA" sz="1600" b="0" i="0" dirty="0">
                <a:solidFill>
                  <a:srgbClr val="333333"/>
                </a:solidFill>
                <a:effectLst/>
                <a:latin typeface="arial" panose="020B0604020202020204" pitchFamily="34" charset="0"/>
              </a:rPr>
              <a:t>Для реакції між умовними речовинами </a:t>
            </a:r>
            <a:r>
              <a:rPr lang="en-US" sz="1600" b="0" i="0" dirty="0">
                <a:solidFill>
                  <a:srgbClr val="333333"/>
                </a:solidFill>
                <a:effectLst/>
                <a:latin typeface="arial" panose="020B0604020202020204" pitchFamily="34" charset="0"/>
              </a:rPr>
              <a:t>A </a:t>
            </a:r>
            <a:r>
              <a:rPr lang="uk-UA" sz="1600" b="0" i="0" dirty="0">
                <a:solidFill>
                  <a:srgbClr val="333333"/>
                </a:solidFill>
                <a:effectLst/>
                <a:latin typeface="arial" panose="020B0604020202020204" pitchFamily="34" charset="0"/>
              </a:rPr>
              <a:t>і </a:t>
            </a:r>
            <a:r>
              <a:rPr lang="en-US" sz="1600" b="0" i="0" dirty="0">
                <a:solidFill>
                  <a:srgbClr val="333333"/>
                </a:solidFill>
                <a:effectLst/>
                <a:latin typeface="arial" panose="020B0604020202020204" pitchFamily="34" charset="0"/>
              </a:rPr>
              <a:t>B </a:t>
            </a:r>
            <a:r>
              <a:rPr lang="uk-UA" sz="1600" b="0" i="0" dirty="0">
                <a:solidFill>
                  <a:srgbClr val="333333"/>
                </a:solidFill>
                <a:effectLst/>
                <a:latin typeface="arial" panose="020B0604020202020204" pitchFamily="34" charset="0"/>
              </a:rPr>
              <a:t>з утворенням продуктів </a:t>
            </a:r>
            <a:r>
              <a:rPr lang="en-US" sz="1600" b="0" i="0" dirty="0">
                <a:solidFill>
                  <a:srgbClr val="333333"/>
                </a:solidFill>
                <a:effectLst/>
                <a:latin typeface="arial" panose="020B0604020202020204" pitchFamily="34" charset="0"/>
              </a:rPr>
              <a:t>L </a:t>
            </a:r>
            <a:r>
              <a:rPr lang="uk-UA" sz="1600" b="0" i="0" dirty="0">
                <a:solidFill>
                  <a:srgbClr val="333333"/>
                </a:solidFill>
                <a:effectLst/>
                <a:latin typeface="arial" panose="020B0604020202020204" pitchFamily="34" charset="0"/>
              </a:rPr>
              <a:t>і </a:t>
            </a:r>
            <a:r>
              <a:rPr lang="en-US" sz="1600" b="0" i="0" dirty="0">
                <a:solidFill>
                  <a:srgbClr val="333333"/>
                </a:solidFill>
                <a:effectLst/>
                <a:latin typeface="arial" panose="020B0604020202020204" pitchFamily="34" charset="0"/>
              </a:rPr>
              <a:t>M, (</a:t>
            </a:r>
            <a:r>
              <a:rPr lang="uk-UA" sz="1600" b="0" i="0" dirty="0">
                <a:solidFill>
                  <a:srgbClr val="333333"/>
                </a:solidFill>
                <a:effectLst/>
                <a:latin typeface="arial" panose="020B0604020202020204" pitchFamily="34" charset="0"/>
              </a:rPr>
              <a:t>буквами </a:t>
            </a:r>
            <a:r>
              <a:rPr lang="en-US" sz="1600" b="0" i="1" dirty="0">
                <a:solidFill>
                  <a:srgbClr val="333333"/>
                </a:solidFill>
                <a:effectLst/>
                <a:latin typeface="arial" panose="020B0604020202020204" pitchFamily="34" charset="0"/>
              </a:rPr>
              <a:t>a, b, l</a:t>
            </a:r>
            <a:r>
              <a:rPr lang="en-US" sz="1600" b="0" i="0" dirty="0">
                <a:solidFill>
                  <a:srgbClr val="333333"/>
                </a:solidFill>
                <a:effectLst/>
                <a:latin typeface="arial" panose="020B0604020202020204" pitchFamily="34" charset="0"/>
              </a:rPr>
              <a:t> </a:t>
            </a:r>
            <a:r>
              <a:rPr lang="uk-UA" sz="1600" b="0" i="0" dirty="0">
                <a:solidFill>
                  <a:srgbClr val="333333"/>
                </a:solidFill>
                <a:effectLst/>
                <a:latin typeface="arial" panose="020B0604020202020204" pitchFamily="34" charset="0"/>
              </a:rPr>
              <a:t>и </a:t>
            </a:r>
            <a:r>
              <a:rPr lang="en-US" sz="1600" b="0" i="1" dirty="0">
                <a:solidFill>
                  <a:srgbClr val="333333"/>
                </a:solidFill>
                <a:effectLst/>
                <a:latin typeface="arial" panose="020B0604020202020204" pitchFamily="34" charset="0"/>
              </a:rPr>
              <a:t>m</a:t>
            </a:r>
            <a:r>
              <a:rPr lang="en-US" sz="1600" b="0" i="0" dirty="0">
                <a:solidFill>
                  <a:srgbClr val="333333"/>
                </a:solidFill>
                <a:effectLst/>
                <a:latin typeface="arial" panose="020B0604020202020204" pitchFamily="34" charset="0"/>
              </a:rPr>
              <a:t> </a:t>
            </a:r>
            <a:r>
              <a:rPr lang="uk-UA" sz="1600" b="0" i="0" dirty="0">
                <a:solidFill>
                  <a:srgbClr val="333333"/>
                </a:solidFill>
                <a:effectLst/>
                <a:latin typeface="arial" panose="020B0604020202020204" pitchFamily="34" charset="0"/>
              </a:rPr>
              <a:t>позначені коефіцієнти) </a:t>
            </a:r>
          </a:p>
        </p:txBody>
      </p:sp>
      <p:pic>
        <p:nvPicPr>
          <p:cNvPr id="4" name="Рисунок 3">
            <a:extLst>
              <a:ext uri="{FF2B5EF4-FFF2-40B4-BE49-F238E27FC236}">
                <a16:creationId xmlns:a16="http://schemas.microsoft.com/office/drawing/2014/main" id="{D7BD575C-F37C-2623-D6EA-BADC251D4BA0}"/>
              </a:ext>
            </a:extLst>
          </p:cNvPr>
          <p:cNvPicPr>
            <a:picLocks noChangeAspect="1"/>
          </p:cNvPicPr>
          <p:nvPr/>
        </p:nvPicPr>
        <p:blipFill>
          <a:blip r:embed="rId2"/>
          <a:stretch>
            <a:fillRect/>
          </a:stretch>
        </p:blipFill>
        <p:spPr>
          <a:xfrm>
            <a:off x="4347174" y="2631991"/>
            <a:ext cx="2330240" cy="293209"/>
          </a:xfrm>
          <a:prstGeom prst="rect">
            <a:avLst/>
          </a:prstGeom>
        </p:spPr>
      </p:pic>
      <p:sp>
        <p:nvSpPr>
          <p:cNvPr id="6" name="TextBox 5">
            <a:extLst>
              <a:ext uri="{FF2B5EF4-FFF2-40B4-BE49-F238E27FC236}">
                <a16:creationId xmlns:a16="http://schemas.microsoft.com/office/drawing/2014/main" id="{0B9FD70B-62C2-5EAB-3E11-5CE594F260BE}"/>
              </a:ext>
            </a:extLst>
          </p:cNvPr>
          <p:cNvSpPr txBox="1"/>
          <p:nvPr/>
        </p:nvSpPr>
        <p:spPr>
          <a:xfrm>
            <a:off x="355840" y="3109735"/>
            <a:ext cx="6094562" cy="338554"/>
          </a:xfrm>
          <a:prstGeom prst="rect">
            <a:avLst/>
          </a:prstGeom>
          <a:noFill/>
        </p:spPr>
        <p:txBody>
          <a:bodyPr wrap="square">
            <a:spAutoFit/>
          </a:bodyPr>
          <a:lstStyle/>
          <a:p>
            <a:r>
              <a:rPr lang="ru-RU" sz="1600" b="0" i="1" dirty="0" err="1">
                <a:solidFill>
                  <a:srgbClr val="333333"/>
                </a:solidFill>
                <a:effectLst/>
                <a:latin typeface="arial" panose="020B0604020202020204" pitchFamily="34" charset="0"/>
              </a:rPr>
              <a:t>математичний</a:t>
            </a:r>
            <a:r>
              <a:rPr lang="ru-RU" sz="1600" b="0" i="1" dirty="0">
                <a:solidFill>
                  <a:srgbClr val="333333"/>
                </a:solidFill>
                <a:effectLst/>
                <a:latin typeface="arial" panose="020B0604020202020204" pitchFamily="34" charset="0"/>
              </a:rPr>
              <a:t> </a:t>
            </a:r>
            <a:r>
              <a:rPr lang="ru-RU" sz="1600" b="0" i="1" dirty="0" err="1">
                <a:solidFill>
                  <a:srgbClr val="333333"/>
                </a:solidFill>
                <a:effectLst/>
                <a:latin typeface="arial" panose="020B0604020202020204" pitchFamily="34" charset="0"/>
              </a:rPr>
              <a:t>вираз</a:t>
            </a:r>
            <a:r>
              <a:rPr lang="ru-RU" sz="1600" b="0" i="1" dirty="0">
                <a:solidFill>
                  <a:srgbClr val="333333"/>
                </a:solidFill>
                <a:effectLst/>
                <a:latin typeface="arial" panose="020B0604020202020204" pitchFamily="34" charset="0"/>
              </a:rPr>
              <a:t> закону </a:t>
            </a:r>
            <a:r>
              <a:rPr lang="ru-RU" sz="1600" b="0" i="1" dirty="0" err="1">
                <a:solidFill>
                  <a:srgbClr val="333333"/>
                </a:solidFill>
                <a:effectLst/>
                <a:latin typeface="arial" panose="020B0604020202020204" pitchFamily="34" charset="0"/>
              </a:rPr>
              <a:t>діючих</a:t>
            </a:r>
            <a:r>
              <a:rPr lang="ru-RU" sz="1600" b="0" i="1" dirty="0">
                <a:solidFill>
                  <a:srgbClr val="333333"/>
                </a:solidFill>
                <a:effectLst/>
                <a:latin typeface="arial" panose="020B0604020202020204" pitchFamily="34" charset="0"/>
              </a:rPr>
              <a:t> </a:t>
            </a:r>
            <a:r>
              <a:rPr lang="ru-RU" sz="1600" b="0" i="1" dirty="0" err="1">
                <a:solidFill>
                  <a:srgbClr val="333333"/>
                </a:solidFill>
                <a:effectLst/>
                <a:latin typeface="arial" panose="020B0604020202020204" pitchFamily="34" charset="0"/>
              </a:rPr>
              <a:t>мас</a:t>
            </a:r>
            <a:r>
              <a:rPr lang="ru-RU" sz="1600" b="0" i="0" dirty="0">
                <a:solidFill>
                  <a:srgbClr val="333333"/>
                </a:solidFill>
                <a:effectLst/>
                <a:latin typeface="arial" panose="020B0604020202020204" pitchFamily="34" charset="0"/>
              </a:rPr>
              <a:t> </a:t>
            </a:r>
            <a:r>
              <a:rPr lang="ru-RU" sz="1600" b="0" i="0" dirty="0" err="1">
                <a:solidFill>
                  <a:srgbClr val="333333"/>
                </a:solidFill>
                <a:effectLst/>
                <a:latin typeface="arial" panose="020B0604020202020204" pitchFamily="34" charset="0"/>
              </a:rPr>
              <a:t>має</a:t>
            </a:r>
            <a:r>
              <a:rPr lang="ru-RU" sz="1600" b="0" i="0" dirty="0">
                <a:solidFill>
                  <a:srgbClr val="333333"/>
                </a:solidFill>
                <a:effectLst/>
                <a:latin typeface="arial" panose="020B0604020202020204" pitchFamily="34" charset="0"/>
              </a:rPr>
              <a:t> </a:t>
            </a:r>
            <a:r>
              <a:rPr lang="ru-RU" sz="1600" b="0" i="0" dirty="0" err="1">
                <a:solidFill>
                  <a:srgbClr val="333333"/>
                </a:solidFill>
                <a:effectLst/>
                <a:latin typeface="arial" panose="020B0604020202020204" pitchFamily="34" charset="0"/>
              </a:rPr>
              <a:t>вигляд</a:t>
            </a:r>
            <a:r>
              <a:rPr lang="ru-RU" sz="1600" b="0" i="0" dirty="0">
                <a:solidFill>
                  <a:srgbClr val="333333"/>
                </a:solidFill>
                <a:effectLst/>
                <a:latin typeface="arial" panose="020B0604020202020204" pitchFamily="34" charset="0"/>
              </a:rPr>
              <a:t>:</a:t>
            </a:r>
            <a:endParaRPr lang="uk-UA" sz="1600" dirty="0"/>
          </a:p>
        </p:txBody>
      </p:sp>
      <p:sp>
        <p:nvSpPr>
          <p:cNvPr id="8" name="TextBox 7">
            <a:extLst>
              <a:ext uri="{FF2B5EF4-FFF2-40B4-BE49-F238E27FC236}">
                <a16:creationId xmlns:a16="http://schemas.microsoft.com/office/drawing/2014/main" id="{B0F9D355-E6E6-C6AC-034F-DE2D3BE69504}"/>
              </a:ext>
            </a:extLst>
          </p:cNvPr>
          <p:cNvSpPr txBox="1"/>
          <p:nvPr/>
        </p:nvSpPr>
        <p:spPr>
          <a:xfrm>
            <a:off x="4476570" y="3459712"/>
            <a:ext cx="2534010" cy="461665"/>
          </a:xfrm>
          <a:prstGeom prst="rect">
            <a:avLst/>
          </a:prstGeom>
          <a:noFill/>
        </p:spPr>
        <p:txBody>
          <a:bodyPr wrap="square">
            <a:spAutoFit/>
          </a:bodyPr>
          <a:lstStyle/>
          <a:p>
            <a:r>
              <a:rPr lang="en-US" sz="2400" b="1" dirty="0">
                <a:solidFill>
                  <a:srgbClr val="333333"/>
                </a:solidFill>
                <a:effectLst/>
                <a:latin typeface="Arial" panose="020B0604020202020204" pitchFamily="34" charset="0"/>
                <a:ea typeface="Calibri" panose="020F0502020204030204" pitchFamily="34" charset="0"/>
              </a:rPr>
              <a:t>r</a:t>
            </a:r>
            <a:r>
              <a:rPr lang="uk-UA" sz="2400" b="1" dirty="0">
                <a:solidFill>
                  <a:srgbClr val="333333"/>
                </a:solidFill>
                <a:effectLst/>
                <a:latin typeface="Arial" panose="020B0604020202020204" pitchFamily="34" charset="0"/>
                <a:ea typeface="Calibri" panose="020F0502020204030204" pitchFamily="34" charset="0"/>
              </a:rPr>
              <a:t> = k C</a:t>
            </a:r>
            <a:r>
              <a:rPr lang="en-US" sz="2400" b="1" baseline="30000" dirty="0">
                <a:solidFill>
                  <a:srgbClr val="333333"/>
                </a:solidFill>
                <a:effectLst/>
                <a:latin typeface="Arial" panose="020B0604020202020204" pitchFamily="34" charset="0"/>
                <a:ea typeface="Calibri" panose="020F0502020204030204" pitchFamily="34" charset="0"/>
              </a:rPr>
              <a:t>a</a:t>
            </a:r>
            <a:r>
              <a:rPr lang="uk-UA" sz="2400" b="1" baseline="-25000" dirty="0">
                <a:solidFill>
                  <a:srgbClr val="333333"/>
                </a:solidFill>
                <a:effectLst/>
                <a:latin typeface="Arial" panose="020B0604020202020204" pitchFamily="34" charset="0"/>
                <a:ea typeface="Calibri" panose="020F0502020204030204" pitchFamily="34" charset="0"/>
              </a:rPr>
              <a:t>А</a:t>
            </a:r>
            <a:r>
              <a:rPr lang="uk-UA" sz="2400" b="1" dirty="0">
                <a:solidFill>
                  <a:srgbClr val="333333"/>
                </a:solidFill>
                <a:effectLst/>
                <a:latin typeface="Arial" panose="020B0604020202020204" pitchFamily="34" charset="0"/>
                <a:ea typeface="Calibri" panose="020F0502020204030204" pitchFamily="34" charset="0"/>
              </a:rPr>
              <a:t> ×</a:t>
            </a:r>
            <a:r>
              <a:rPr lang="uk-UA" sz="2400" b="1" dirty="0">
                <a:effectLst/>
              </a:rPr>
              <a:t> C</a:t>
            </a:r>
            <a:r>
              <a:rPr lang="en-US" sz="2400" b="1" baseline="30000" dirty="0">
                <a:solidFill>
                  <a:srgbClr val="333333"/>
                </a:solidFill>
                <a:effectLst/>
                <a:latin typeface="Arial" panose="020B0604020202020204" pitchFamily="34" charset="0"/>
                <a:ea typeface="Calibri" panose="020F0502020204030204" pitchFamily="34" charset="0"/>
              </a:rPr>
              <a:t>b</a:t>
            </a:r>
            <a:r>
              <a:rPr lang="uk-UA" sz="2400" b="1" baseline="-25000" dirty="0">
                <a:solidFill>
                  <a:srgbClr val="333333"/>
                </a:solidFill>
                <a:effectLst/>
                <a:latin typeface="Arial" panose="020B0604020202020204" pitchFamily="34" charset="0"/>
                <a:ea typeface="Calibri" panose="020F0502020204030204" pitchFamily="34" charset="0"/>
              </a:rPr>
              <a:t>В</a:t>
            </a:r>
            <a:endParaRPr lang="uk-UA" sz="2400" b="1" dirty="0"/>
          </a:p>
        </p:txBody>
      </p:sp>
      <p:sp>
        <p:nvSpPr>
          <p:cNvPr id="10" name="TextBox 9">
            <a:extLst>
              <a:ext uri="{FF2B5EF4-FFF2-40B4-BE49-F238E27FC236}">
                <a16:creationId xmlns:a16="http://schemas.microsoft.com/office/drawing/2014/main" id="{DB69E083-E2B6-A3A0-DF2A-D1264A896222}"/>
              </a:ext>
            </a:extLst>
          </p:cNvPr>
          <p:cNvSpPr txBox="1"/>
          <p:nvPr/>
        </p:nvSpPr>
        <p:spPr>
          <a:xfrm>
            <a:off x="369139" y="3932800"/>
            <a:ext cx="11453722" cy="2646878"/>
          </a:xfrm>
          <a:prstGeom prst="rect">
            <a:avLst/>
          </a:prstGeom>
          <a:noFill/>
        </p:spPr>
        <p:txBody>
          <a:bodyPr wrap="square">
            <a:spAutoFit/>
          </a:bodyPr>
          <a:lstStyle/>
          <a:p>
            <a:pPr algn="just"/>
            <a:r>
              <a:rPr lang="uk-UA" sz="1600" b="0" i="0" dirty="0">
                <a:solidFill>
                  <a:srgbClr val="333333"/>
                </a:solidFill>
                <a:effectLst/>
                <a:latin typeface="arial" panose="020B0604020202020204" pitchFamily="34" charset="0"/>
              </a:rPr>
              <a:t>де </a:t>
            </a:r>
            <a:r>
              <a:rPr lang="en-US" sz="1600" b="0" i="0" dirty="0">
                <a:solidFill>
                  <a:srgbClr val="333333"/>
                </a:solidFill>
                <a:effectLst/>
                <a:latin typeface="arial" panose="020B0604020202020204" pitchFamily="34" charset="0"/>
              </a:rPr>
              <a:t>C</a:t>
            </a:r>
            <a:r>
              <a:rPr lang="uk-UA" sz="1600" b="0" i="0" baseline="-25000" dirty="0">
                <a:solidFill>
                  <a:srgbClr val="333333"/>
                </a:solidFill>
                <a:effectLst/>
                <a:latin typeface="arial" panose="020B0604020202020204" pitchFamily="34" charset="0"/>
              </a:rPr>
              <a:t>А </a:t>
            </a:r>
            <a:r>
              <a:rPr lang="uk-UA" sz="1600" b="0" i="0" dirty="0">
                <a:solidFill>
                  <a:srgbClr val="333333"/>
                </a:solidFill>
                <a:effectLst/>
                <a:latin typeface="arial" panose="020B0604020202020204" pitchFamily="34" charset="0"/>
              </a:rPr>
              <a:t>і </a:t>
            </a:r>
            <a:r>
              <a:rPr lang="en-US" sz="1600" b="0" i="0" dirty="0">
                <a:solidFill>
                  <a:srgbClr val="333333"/>
                </a:solidFill>
                <a:effectLst/>
                <a:latin typeface="arial" panose="020B0604020202020204" pitchFamily="34" charset="0"/>
              </a:rPr>
              <a:t>C</a:t>
            </a:r>
            <a:r>
              <a:rPr lang="uk-UA" sz="1600" b="0" i="0" baseline="-25000" dirty="0">
                <a:solidFill>
                  <a:srgbClr val="333333"/>
                </a:solidFill>
                <a:effectLst/>
                <a:latin typeface="arial" panose="020B0604020202020204" pitchFamily="34" charset="0"/>
              </a:rPr>
              <a:t>В</a:t>
            </a:r>
            <a:r>
              <a:rPr lang="uk-UA" sz="1600" b="0" i="0" dirty="0">
                <a:solidFill>
                  <a:srgbClr val="333333"/>
                </a:solidFill>
                <a:effectLst/>
                <a:latin typeface="arial" panose="020B0604020202020204" pitchFamily="34" charset="0"/>
              </a:rPr>
              <a:t> – позначення концентрацій вихідних реагентів А і В, </a:t>
            </a:r>
            <a:r>
              <a:rPr lang="en-US" sz="1600" b="0" i="0" dirty="0">
                <a:solidFill>
                  <a:srgbClr val="333333"/>
                </a:solidFill>
                <a:effectLst/>
                <a:latin typeface="arial" panose="020B0604020202020204" pitchFamily="34" charset="0"/>
              </a:rPr>
              <a:t>k – </a:t>
            </a:r>
            <a:r>
              <a:rPr lang="uk-UA" sz="1600" b="0" i="0" dirty="0">
                <a:solidFill>
                  <a:srgbClr val="333333"/>
                </a:solidFill>
                <a:effectLst/>
                <a:latin typeface="arial" panose="020B0604020202020204" pitchFamily="34" charset="0"/>
              </a:rPr>
              <a:t>константа швидкості, яка не залежить від концентрації реагентів, але залежить від їх природи і температури. Із рівняння випливає</a:t>
            </a:r>
            <a:r>
              <a:rPr lang="uk-UA" sz="1600" b="0" i="1" dirty="0">
                <a:solidFill>
                  <a:srgbClr val="333333"/>
                </a:solidFill>
                <a:effectLst/>
                <a:latin typeface="arial" panose="020B0604020202020204" pitchFamily="34" charset="0"/>
              </a:rPr>
              <a:t> </a:t>
            </a:r>
            <a:r>
              <a:rPr lang="uk-UA" sz="1600" b="0" i="1" dirty="0">
                <a:solidFill>
                  <a:srgbClr val="00B050"/>
                </a:solidFill>
                <a:effectLst/>
                <a:latin typeface="arial" panose="020B0604020202020204" pitchFamily="34" charset="0"/>
              </a:rPr>
              <a:t>фізичний зміст константи швидкості</a:t>
            </a:r>
            <a:r>
              <a:rPr lang="uk-UA" sz="1600" b="0" i="0" dirty="0">
                <a:solidFill>
                  <a:srgbClr val="00B050"/>
                </a:solidFill>
                <a:effectLst/>
                <a:latin typeface="arial" panose="020B0604020202020204" pitchFamily="34" charset="0"/>
              </a:rPr>
              <a:t>: при концентраціях вихідних реагентів С</a:t>
            </a:r>
            <a:r>
              <a:rPr lang="uk-UA" sz="1600" b="0" i="0" baseline="-25000" dirty="0">
                <a:solidFill>
                  <a:srgbClr val="00B050"/>
                </a:solidFill>
                <a:effectLst/>
                <a:latin typeface="arial" panose="020B0604020202020204" pitchFamily="34" charset="0"/>
              </a:rPr>
              <a:t>А</a:t>
            </a:r>
            <a:r>
              <a:rPr lang="uk-UA" sz="1600" b="0" i="0" dirty="0">
                <a:solidFill>
                  <a:srgbClr val="00B050"/>
                </a:solidFill>
                <a:effectLst/>
                <a:latin typeface="arial" panose="020B0604020202020204" pitchFamily="34" charset="0"/>
              </a:rPr>
              <a:t>=С</a:t>
            </a:r>
            <a:r>
              <a:rPr lang="uk-UA" sz="1600" b="0" i="0" baseline="-25000" dirty="0">
                <a:solidFill>
                  <a:srgbClr val="00B050"/>
                </a:solidFill>
                <a:effectLst/>
                <a:latin typeface="arial" panose="020B0604020202020204" pitchFamily="34" charset="0"/>
              </a:rPr>
              <a:t>В</a:t>
            </a:r>
            <a:r>
              <a:rPr lang="uk-UA" sz="1600" b="0" i="0" dirty="0">
                <a:solidFill>
                  <a:srgbClr val="00B050"/>
                </a:solidFill>
                <a:effectLst/>
                <a:latin typeface="arial" panose="020B0604020202020204" pitchFamily="34" charset="0"/>
              </a:rPr>
              <a:t>=1 моль/л (або за умови С</a:t>
            </a:r>
            <a:r>
              <a:rPr lang="uk-UA" sz="1600" b="0" i="0" baseline="-25000" dirty="0">
                <a:solidFill>
                  <a:srgbClr val="00B050"/>
                </a:solidFill>
                <a:effectLst/>
                <a:latin typeface="arial" panose="020B0604020202020204" pitchFamily="34" charset="0"/>
              </a:rPr>
              <a:t>А</a:t>
            </a:r>
            <a:r>
              <a:rPr lang="uk-UA" sz="1600" b="0" i="0" dirty="0">
                <a:solidFill>
                  <a:srgbClr val="00B050"/>
                </a:solidFill>
                <a:effectLst/>
                <a:latin typeface="arial" panose="020B0604020202020204" pitchFamily="34" charset="0"/>
              </a:rPr>
              <a:t>·С</a:t>
            </a:r>
            <a:r>
              <a:rPr lang="uk-UA" sz="1600" b="0" i="0" baseline="-25000" dirty="0">
                <a:solidFill>
                  <a:srgbClr val="00B050"/>
                </a:solidFill>
                <a:effectLst/>
                <a:latin typeface="arial" panose="020B0604020202020204" pitchFamily="34" charset="0"/>
              </a:rPr>
              <a:t>В</a:t>
            </a:r>
            <a:r>
              <a:rPr lang="uk-UA" sz="1600" b="0" i="0" dirty="0">
                <a:solidFill>
                  <a:srgbClr val="00B050"/>
                </a:solidFill>
                <a:effectLst/>
                <a:latin typeface="arial" panose="020B0604020202020204" pitchFamily="34" charset="0"/>
              </a:rPr>
              <a:t>=1) константа швидкості </a:t>
            </a:r>
            <a:r>
              <a:rPr lang="uk-UA" sz="1600" b="0" i="0" dirty="0" err="1">
                <a:solidFill>
                  <a:srgbClr val="00B050"/>
                </a:solidFill>
                <a:effectLst/>
                <a:latin typeface="arial" panose="020B0604020202020204" pitchFamily="34" charset="0"/>
              </a:rPr>
              <a:t>чисельно</a:t>
            </a:r>
            <a:r>
              <a:rPr lang="uk-UA" sz="1600" b="0" i="0" dirty="0">
                <a:solidFill>
                  <a:srgbClr val="00B050"/>
                </a:solidFill>
                <a:effectLst/>
                <a:latin typeface="arial" panose="020B0604020202020204" pitchFamily="34" charset="0"/>
              </a:rPr>
              <a:t> дорівнює швидкості реакції. Отже </a:t>
            </a:r>
            <a:r>
              <a:rPr lang="uk-UA" sz="1600" b="0" i="1" dirty="0">
                <a:solidFill>
                  <a:srgbClr val="00B050"/>
                </a:solidFill>
                <a:effectLst/>
                <a:latin typeface="arial" panose="020B0604020202020204" pitchFamily="34" charset="0"/>
              </a:rPr>
              <a:t>при постійній температурі константа швидкості реакції між певними сполуками має сталу величину і характеризує природу реагуючих речовин</a:t>
            </a:r>
            <a:r>
              <a:rPr lang="uk-UA" sz="1600" b="0" i="0" dirty="0">
                <a:solidFill>
                  <a:srgbClr val="00B050"/>
                </a:solidFill>
                <a:effectLst/>
                <a:latin typeface="arial" panose="020B0604020202020204" pitchFamily="34" charset="0"/>
              </a:rPr>
              <a:t>.</a:t>
            </a:r>
            <a:endParaRPr lang="en-US" sz="1600" b="0" i="0" dirty="0">
              <a:solidFill>
                <a:srgbClr val="00B050"/>
              </a:solidFill>
              <a:effectLst/>
              <a:latin typeface="arial" panose="020B0604020202020204" pitchFamily="34" charset="0"/>
            </a:endParaRPr>
          </a:p>
          <a:p>
            <a:pPr algn="just"/>
            <a:endParaRPr lang="uk-UA" sz="1600" b="0" i="0" dirty="0">
              <a:solidFill>
                <a:srgbClr val="00B050"/>
              </a:solidFill>
              <a:effectLst/>
              <a:latin typeface="arial" panose="020B0604020202020204" pitchFamily="34" charset="0"/>
            </a:endParaRPr>
          </a:p>
          <a:p>
            <a:pPr algn="just"/>
            <a:r>
              <a:rPr lang="uk-UA" sz="1400" b="0" i="0" dirty="0">
                <a:solidFill>
                  <a:srgbClr val="333333"/>
                </a:solidFill>
                <a:effectLst/>
                <a:latin typeface="arial" panose="020B0604020202020204" pitchFamily="34" charset="0"/>
              </a:rPr>
              <a:t>Як довів досвід, закон </a:t>
            </a:r>
            <a:r>
              <a:rPr lang="uk-UA" sz="1400" b="0" i="0" dirty="0" err="1">
                <a:solidFill>
                  <a:srgbClr val="333333"/>
                </a:solidFill>
                <a:effectLst/>
                <a:latin typeface="arial" panose="020B0604020202020204" pitchFamily="34" charset="0"/>
              </a:rPr>
              <a:t>Гульдберга-Вааге</a:t>
            </a:r>
            <a:r>
              <a:rPr lang="uk-UA" sz="1400" b="0" i="0" dirty="0">
                <a:solidFill>
                  <a:srgbClr val="333333"/>
                </a:solidFill>
                <a:effectLst/>
                <a:latin typeface="arial" panose="020B0604020202020204" pitchFamily="34" charset="0"/>
              </a:rPr>
              <a:t> виявився справедливим тільки для обмеженого кола реакцій з невеликими </a:t>
            </a:r>
            <a:r>
              <a:rPr lang="uk-UA" sz="1400" b="0" i="0" dirty="0" err="1">
                <a:solidFill>
                  <a:srgbClr val="333333"/>
                </a:solidFill>
                <a:effectLst/>
                <a:latin typeface="arial" panose="020B0604020202020204" pitchFamily="34" charset="0"/>
              </a:rPr>
              <a:t>стехіометричними</a:t>
            </a:r>
            <a:r>
              <a:rPr lang="uk-UA" sz="1400" b="0" i="0" dirty="0">
                <a:solidFill>
                  <a:srgbClr val="333333"/>
                </a:solidFill>
                <a:effectLst/>
                <a:latin typeface="arial" panose="020B0604020202020204" pitchFamily="34" charset="0"/>
              </a:rPr>
              <a:t> коефіцієнтами, сума яких не перевищує 3, а для складніших процесів розрахунки давали значну похибку. Це пов’язано з тим, що для більшості взаємодій сумарне рівняння реакції не відображає дійсного механізму процесу з безліччю проміжних стадій, а є загальним виразом для вихідних речовин і продуктів. Тому показники ступенів у рівнянні не завжди повинні співпадати з </a:t>
            </a:r>
            <a:r>
              <a:rPr lang="uk-UA" sz="1400" b="0" i="0" dirty="0" err="1">
                <a:solidFill>
                  <a:srgbClr val="333333"/>
                </a:solidFill>
                <a:effectLst/>
                <a:latin typeface="arial" panose="020B0604020202020204" pitchFamily="34" charset="0"/>
              </a:rPr>
              <a:t>стехіометричними</a:t>
            </a:r>
            <a:r>
              <a:rPr lang="uk-UA" sz="1400" b="0" i="0" dirty="0">
                <a:solidFill>
                  <a:srgbClr val="333333"/>
                </a:solidFill>
                <a:effectLst/>
                <a:latin typeface="arial" panose="020B0604020202020204" pitchFamily="34" charset="0"/>
              </a:rPr>
              <a:t> коефіцієнтами. Насправді показники ступенів мають формальний характер і визначаються експериментально.  </a:t>
            </a:r>
          </a:p>
        </p:txBody>
      </p:sp>
    </p:spTree>
    <p:extLst>
      <p:ext uri="{BB962C8B-B14F-4D97-AF65-F5344CB8AC3E}">
        <p14:creationId xmlns:p14="http://schemas.microsoft.com/office/powerpoint/2010/main" val="262422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8CC4C7-4819-E996-5AAD-A7791D1DF6FD}"/>
              </a:ext>
            </a:extLst>
          </p:cNvPr>
          <p:cNvSpPr txBox="1"/>
          <p:nvPr/>
        </p:nvSpPr>
        <p:spPr>
          <a:xfrm>
            <a:off x="217816" y="236143"/>
            <a:ext cx="11669383" cy="2308324"/>
          </a:xfrm>
          <a:prstGeom prst="rect">
            <a:avLst/>
          </a:prstGeom>
          <a:noFill/>
        </p:spPr>
        <p:txBody>
          <a:bodyPr wrap="square">
            <a:spAutoFit/>
          </a:bodyPr>
          <a:lstStyle/>
          <a:p>
            <a:pPr algn="ctr"/>
            <a:r>
              <a:rPr lang="en-US" b="1" i="0" dirty="0">
                <a:solidFill>
                  <a:srgbClr val="333333"/>
                </a:solidFill>
                <a:effectLst/>
                <a:latin typeface="arial" panose="020B0604020202020204" pitchFamily="34" charset="0"/>
              </a:rPr>
              <a:t>7</a:t>
            </a:r>
            <a:r>
              <a:rPr lang="uk-UA" b="1" i="0" dirty="0">
                <a:solidFill>
                  <a:srgbClr val="333333"/>
                </a:solidFill>
                <a:effectLst/>
                <a:latin typeface="arial" panose="020B0604020202020204" pitchFamily="34" charset="0"/>
              </a:rPr>
              <a:t>.2.2. ЕНЕРГІЯ АКТИВАЦІЇ</a:t>
            </a:r>
          </a:p>
          <a:p>
            <a:pPr algn="just"/>
            <a:r>
              <a:rPr lang="uk-UA" b="0" i="0" dirty="0">
                <a:solidFill>
                  <a:srgbClr val="333333"/>
                </a:solidFill>
                <a:effectLst/>
                <a:latin typeface="arial" panose="020B0604020202020204" pitchFamily="34" charset="0"/>
              </a:rPr>
              <a:t>Загальною умовою елементарного акту хімічної взаємодії є зіткнення частинок. </a:t>
            </a:r>
            <a:r>
              <a:rPr lang="uk-UA" b="0" i="0" u="sng" dirty="0">
                <a:solidFill>
                  <a:srgbClr val="333333"/>
                </a:solidFill>
                <a:effectLst/>
                <a:latin typeface="arial" panose="020B0604020202020204" pitchFamily="34" charset="0"/>
              </a:rPr>
              <a:t>Однак не кожне зіткнення </a:t>
            </a:r>
            <a:r>
              <a:rPr lang="uk-UA" b="0" i="0" u="sng" dirty="0" err="1">
                <a:solidFill>
                  <a:srgbClr val="333333"/>
                </a:solidFill>
                <a:effectLst/>
                <a:latin typeface="arial" panose="020B0604020202020204" pitchFamily="34" charset="0"/>
              </a:rPr>
              <a:t>реакційноздатних</a:t>
            </a:r>
            <a:r>
              <a:rPr lang="uk-UA" b="0" i="0" u="sng" dirty="0">
                <a:solidFill>
                  <a:srgbClr val="333333"/>
                </a:solidFill>
                <a:effectLst/>
                <a:latin typeface="arial" panose="020B0604020202020204" pitchFamily="34" charset="0"/>
              </a:rPr>
              <a:t> молекул завершується хімічною взаємодією між ними. </a:t>
            </a:r>
            <a:r>
              <a:rPr lang="uk-UA" b="0" i="0" dirty="0">
                <a:solidFill>
                  <a:srgbClr val="333333"/>
                </a:solidFill>
                <a:effectLst/>
                <a:latin typeface="arial" panose="020B0604020202020204" pitchFamily="34" charset="0"/>
              </a:rPr>
              <a:t>Для того, щоб реакція дійсно відбулася, необхідна </a:t>
            </a:r>
            <a:r>
              <a:rPr lang="uk-UA" b="0" i="1" dirty="0">
                <a:solidFill>
                  <a:srgbClr val="00B050"/>
                </a:solidFill>
                <a:effectLst/>
                <a:latin typeface="arial" panose="020B0604020202020204" pitchFamily="34" charset="0"/>
              </a:rPr>
              <a:t>геометрична відповідність між активними центрами частино</a:t>
            </a:r>
            <a:r>
              <a:rPr lang="uk-UA" b="0" i="1" dirty="0">
                <a:solidFill>
                  <a:srgbClr val="333333"/>
                </a:solidFill>
                <a:effectLst/>
                <a:latin typeface="arial" panose="020B0604020202020204" pitchFamily="34" charset="0"/>
              </a:rPr>
              <a:t>к</a:t>
            </a:r>
            <a:r>
              <a:rPr lang="uk-UA" b="0" i="0" dirty="0">
                <a:solidFill>
                  <a:srgbClr val="333333"/>
                </a:solidFill>
                <a:effectLst/>
                <a:latin typeface="arial" panose="020B0604020202020204" pitchFamily="34" charset="0"/>
              </a:rPr>
              <a:t>, яка називається </a:t>
            </a:r>
            <a:r>
              <a:rPr lang="uk-UA" b="1" i="1" dirty="0" err="1">
                <a:solidFill>
                  <a:srgbClr val="333333"/>
                </a:solidFill>
                <a:effectLst/>
                <a:latin typeface="arial" panose="020B0604020202020204" pitchFamily="34" charset="0"/>
              </a:rPr>
              <a:t>стеричний</a:t>
            </a:r>
            <a:r>
              <a:rPr lang="uk-UA" b="1" i="1" dirty="0">
                <a:solidFill>
                  <a:srgbClr val="333333"/>
                </a:solidFill>
                <a:effectLst/>
                <a:latin typeface="arial" panose="020B0604020202020204" pitchFamily="34" charset="0"/>
              </a:rPr>
              <a:t> фактор</a:t>
            </a:r>
            <a:r>
              <a:rPr lang="uk-UA" b="0" i="0" dirty="0">
                <a:solidFill>
                  <a:srgbClr val="333333"/>
                </a:solidFill>
                <a:effectLst/>
                <a:latin typeface="arial" panose="020B0604020202020204" pitchFamily="34" charset="0"/>
              </a:rPr>
              <a:t> (рис. </a:t>
            </a:r>
            <a:r>
              <a:rPr lang="en-US" b="0" i="0" dirty="0">
                <a:solidFill>
                  <a:srgbClr val="333333"/>
                </a:solidFill>
                <a:effectLst/>
                <a:latin typeface="arial" panose="020B0604020202020204" pitchFamily="34" charset="0"/>
              </a:rPr>
              <a:t>7</a:t>
            </a:r>
            <a:r>
              <a:rPr lang="uk-UA" b="0" i="0" dirty="0">
                <a:solidFill>
                  <a:srgbClr val="333333"/>
                </a:solidFill>
                <a:effectLst/>
                <a:latin typeface="arial" panose="020B0604020202020204" pitchFamily="34" charset="0"/>
              </a:rPr>
              <a:t>.3). Тобто на початковий момент перебігу реакції впливає взаємна просторова орієнтація частинок, що зіткаються. Найбільшого значення </a:t>
            </a:r>
            <a:r>
              <a:rPr lang="uk-UA" b="0" i="0" dirty="0" err="1">
                <a:solidFill>
                  <a:srgbClr val="333333"/>
                </a:solidFill>
                <a:effectLst/>
                <a:latin typeface="arial" panose="020B0604020202020204" pitchFamily="34" charset="0"/>
              </a:rPr>
              <a:t>стеричний</a:t>
            </a:r>
            <a:r>
              <a:rPr lang="uk-UA" b="0" i="0" dirty="0">
                <a:solidFill>
                  <a:srgbClr val="333333"/>
                </a:solidFill>
                <a:effectLst/>
                <a:latin typeface="arial" panose="020B0604020202020204" pitchFamily="34" charset="0"/>
              </a:rPr>
              <a:t> фактор набуває при взаємодії великих за розміром і громіздких молекул, які особливо часто зустрічаються серед органічних </a:t>
            </a:r>
            <a:r>
              <a:rPr lang="uk-UA" b="0" i="0" dirty="0" err="1">
                <a:solidFill>
                  <a:srgbClr val="333333"/>
                </a:solidFill>
                <a:effectLst/>
                <a:latin typeface="arial" panose="020B0604020202020204" pitchFamily="34" charset="0"/>
              </a:rPr>
              <a:t>сполук</a:t>
            </a:r>
            <a:r>
              <a:rPr lang="uk-UA" b="0" i="0" dirty="0">
                <a:solidFill>
                  <a:srgbClr val="333333"/>
                </a:solidFill>
                <a:effectLst/>
                <a:latin typeface="arial" panose="020B0604020202020204" pitchFamily="34" charset="0"/>
              </a:rPr>
              <a:t>.</a:t>
            </a:r>
          </a:p>
        </p:txBody>
      </p:sp>
      <p:pic>
        <p:nvPicPr>
          <p:cNvPr id="5" name="Рисунок 4">
            <a:extLst>
              <a:ext uri="{FF2B5EF4-FFF2-40B4-BE49-F238E27FC236}">
                <a16:creationId xmlns:a16="http://schemas.microsoft.com/office/drawing/2014/main" id="{16258B76-A7F5-F853-0701-C98F77521FE1}"/>
              </a:ext>
            </a:extLst>
          </p:cNvPr>
          <p:cNvPicPr>
            <a:picLocks noChangeAspect="1"/>
          </p:cNvPicPr>
          <p:nvPr/>
        </p:nvPicPr>
        <p:blipFill>
          <a:blip r:embed="rId2"/>
          <a:stretch>
            <a:fillRect/>
          </a:stretch>
        </p:blipFill>
        <p:spPr>
          <a:xfrm>
            <a:off x="2008676" y="2322847"/>
            <a:ext cx="7920415" cy="2768836"/>
          </a:xfrm>
          <a:prstGeom prst="rect">
            <a:avLst/>
          </a:prstGeom>
        </p:spPr>
      </p:pic>
      <p:sp>
        <p:nvSpPr>
          <p:cNvPr id="7" name="TextBox 6">
            <a:extLst>
              <a:ext uri="{FF2B5EF4-FFF2-40B4-BE49-F238E27FC236}">
                <a16:creationId xmlns:a16="http://schemas.microsoft.com/office/drawing/2014/main" id="{AA293365-03E2-AF40-20DE-C749B6D0267A}"/>
              </a:ext>
            </a:extLst>
          </p:cNvPr>
          <p:cNvSpPr txBox="1"/>
          <p:nvPr/>
        </p:nvSpPr>
        <p:spPr>
          <a:xfrm>
            <a:off x="217815" y="5253648"/>
            <a:ext cx="11669382" cy="1200329"/>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Рисунок </a:t>
            </a:r>
            <a:r>
              <a:rPr lang="en-US" b="0" i="0" dirty="0">
                <a:solidFill>
                  <a:srgbClr val="333333"/>
                </a:solidFill>
                <a:effectLst/>
                <a:latin typeface="arial" panose="020B0604020202020204" pitchFamily="34" charset="0"/>
              </a:rPr>
              <a:t>7</a:t>
            </a:r>
            <a:r>
              <a:rPr lang="uk-UA" b="0" i="0" dirty="0">
                <a:solidFill>
                  <a:srgbClr val="333333"/>
                </a:solidFill>
                <a:effectLst/>
                <a:latin typeface="arial" panose="020B0604020202020204" pitchFamily="34" charset="0"/>
              </a:rPr>
              <a:t>.3 – Вплив </a:t>
            </a:r>
            <a:r>
              <a:rPr lang="uk-UA" b="0" i="0" dirty="0" err="1">
                <a:solidFill>
                  <a:srgbClr val="333333"/>
                </a:solidFill>
                <a:effectLst/>
                <a:latin typeface="arial" panose="020B0604020202020204" pitchFamily="34" charset="0"/>
              </a:rPr>
              <a:t>стеричного</a:t>
            </a:r>
            <a:r>
              <a:rPr lang="uk-UA" b="0" i="0" dirty="0">
                <a:solidFill>
                  <a:srgbClr val="333333"/>
                </a:solidFill>
                <a:effectLst/>
                <a:latin typeface="arial" panose="020B0604020202020204" pitchFamily="34" charset="0"/>
              </a:rPr>
              <a:t> </a:t>
            </a:r>
            <a:r>
              <a:rPr lang="uk-UA" b="0" i="0" dirty="0" err="1">
                <a:solidFill>
                  <a:srgbClr val="333333"/>
                </a:solidFill>
                <a:effectLst/>
                <a:latin typeface="arial" panose="020B0604020202020204" pitchFamily="34" charset="0"/>
              </a:rPr>
              <a:t>фактора</a:t>
            </a:r>
            <a:r>
              <a:rPr lang="uk-UA" b="0" i="0" dirty="0">
                <a:solidFill>
                  <a:srgbClr val="333333"/>
                </a:solidFill>
                <a:effectLst/>
                <a:latin typeface="arial" panose="020B0604020202020204" pitchFamily="34" charset="0"/>
              </a:rPr>
              <a:t> на хімічну взаємодію між молекулами: а) загальна схема дії </a:t>
            </a:r>
            <a:r>
              <a:rPr lang="uk-UA" b="0" i="0" dirty="0" err="1">
                <a:solidFill>
                  <a:srgbClr val="333333"/>
                </a:solidFill>
                <a:effectLst/>
                <a:latin typeface="arial" panose="020B0604020202020204" pitchFamily="34" charset="0"/>
              </a:rPr>
              <a:t>стеричного</a:t>
            </a:r>
            <a:r>
              <a:rPr lang="uk-UA" b="0" i="0" dirty="0">
                <a:solidFill>
                  <a:srgbClr val="333333"/>
                </a:solidFill>
                <a:effectLst/>
                <a:latin typeface="arial" panose="020B0604020202020204" pitchFamily="34" charset="0"/>
              </a:rPr>
              <a:t> фактору; б) реакція між молекулами Н</a:t>
            </a:r>
            <a:r>
              <a:rPr lang="uk-UA" b="0" i="0" baseline="-25000" dirty="0">
                <a:solidFill>
                  <a:srgbClr val="333333"/>
                </a:solidFill>
                <a:effectLst/>
                <a:latin typeface="arial" panose="020B0604020202020204" pitchFamily="34" charset="0"/>
              </a:rPr>
              <a:t>2</a:t>
            </a:r>
            <a:r>
              <a:rPr lang="uk-UA" b="0" i="0" dirty="0">
                <a:solidFill>
                  <a:srgbClr val="333333"/>
                </a:solidFill>
                <a:effectLst/>
                <a:latin typeface="arial" panose="020B0604020202020204" pitchFamily="34" charset="0"/>
              </a:rPr>
              <a:t>О і </a:t>
            </a:r>
            <a:r>
              <a:rPr lang="en-US" b="0" i="0" dirty="0">
                <a:solidFill>
                  <a:srgbClr val="333333"/>
                </a:solidFill>
                <a:effectLst/>
                <a:latin typeface="arial" panose="020B0604020202020204" pitchFamily="34" charset="0"/>
              </a:rPr>
              <a:t>BF</a:t>
            </a:r>
            <a:r>
              <a:rPr lang="en-US" b="0" i="0" baseline="-25000" dirty="0">
                <a:solidFill>
                  <a:srgbClr val="333333"/>
                </a:solidFill>
                <a:effectLst/>
                <a:latin typeface="arial" panose="020B0604020202020204" pitchFamily="34" charset="0"/>
              </a:rPr>
              <a:t>3</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не відбувається, оскільки активні центри молекул не співпадають; в) взаємодія між Н</a:t>
            </a:r>
            <a:r>
              <a:rPr lang="uk-UA" b="0" i="0" baseline="-25000" dirty="0">
                <a:solidFill>
                  <a:srgbClr val="333333"/>
                </a:solidFill>
                <a:effectLst/>
                <a:latin typeface="arial" panose="020B0604020202020204" pitchFamily="34" charset="0"/>
              </a:rPr>
              <a:t>2</a:t>
            </a:r>
            <a:r>
              <a:rPr lang="uk-UA" b="0" i="0" dirty="0">
                <a:solidFill>
                  <a:srgbClr val="333333"/>
                </a:solidFill>
                <a:effectLst/>
                <a:latin typeface="arial" panose="020B0604020202020204" pitchFamily="34" charset="0"/>
              </a:rPr>
              <a:t>О і </a:t>
            </a:r>
            <a:r>
              <a:rPr lang="en-US" b="0" i="0" dirty="0">
                <a:solidFill>
                  <a:srgbClr val="333333"/>
                </a:solidFill>
                <a:effectLst/>
                <a:latin typeface="arial" panose="020B0604020202020204" pitchFamily="34" charset="0"/>
              </a:rPr>
              <a:t>BF</a:t>
            </a:r>
            <a:r>
              <a:rPr lang="en-US" b="0" i="0" baseline="-25000" dirty="0">
                <a:solidFill>
                  <a:srgbClr val="333333"/>
                </a:solidFill>
                <a:effectLst/>
                <a:latin typeface="arial" panose="020B0604020202020204" pitchFamily="34" charset="0"/>
              </a:rPr>
              <a:t>3</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за умови відповідності активних центрів молекул, внаслідок чого утворюється продукт реакції </a:t>
            </a:r>
            <a:r>
              <a:rPr lang="en-US" b="0" i="0" dirty="0">
                <a:solidFill>
                  <a:srgbClr val="333333"/>
                </a:solidFill>
                <a:effectLst/>
                <a:latin typeface="arial" panose="020B0604020202020204" pitchFamily="34" charset="0"/>
              </a:rPr>
              <a:t>BF</a:t>
            </a:r>
            <a:r>
              <a:rPr lang="en-US" b="0" i="0" baseline="-25000" dirty="0">
                <a:solidFill>
                  <a:srgbClr val="333333"/>
                </a:solidFill>
                <a:effectLst/>
                <a:latin typeface="arial" panose="020B0604020202020204" pitchFamily="34" charset="0"/>
              </a:rPr>
              <a:t>3</a:t>
            </a:r>
            <a:r>
              <a:rPr lang="en-US" b="0" i="0" dirty="0">
                <a:solidFill>
                  <a:srgbClr val="333333"/>
                </a:solidFill>
                <a:effectLst/>
                <a:latin typeface="arial" panose="020B0604020202020204" pitchFamily="34" charset="0"/>
              </a:rPr>
              <a:t>·</a:t>
            </a:r>
            <a:r>
              <a:rPr lang="uk-UA" b="0" i="0" dirty="0">
                <a:solidFill>
                  <a:srgbClr val="333333"/>
                </a:solidFill>
                <a:effectLst/>
                <a:latin typeface="arial" panose="020B0604020202020204" pitchFamily="34" charset="0"/>
              </a:rPr>
              <a:t>Н</a:t>
            </a:r>
            <a:r>
              <a:rPr lang="uk-UA" b="0" i="0" baseline="-25000" dirty="0">
                <a:solidFill>
                  <a:srgbClr val="333333"/>
                </a:solidFill>
                <a:effectLst/>
                <a:latin typeface="arial" panose="020B0604020202020204" pitchFamily="34" charset="0"/>
              </a:rPr>
              <a:t>2</a:t>
            </a:r>
            <a:r>
              <a:rPr lang="uk-UA" b="0" i="0" dirty="0">
                <a:solidFill>
                  <a:srgbClr val="333333"/>
                </a:solidFill>
                <a:effectLst/>
                <a:latin typeface="arial" panose="020B0604020202020204" pitchFamily="34" charset="0"/>
              </a:rPr>
              <a:t>О</a:t>
            </a:r>
            <a:endParaRPr lang="uk-UA" dirty="0"/>
          </a:p>
        </p:txBody>
      </p:sp>
    </p:spTree>
    <p:extLst>
      <p:ext uri="{BB962C8B-B14F-4D97-AF65-F5344CB8AC3E}">
        <p14:creationId xmlns:p14="http://schemas.microsoft.com/office/powerpoint/2010/main" val="2456737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D734B3-5F6E-ACAC-BEB8-630231C9207C}"/>
              </a:ext>
            </a:extLst>
          </p:cNvPr>
          <p:cNvSpPr txBox="1"/>
          <p:nvPr/>
        </p:nvSpPr>
        <p:spPr>
          <a:xfrm>
            <a:off x="364464" y="125431"/>
            <a:ext cx="4707867" cy="6463308"/>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Під час хімічної реакції руйнуються одні молекули та утворюються інші, відбувається змінювання хімічних </a:t>
            </a:r>
            <a:r>
              <a:rPr lang="uk-UA" b="0" i="0" dirty="0" err="1">
                <a:solidFill>
                  <a:srgbClr val="333333"/>
                </a:solidFill>
                <a:effectLst/>
                <a:latin typeface="arial" panose="020B0604020202020204" pitchFamily="34" charset="0"/>
              </a:rPr>
              <a:t>зв’язків</a:t>
            </a:r>
            <a:r>
              <a:rPr lang="uk-UA" b="0" i="0" dirty="0">
                <a:solidFill>
                  <a:srgbClr val="333333"/>
                </a:solidFill>
                <a:effectLst/>
                <a:latin typeface="arial" panose="020B0604020202020204" pitchFamily="34" charset="0"/>
              </a:rPr>
              <a:t> і перерозподіл електронної густини. </a:t>
            </a:r>
            <a:endParaRPr lang="en-US" b="0" i="0" dirty="0">
              <a:solidFill>
                <a:srgbClr val="333333"/>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Внаслідок перерозподілу енергії у системі частина молекул – так звані </a:t>
            </a:r>
            <a:r>
              <a:rPr lang="uk-UA" b="1" i="1" dirty="0">
                <a:solidFill>
                  <a:srgbClr val="333333"/>
                </a:solidFill>
                <a:effectLst/>
                <a:latin typeface="arial" panose="020B0604020202020204" pitchFamily="34" charset="0"/>
              </a:rPr>
              <a:t>активні молекули</a:t>
            </a:r>
            <a:r>
              <a:rPr lang="uk-UA" dirty="0">
                <a:solidFill>
                  <a:srgbClr val="333333"/>
                </a:solidFill>
                <a:latin typeface="arial" panose="020B0604020202020204" pitchFamily="34" charset="0"/>
              </a:rPr>
              <a:t>.</a:t>
            </a:r>
          </a:p>
          <a:p>
            <a:pPr algn="just"/>
            <a:endParaRPr lang="uk-UA" b="1" i="1" dirty="0">
              <a:solidFill>
                <a:srgbClr val="333333"/>
              </a:solidFill>
              <a:effectLst/>
              <a:latin typeface="arial" panose="020B0604020202020204" pitchFamily="34" charset="0"/>
            </a:endParaRPr>
          </a:p>
          <a:p>
            <a:pPr algn="just"/>
            <a:r>
              <a:rPr lang="uk-UA" b="1" i="1" dirty="0">
                <a:solidFill>
                  <a:srgbClr val="00B050"/>
                </a:solidFill>
                <a:effectLst/>
                <a:latin typeface="arial" panose="020B0604020202020204" pitchFamily="34" charset="0"/>
              </a:rPr>
              <a:t>Активні</a:t>
            </a:r>
            <a:r>
              <a:rPr lang="uk-UA" b="0" i="1" dirty="0">
                <a:solidFill>
                  <a:srgbClr val="00B050"/>
                </a:solidFill>
                <a:effectLst/>
                <a:latin typeface="arial" panose="020B0604020202020204" pitchFamily="34" charset="0"/>
              </a:rPr>
              <a:t> </a:t>
            </a:r>
            <a:r>
              <a:rPr lang="uk-UA" b="1" i="1" dirty="0">
                <a:solidFill>
                  <a:srgbClr val="00B050"/>
                </a:solidFill>
                <a:effectLst/>
                <a:latin typeface="arial" panose="020B0604020202020204" pitchFamily="34" charset="0"/>
              </a:rPr>
              <a:t>молекули</a:t>
            </a:r>
            <a:r>
              <a:rPr lang="uk-UA" b="0" i="1" dirty="0">
                <a:solidFill>
                  <a:srgbClr val="00B050"/>
                </a:solidFill>
                <a:effectLst/>
                <a:latin typeface="arial" panose="020B0604020202020204" pitchFamily="34" charset="0"/>
              </a:rPr>
              <a:t> – це такі, які внаслідок невпорядкованих зіткнень і перерозподілу енергії в системі набувають певного надлишку енергії та стають здатними до хімічної взаємодії.</a:t>
            </a:r>
          </a:p>
          <a:p>
            <a:pPr algn="just"/>
            <a:endParaRPr lang="uk-UA" b="0" i="1" dirty="0">
              <a:solidFill>
                <a:srgbClr val="00B050"/>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Як доводить молекулярно-кінетична теорія газів і рідин, кількість зіткнень настільки велика, що усі реакції повинні відбуватися миттєво. Але цього не спостерігається і лише окремі зіткнення завершуються хімічною взаємодією, оскільки не всі частинки мають достатню енергію для подолання енергетичного бар’єру (рис. 7.4).</a:t>
            </a:r>
            <a:endParaRPr lang="uk-UA" b="0" i="0" dirty="0">
              <a:solidFill>
                <a:srgbClr val="00B050"/>
              </a:solidFill>
              <a:effectLst/>
              <a:latin typeface="arial" panose="020B0604020202020204" pitchFamily="34" charset="0"/>
            </a:endParaRPr>
          </a:p>
        </p:txBody>
      </p:sp>
      <p:pic>
        <p:nvPicPr>
          <p:cNvPr id="5" name="Рисунок 4">
            <a:extLst>
              <a:ext uri="{FF2B5EF4-FFF2-40B4-BE49-F238E27FC236}">
                <a16:creationId xmlns:a16="http://schemas.microsoft.com/office/drawing/2014/main" id="{1E8286D5-945D-0BBE-991F-80768F58A99F}"/>
              </a:ext>
            </a:extLst>
          </p:cNvPr>
          <p:cNvPicPr>
            <a:picLocks noChangeAspect="1"/>
          </p:cNvPicPr>
          <p:nvPr/>
        </p:nvPicPr>
        <p:blipFill>
          <a:blip r:embed="rId2"/>
          <a:stretch>
            <a:fillRect/>
          </a:stretch>
        </p:blipFill>
        <p:spPr>
          <a:xfrm>
            <a:off x="5340659" y="206919"/>
            <a:ext cx="6486877" cy="4991156"/>
          </a:xfrm>
          <a:prstGeom prst="rect">
            <a:avLst/>
          </a:prstGeom>
        </p:spPr>
      </p:pic>
      <p:sp>
        <p:nvSpPr>
          <p:cNvPr id="7" name="TextBox 6">
            <a:extLst>
              <a:ext uri="{FF2B5EF4-FFF2-40B4-BE49-F238E27FC236}">
                <a16:creationId xmlns:a16="http://schemas.microsoft.com/office/drawing/2014/main" id="{0267A2F9-2C29-3876-B05A-3CF232AB8079}"/>
              </a:ext>
            </a:extLst>
          </p:cNvPr>
          <p:cNvSpPr txBox="1"/>
          <p:nvPr/>
        </p:nvSpPr>
        <p:spPr>
          <a:xfrm>
            <a:off x="5893998" y="5547110"/>
            <a:ext cx="5933538" cy="646331"/>
          </a:xfrm>
          <a:prstGeom prst="rect">
            <a:avLst/>
          </a:prstGeom>
          <a:noFill/>
        </p:spPr>
        <p:txBody>
          <a:bodyPr wrap="square">
            <a:spAutoFit/>
          </a:bodyPr>
          <a:lstStyle/>
          <a:p>
            <a:r>
              <a:rPr lang="ru-RU" b="0" i="0" dirty="0">
                <a:solidFill>
                  <a:srgbClr val="333333"/>
                </a:solidFill>
                <a:effectLst/>
                <a:latin typeface="arial" panose="020B0604020202020204" pitchFamily="34" charset="0"/>
              </a:rPr>
              <a:t>Рисунок 7.4 – </a:t>
            </a:r>
            <a:r>
              <a:rPr lang="ru-RU" b="0" i="0" dirty="0" err="1">
                <a:solidFill>
                  <a:srgbClr val="333333"/>
                </a:solidFill>
                <a:effectLst/>
                <a:latin typeface="arial" panose="020B0604020202020204" pitchFamily="34" charset="0"/>
              </a:rPr>
              <a:t>Спрощена</a:t>
            </a:r>
            <a:r>
              <a:rPr lang="ru-RU" b="0" i="0" dirty="0">
                <a:solidFill>
                  <a:srgbClr val="333333"/>
                </a:solidFill>
                <a:effectLst/>
                <a:latin typeface="arial" panose="020B0604020202020204" pitchFamily="34" charset="0"/>
              </a:rPr>
              <a:t> схема </a:t>
            </a:r>
            <a:r>
              <a:rPr lang="ru-RU" b="0" i="0" dirty="0" err="1">
                <a:solidFill>
                  <a:srgbClr val="333333"/>
                </a:solidFill>
                <a:effectLst/>
                <a:latin typeface="arial" panose="020B0604020202020204" pitchFamily="34" charset="0"/>
              </a:rPr>
              <a:t>перебігу</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реакції</a:t>
            </a:r>
            <a:r>
              <a:rPr lang="ru-RU" b="0" i="0" dirty="0">
                <a:solidFill>
                  <a:srgbClr val="333333"/>
                </a:solidFill>
                <a:effectLst/>
                <a:latin typeface="arial" panose="020B0604020202020204" pitchFamily="34" charset="0"/>
              </a:rPr>
              <a:t> через </a:t>
            </a:r>
            <a:r>
              <a:rPr lang="ru-RU" b="0" i="0" dirty="0" err="1">
                <a:solidFill>
                  <a:srgbClr val="333333"/>
                </a:solidFill>
                <a:effectLst/>
                <a:latin typeface="arial" panose="020B0604020202020204" pitchFamily="34" charset="0"/>
              </a:rPr>
              <a:t>подолання</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енергетичного</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бар'єру</a:t>
            </a:r>
            <a:endParaRPr lang="uk-UA" dirty="0"/>
          </a:p>
        </p:txBody>
      </p:sp>
    </p:spTree>
    <p:extLst>
      <p:ext uri="{BB962C8B-B14F-4D97-AF65-F5344CB8AC3E}">
        <p14:creationId xmlns:p14="http://schemas.microsoft.com/office/powerpoint/2010/main" val="226250662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6327</TotalTime>
  <Words>5361</Words>
  <Application>Microsoft Office PowerPoint</Application>
  <PresentationFormat>Широкоэкранный</PresentationFormat>
  <Paragraphs>257</Paragraphs>
  <Slides>32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32</vt:i4>
      </vt:variant>
    </vt:vector>
  </HeadingPairs>
  <TitlesOfParts>
    <vt:vector size="38" baseType="lpstr">
      <vt:lpstr>arial</vt: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Кудрявцев Сергій Олександрович</dc:creator>
  <cp:lastModifiedBy>Кудрявцев Сергій Олександрович</cp:lastModifiedBy>
  <cp:revision>299</cp:revision>
  <dcterms:created xsi:type="dcterms:W3CDTF">2023-04-09T07:28:22Z</dcterms:created>
  <dcterms:modified xsi:type="dcterms:W3CDTF">2023-07-07T13:55:35Z</dcterms:modified>
</cp:coreProperties>
</file>