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9"/>
  </p:notesMasterIdLst>
  <p:sldIdLst>
    <p:sldId id="256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4CE94-9739-494B-8E2A-7EF001011C11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C4CC-F842-41EF-9D58-56EC072C3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2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58F4-1D35-4793-9DC9-E85803601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663945-465A-4C6D-9A96-34E3DCEA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D6A22B-19F8-4DF2-B42F-D4F9C360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7A5A-018B-4FFD-915B-463D71B19F69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FFC1B-D894-4DC9-9D81-519F8AAE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79D59-BE66-4F0E-915C-3232F4FC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3B560-9ABE-4EBB-B457-7AFEB46C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D927F-5ABF-4EB9-B08D-063F8AA6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DD60B-4552-44A8-9323-E6358D7F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35C3-D911-4052-B225-796EABED82FD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9F694-6425-4950-8F4C-8A1E9356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FA81C-847D-44F4-AED5-F7D69E0C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5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2900D3-C3F3-46F9-B9D0-800E0C407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50838C-D404-4CE9-BCFA-8EA12EA5A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679C0-5994-49D9-8605-85283AB3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1642-C80F-45A1-BC8A-512D0F3EDFCD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411C8-3ABF-4E70-8DF4-B7C98122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3EFBC-096A-4A51-9C79-907CCDC3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1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154A4-E27C-4190-8CB1-7CEA99EF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FA150-7E4C-4325-A896-9338CE3A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BB89E-7BAE-472A-AB9E-8D375874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E79F-A7CB-44C8-92AC-60744991DA97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A1A21-1148-4403-993E-D0B2AC31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30AAC-AC24-450C-BE9D-8A1BB0F1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2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85D69-65EF-43AF-9E16-10306294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2DD273-9183-4BD8-A43F-093236B10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C74DE-C8AF-4B91-AE78-6D5E8370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1026-4D51-4C35-ACC2-847A8B274831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654EF-8827-4FC2-9199-A281E3A1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36F30-49F6-4478-BFE1-58D7CF7B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3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3837-629B-482A-B9A3-F0F77730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58FE4-C26E-44F5-AF84-2331F84A5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51BA-A7ED-432B-8631-6A49DCE5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F22FA1-CD60-436D-8BC3-750A85DF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6574-388A-4A81-8A28-3EBBD6CA870E}" type="datetime1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2659F-61B1-41AC-B0F2-224455F1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5CB7B-ED78-4711-A9CD-986C2904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11A03-6108-4EE9-933D-E2405E70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D919B2-2B11-4D2A-89C9-B2CE036D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9238E-5B9B-4434-B12E-6C89E0B89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2E3394-C0D3-4314-99D0-2AA8B2206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BFB9E8-1A0C-43BE-BBFD-75E013853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979FEB-7B5A-4618-9B43-3B2551BF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B44C-628D-407C-ADDA-EBF1A5EF4F58}" type="datetime1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446BFB-E809-4019-BFE6-A9A8BC1D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3FB15-1C88-4201-BF60-13E33301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B2FC1-7F3E-41E0-BF08-938D9BD9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862CD9-C7AC-4A3E-AEAE-2AFEDBA9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A57-7FB8-46EA-AFDC-E01587D3A7E2}" type="datetime1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214D46-ADBD-40F3-8BFE-BCC34738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35397A-4173-4402-AFEB-6D38209C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8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3E8581-BA13-4090-894A-D972B1AA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4A7-325B-445A-A76B-E5FC76C1F815}" type="datetime1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1B4F58-1D1A-4710-8A91-15AD0CC2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511B9C-4259-4239-999F-7E7BB0BF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4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BF3CC-1073-4F50-A913-44CAEBB4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11FE2-838C-4E53-9B26-CA5BD24B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91C99B-0E0E-44BD-A339-B7913497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B81F6-B761-43AB-BBD4-B0458C9A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9DAA-08B7-4CB1-8B5E-E13D538E0370}" type="datetime1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C29492-C1A7-4586-8E80-165A861F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264771-F42E-497C-8A08-C1794D3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8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81DA-7967-4850-BF04-32FFA60D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77BC0E-BADB-449E-880E-97D3BC136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D172C-D9EC-49D5-AC76-70D60354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692E9-60B2-4D21-8B28-2CFCDFF9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8F0A-95CC-46C8-AB1B-ABADB373FEC5}" type="datetime1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8BC70-31A6-44FC-B3FC-B28327A2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C2D767-E956-4F1A-AA64-CB3184DE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0A29F-E997-4F07-9870-34C418C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C90E-9475-4697-A898-FD0F39184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511B4-7C2D-4D34-A556-24F677C8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BC02-A00E-4039-913E-080E595AEC06}" type="datetime1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70E13-57FA-46AA-897E-99B6C31F5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CA09F-DE25-49FA-9613-030B4F11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123B-6A9C-4DDD-9F8B-20BFE9922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4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INQBDb4QHc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I5cmCwnRtcY?feature=oembed" TargetMode="External"/><Relationship Id="rId1" Type="http://schemas.openxmlformats.org/officeDocument/2006/relationships/video" Target="https://www.youtube.com/embed/5zgyX9eMwnM?feature=oembed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E86E86-05B4-4A74-A448-DD8CB5387BB9}"/>
              </a:ext>
            </a:extLst>
          </p:cNvPr>
          <p:cNvSpPr txBox="1"/>
          <p:nvPr/>
        </p:nvSpPr>
        <p:spPr>
          <a:xfrm>
            <a:off x="465612" y="2136338"/>
            <a:ext cx="68772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Термохімія. Елементи хімічної термодинаміки</a:t>
            </a:r>
            <a:endParaRPr lang="uk-U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03F4DF-9496-F576-716F-5B5254790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2" y="1433944"/>
            <a:ext cx="4324620" cy="42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ABF0F5-96D3-5CE6-45CF-AAD7B1563A59}"/>
              </a:ext>
            </a:extLst>
          </p:cNvPr>
          <p:cNvSpPr txBox="1"/>
          <p:nvPr/>
        </p:nvSpPr>
        <p:spPr>
          <a:xfrm>
            <a:off x="646981" y="331555"/>
            <a:ext cx="1111082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6.2. Внутрішня енергія. Перший закон термодинаміки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Хімічні реакції супроводжуються виділенням або поглинанням енергії у вигляді теплоти, світла, випромінювання тощо. Виділення енергії внаслідок взаємодії речовин доводить, що в них ця енергія існувала у прихованій формі ще до початку реакції. Така прихована енергія, яка звільнюється під час хімічних реакцій і при фізичних явищах (конденсація пари, кристалізація рідин) являє собою внутрішню енергію.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Внутрішня енергія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 –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 функція стану, яка складається з усіх видів енергії системи (енергії руху та взаємодії молекул, атомів, </a:t>
            </a:r>
            <a:r>
              <a:rPr lang="uk-UA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ядер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та інших частинок), за винятком кінетичної енергії руху системи як єдиного цілого і потенціальної енергії її положення.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Внутрішня енергія залежить тільки від стану системи, тому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неможливо виміряти її абсолютне значення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однак можна встановити її змінення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 переході системи з одного стану в інший: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 = U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 U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де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відповідно внутрішня енергія у кінцевому і початковому станах.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Вимірюється внутрішня енергія у [кДж/моль].</a:t>
            </a:r>
          </a:p>
          <a:p>
            <a:pPr algn="just"/>
            <a:endParaRPr lang="uk-UA" b="0" i="1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Значення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додатне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 &gt; 0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якщо внутрішня енергія системи зростає (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&gt; U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), </a:t>
            </a:r>
            <a:endParaRPr lang="uk-UA" b="0" i="1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 від'ємне (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 &lt; 0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 зменшенні внутрішньої енергії системи (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&lt; U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3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457C-D3A4-4D84-0D6F-6E5D1D5FA4B4}"/>
              </a:ext>
            </a:extLst>
          </p:cNvPr>
          <p:cNvSpPr txBox="1"/>
          <p:nvPr/>
        </p:nvSpPr>
        <p:spPr>
          <a:xfrm>
            <a:off x="407598" y="275894"/>
            <a:ext cx="11531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Між термодинамічною системою та навколишнім середовищем може відбуватися обмін енергією у вигляді теплоти і роботи.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F577C-3A71-D9E8-6C17-9644124D393D}"/>
              </a:ext>
            </a:extLst>
          </p:cNvPr>
          <p:cNvSpPr txBox="1"/>
          <p:nvPr/>
        </p:nvSpPr>
        <p:spPr>
          <a:xfrm>
            <a:off x="407596" y="982523"/>
            <a:ext cx="1153135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Теплота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 енергія, що передається від одного тіла до іншого при безпосередньому контакті і залежить тільки від їх температур, але не пов'язана з перенесенням речовини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Теплота, одержана системою, називається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підведеною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 вважається додатною (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 &gt;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 навпаки, віддана системою теплота називається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відведеною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і вважається від'ємною (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 &lt;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).</a:t>
            </a:r>
            <a:endParaRPr lang="uk-UA" b="0" i="1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Теплота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є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кількісною мірою хаотичного руху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частинок даної системи, а робота А –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кількісною мірою напрямленого руху частинок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або мірою енергії, що передається від однієї системи до іншої за рахунок переміщення речовини під дією певних сил (наприклад, гравітаційних).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Робота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це енергія, що передається одним тілом іншому при їх взаємодії, не залежить від температури цих тіл і не пов'язана з передаванням теплоти.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Додатною вважається робота (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 &gt; 0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), що виконується системою проти дії зовнішніх сил, а від'ємною (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 &lt; 0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– робота, яку навколишнє середовище виконує щодо системи.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Теплота і робота вимірюються у кілоджоулях [кДж].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250FF-E6C5-59BC-B71B-3EAF959540C4}"/>
              </a:ext>
            </a:extLst>
          </p:cNvPr>
          <p:cNvSpPr txBox="1"/>
          <p:nvPr/>
        </p:nvSpPr>
        <p:spPr>
          <a:xfrm>
            <a:off x="407597" y="5844135"/>
            <a:ext cx="11531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відміну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внутрішньої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енергії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теплота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і робота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залежать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способу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проведення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тому вони 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 належать до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характеристичних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функцій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145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640A6-D062-0E83-7185-6BA4D645FA53}"/>
              </a:ext>
            </a:extLst>
          </p:cNvPr>
          <p:cNvSpPr txBox="1"/>
          <p:nvPr/>
        </p:nvSpPr>
        <p:spPr>
          <a:xfrm>
            <a:off x="366383" y="731663"/>
            <a:ext cx="49062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Співвідношення між зміненням внутрішньої енергії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теплотою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 роботою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встановлює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перший закон термодинаміки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теплота, підведена до системи, витрачається на збільшення внутрішньої енергії системи і на її роботу над навколишнім середовищем</a:t>
            </a:r>
            <a:endParaRPr lang="uk-UA" b="1" i="0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9C6A9-25F6-0F78-4404-19509B1C5B18}"/>
              </a:ext>
            </a:extLst>
          </p:cNvPr>
          <p:cNvSpPr txBox="1"/>
          <p:nvPr/>
        </p:nvSpPr>
        <p:spPr>
          <a:xfrm>
            <a:off x="1692934" y="3429000"/>
            <a:ext cx="1809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Q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=</a:t>
            </a:r>
            <a:r>
              <a:rPr lang="el-GR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Δ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+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A</a:t>
            </a:r>
            <a:endParaRPr lang="uk-UA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A3BB4-D703-8AAD-CE57-6FB61A7EDFFD}"/>
              </a:ext>
            </a:extLst>
          </p:cNvPr>
          <p:cNvSpPr txBox="1"/>
          <p:nvPr/>
        </p:nvSpPr>
        <p:spPr>
          <a:xfrm>
            <a:off x="295455" y="4501883"/>
            <a:ext cx="4906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Перший закон термодинаміки є вираженням універсального закону збереження енергії, згідно з яким </a:t>
            </a:r>
            <a:r>
              <a:rPr lang="uk-UA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енергія не може виникати нізвідкіль і зникати нікуди, однак може перетворюватися з однієї форми на іншу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11" name="Мультимедиа в Интернете 10" title="10 клас. Фізика. Перший закон термодинаміки. Адіабатний процес">
            <a:hlinkClick r:id="" action="ppaction://media"/>
            <a:extLst>
              <a:ext uri="{FF2B5EF4-FFF2-40B4-BE49-F238E27FC236}">
                <a16:creationId xmlns:a16="http://schemas.microsoft.com/office/drawing/2014/main" id="{764B326C-C599-360C-7C7A-76A838B6CE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12596" y="1507368"/>
            <a:ext cx="6309671" cy="35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C2BF52-2067-DC51-4D96-CE080B16242D}"/>
              </a:ext>
            </a:extLst>
          </p:cNvPr>
          <p:cNvSpPr txBox="1"/>
          <p:nvPr/>
        </p:nvSpPr>
        <p:spPr>
          <a:xfrm>
            <a:off x="390345" y="292670"/>
            <a:ext cx="53665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6.3.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Тепловий ефект реакції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Для більшості хімічних взаємодій, які найчастіше відбуваються за ізобаричних умов (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const),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єдиним видом роботи є робота розширення: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409B3-FFB1-DD24-7232-1E8C53A64905}"/>
              </a:ext>
            </a:extLst>
          </p:cNvPr>
          <p:cNvSpPr txBox="1"/>
          <p:nvPr/>
        </p:nvSpPr>
        <p:spPr>
          <a:xfrm>
            <a:off x="2521069" y="1872733"/>
            <a:ext cx="1145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A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=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P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⋅</a:t>
            </a:r>
            <a:r>
              <a:rPr lang="el-GR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Δ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V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98816-0EE0-803E-FB6C-55BE2851A047}"/>
              </a:ext>
            </a:extLst>
          </p:cNvPr>
          <p:cNvSpPr txBox="1"/>
          <p:nvPr/>
        </p:nvSpPr>
        <p:spPr>
          <a:xfrm>
            <a:off x="350276" y="2309386"/>
            <a:ext cx="5406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де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зовнішній тиск,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V= V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 V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змінення об'єму системи від початкового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 кінцевого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 урахуванням цього вираз першого закону термодинаміки </a:t>
            </a:r>
            <a:endParaRPr lang="uk-UA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07B1AC1-64AE-5E4E-CFC0-60DCDAE5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283" y="3156124"/>
            <a:ext cx="796693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anose="020B0604020202020204" pitchFamily="34" charset="0"/>
              </a:rPr>
              <a:t>Q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anose="020B0604020202020204" pitchFamily="34" charset="0"/>
              </a:rPr>
              <a:t>=Δ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anose="020B0604020202020204" pitchFamily="34" charset="0"/>
              </a:rPr>
              <a:t>U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anose="020B0604020202020204" pitchFamily="34" charset="0"/>
              </a:rPr>
              <a:t>+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anose="020B0604020202020204" pitchFamily="34" charset="0"/>
              </a:rPr>
              <a:t>A</a:t>
            </a:r>
            <a:endParaRPr kumimoji="0" lang="uk-UA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9E4F2-3DCD-E85E-C82C-0DB7D072511B}"/>
              </a:ext>
            </a:extLst>
          </p:cNvPr>
          <p:cNvSpPr txBox="1"/>
          <p:nvPr/>
        </p:nvSpPr>
        <p:spPr>
          <a:xfrm>
            <a:off x="350276" y="3627059"/>
            <a:ext cx="5406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 умов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постійного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тиску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набуває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вигляду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7FAAC-B95E-8491-4B10-09FDB770CD33}"/>
              </a:ext>
            </a:extLst>
          </p:cNvPr>
          <p:cNvSpPr txBox="1"/>
          <p:nvPr/>
        </p:nvSpPr>
        <p:spPr>
          <a:xfrm>
            <a:off x="1868697" y="4316631"/>
            <a:ext cx="2220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MathJax_Math-italic"/>
              </a:rPr>
              <a:t>Qp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=</a:t>
            </a:r>
            <a:r>
              <a:rPr lang="el-GR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Δ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+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P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⋅</a:t>
            </a:r>
            <a:r>
              <a:rPr lang="el-GR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Δ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V</a:t>
            </a:r>
            <a:endParaRPr lang="uk-U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8A749-7368-7A1D-7485-4F60F4BDA00B}"/>
              </a:ext>
            </a:extLst>
          </p:cNvPr>
          <p:cNvSpPr txBox="1"/>
          <p:nvPr/>
        </p:nvSpPr>
        <p:spPr>
          <a:xfrm>
            <a:off x="350276" y="5098537"/>
            <a:ext cx="5406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Символ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ru-RU" b="1" i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позначає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теплоту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умови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перебігу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постійному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тиску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const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31F832-96F7-382C-44DC-A5642ACB984D}"/>
              </a:ext>
            </a:extLst>
          </p:cNvPr>
          <p:cNvSpPr txBox="1"/>
          <p:nvPr/>
        </p:nvSpPr>
        <p:spPr>
          <a:xfrm>
            <a:off x="6293690" y="846667"/>
            <a:ext cx="5619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Якщо розписати змінення величин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через відповідні значення, одержуємо:</a:t>
            </a:r>
            <a:endParaRPr lang="uk-UA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918A16-A4F6-9486-29CE-01D0B126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317" y="1642202"/>
            <a:ext cx="9228548" cy="5052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A266732-75C9-1938-50E9-F6AB45B396D4}"/>
              </a:ext>
            </a:extLst>
          </p:cNvPr>
          <p:cNvSpPr txBox="1"/>
          <p:nvPr/>
        </p:nvSpPr>
        <p:spPr>
          <a:xfrm>
            <a:off x="6293690" y="2288231"/>
            <a:ext cx="56193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Сума (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U+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Р·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позначається через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і називається </a:t>
            </a:r>
            <a:r>
              <a:rPr lang="uk-UA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ентальпією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 функція стану, що за умов постійного тиску характеризує внутрішню енергію системи та її здатність до виконання роботи.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залежить від кількості речовини, тому її змінення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відносять до одного моля і вимірюють у [кДж/моль].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 підстановці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 + 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Р·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одержуємо: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5333BD9-9D9E-92CE-0D54-A31E0F1F8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046" y="5940581"/>
            <a:ext cx="9228542" cy="5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1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EF34B7-CFE8-D5A0-811D-CE0E97921BCD}"/>
              </a:ext>
            </a:extLst>
          </p:cNvPr>
          <p:cNvSpPr txBox="1"/>
          <p:nvPr/>
        </p:nvSpPr>
        <p:spPr>
          <a:xfrm>
            <a:off x="485236" y="334849"/>
            <a:ext cx="53289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Отже,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ізобаричному процесі (за умови 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const) 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підведена теплота дорівнює зміненню </a:t>
            </a:r>
            <a:r>
              <a:rPr lang="uk-UA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ентальпії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системи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Змінення </a:t>
            </a:r>
            <a:r>
              <a:rPr lang="uk-UA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ентальпії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системи внаслідок взаємодії речовин за умов постійного тиску називається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тепловий ефект хімічної реакції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3E0BC-5175-FEDA-36BC-5EE31964B014}"/>
              </a:ext>
            </a:extLst>
          </p:cNvPr>
          <p:cNvSpPr txBox="1"/>
          <p:nvPr/>
        </p:nvSpPr>
        <p:spPr>
          <a:xfrm>
            <a:off x="485236" y="2551837"/>
            <a:ext cx="53289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Згідно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 першим законом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термодинаміки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теплота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реакції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не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функцією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стану,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оскільки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залежить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способу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проведення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шляху переходу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початкового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кінцевий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стан.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Однак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двох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випадках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теплота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набуває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ознак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характеристичної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431F5-E329-5DFE-9FBC-30A81A6360E9}"/>
              </a:ext>
            </a:extLst>
          </p:cNvPr>
          <p:cNvSpPr txBox="1"/>
          <p:nvPr/>
        </p:nvSpPr>
        <p:spPr>
          <a:xfrm>
            <a:off x="554247" y="4768825"/>
            <a:ext cx="5113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По-перше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 </a:t>
            </a:r>
            <a:r>
              <a:rPr lang="ru-RU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ізобаричних</a:t>
            </a:r>
            <a:r>
              <a:rPr lang="ru-RU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умов</a:t>
            </a:r>
            <a:r>
              <a:rPr lang="ru-RU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теплота </a:t>
            </a:r>
            <a:r>
              <a:rPr lang="ru-RU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дорівнює</a:t>
            </a:r>
            <a:r>
              <a:rPr lang="ru-RU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зміненню</a:t>
            </a:r>
            <a:r>
              <a:rPr lang="ru-RU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ентальпії</a:t>
            </a:r>
            <a:r>
              <a:rPr lang="ru-RU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: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59C75-887F-063F-E48D-5436AD45A833}"/>
              </a:ext>
            </a:extLst>
          </p:cNvPr>
          <p:cNvSpPr txBox="1"/>
          <p:nvPr/>
        </p:nvSpPr>
        <p:spPr>
          <a:xfrm>
            <a:off x="2477937" y="5754144"/>
            <a:ext cx="1265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MathJax_Math-italic"/>
              </a:rPr>
              <a:t>Qp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=</a:t>
            </a:r>
            <a:r>
              <a:rPr lang="el-GR" sz="2400" b="0" i="0" u="none" strike="noStrike" dirty="0">
                <a:solidFill>
                  <a:srgbClr val="333333"/>
                </a:solidFill>
                <a:effectLst/>
                <a:latin typeface="MathJax_Main"/>
              </a:rPr>
              <a:t>Δ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MathJax_Math-italic"/>
              </a:rPr>
              <a:t>H</a:t>
            </a:r>
            <a:endParaRPr lang="uk-U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768CC-0D46-E468-78E4-4ED360A010E1}"/>
              </a:ext>
            </a:extLst>
          </p:cNvPr>
          <p:cNvSpPr txBox="1"/>
          <p:nvPr/>
        </p:nvSpPr>
        <p:spPr>
          <a:xfrm>
            <a:off x="6377798" y="334849"/>
            <a:ext cx="5328966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По-друге, коли система перебуває </a:t>
            </a:r>
            <a:r>
              <a:rPr lang="uk-UA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ізохоричних умовах</a:t>
            </a:r>
            <a:r>
              <a:rPr lang="uk-U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uk-UA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uk-U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uk-UA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</a:t>
            </a:r>
            <a:r>
              <a:rPr lang="uk-U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uk-UA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ΔV</a:t>
            </a:r>
            <a:r>
              <a:rPr lang="uk-U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=0), другий член у рівнянні (</a:t>
            </a:r>
            <a:r>
              <a:rPr lang="uk-UA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uk-UA" b="1" kern="10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uk-UA" b="1" kern="10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b="1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ΔU+Р·ΔV</a:t>
            </a:r>
            <a:r>
              <a:rPr lang="uk-UA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перетворюється на нуль і тоді </a:t>
            </a:r>
            <a:r>
              <a:rPr lang="uk-UA" i="1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теплота дорівнює зміненню внутрішньої енергії системи: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6B8AD1-4CE2-7166-7C83-DEACD24F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990" y="1894058"/>
            <a:ext cx="1895475" cy="381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CA2D48-C465-EC33-2651-E91827A43FE2}"/>
              </a:ext>
            </a:extLst>
          </p:cNvPr>
          <p:cNvSpPr txBox="1"/>
          <p:nvPr/>
        </p:nvSpPr>
        <p:spPr>
          <a:xfrm>
            <a:off x="6316691" y="2551837"/>
            <a:ext cx="539007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Слід звернути увагу, що індекси у символах позначення теплоти (</a:t>
            </a:r>
            <a:r>
              <a:rPr lang="uk-UA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uk-UA" sz="1600" b="1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і </a:t>
            </a:r>
            <a:r>
              <a:rPr lang="uk-UA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uk-UA" sz="16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вказують відповідно на ізобаричні (</a:t>
            </a:r>
            <a:r>
              <a:rPr lang="uk-UA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lang="uk-UA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uk-UA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ΔР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=0) та ізохоричні (</a:t>
            </a:r>
            <a:r>
              <a:rPr lang="uk-UA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lang="uk-UA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uk-UA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ΔV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=0) умови.</a:t>
            </a:r>
          </a:p>
          <a:p>
            <a:pPr indent="190500" algn="just"/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Оскільки хімічні реакції найчастіше відбуваються </a:t>
            </a:r>
            <a:r>
              <a:rPr lang="uk-UA" sz="1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постійному тиску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то, крім особливо зазначених винятків, розглядають ізобаричні умови, а </a:t>
            </a:r>
            <a:r>
              <a:rPr lang="uk-UA" sz="1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тепловий ефект хімічної реакції називають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також </a:t>
            </a:r>
            <a:r>
              <a:rPr lang="uk-UA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ентальпія</a:t>
            </a:r>
            <a:r>
              <a:rPr lang="uk-UA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хімічної реакції ΔН</a:t>
            </a:r>
            <a:r>
              <a:rPr lang="uk-UA" sz="16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де замість індексу </a:t>
            </a:r>
            <a:r>
              <a:rPr lang="uk-UA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вказують температуру процесу.</a:t>
            </a:r>
          </a:p>
          <a:p>
            <a:pPr indent="190500" algn="just"/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uk-UA" sz="16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Якщо вихідні речовини і продукти реакції перебувають у стандартному стані, то тепловий ефект реакції називається </a:t>
            </a:r>
            <a:r>
              <a:rPr lang="uk-UA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стандартна </a:t>
            </a:r>
            <a:r>
              <a:rPr lang="uk-UA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ентальпія</a:t>
            </a:r>
            <a:r>
              <a:rPr lang="uk-UA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хімічної реакції ΔН</a:t>
            </a:r>
            <a:r>
              <a:rPr lang="uk-UA" sz="1600" b="1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uk-UA" sz="16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298</a:t>
            </a:r>
            <a:r>
              <a:rPr lang="uk-UA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7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8662F1-699D-656E-11E6-513E9314A121}"/>
              </a:ext>
            </a:extLst>
          </p:cNvPr>
          <p:cNvSpPr txBox="1"/>
          <p:nvPr/>
        </p:nvSpPr>
        <p:spPr>
          <a:xfrm>
            <a:off x="467982" y="265837"/>
            <a:ext cx="46561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Стандартні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умови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=298 К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t=25</a:t>
            </a:r>
            <a:r>
              <a:rPr lang="ru-RU" b="0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С) і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=101325 Па, 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стандартні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стани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речовин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наведені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 табл. 6.1.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Необхідно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пам'ятати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стандартні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стани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речовин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залежать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температури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dirty="0"/>
            </a:b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971C8-DD79-4316-F03F-3BFCC9C821A6}"/>
              </a:ext>
            </a:extLst>
          </p:cNvPr>
          <p:cNvSpPr txBox="1"/>
          <p:nvPr/>
        </p:nvSpPr>
        <p:spPr>
          <a:xfrm>
            <a:off x="467982" y="3011421"/>
            <a:ext cx="4578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Таблиця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6.1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Стандартний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 стан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речовини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45E562-F0B0-69F9-3429-476EEFDF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42" y="4131425"/>
            <a:ext cx="5115879" cy="21581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27EBD8-2EDE-A4AB-B898-3CC33D32F7A4}"/>
              </a:ext>
            </a:extLst>
          </p:cNvPr>
          <p:cNvSpPr txBox="1"/>
          <p:nvPr/>
        </p:nvSpPr>
        <p:spPr>
          <a:xfrm>
            <a:off x="5709752" y="265837"/>
            <a:ext cx="609456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більшості хімічних реакцій змінення теплового ефекту звичайно є відносно невеликим, тому для його розрахунків можна знехтувати залежністю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ΔН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від температури і вважати тепловий ефект реакції постійним, тобто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ΔН</a:t>
            </a:r>
            <a:r>
              <a:rPr lang="uk-UA" sz="11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~ ΔН</a:t>
            </a:r>
            <a:r>
              <a:rPr lang="uk-UA" sz="1100" b="1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uk-UA" sz="11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298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19050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Якщо у результаті реакції </a:t>
            </a:r>
            <a:r>
              <a:rPr lang="uk-UA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ентальпія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системи зменшується (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uk-UA" sz="11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 H</a:t>
            </a:r>
            <a:r>
              <a:rPr lang="uk-UA" sz="11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ΔH 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&lt; 0), то зрозуміло, що теплота виділяється в навколишнє середовище, тобто перебігає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екзотермічний процес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І навпаки, збільшення </a:t>
            </a:r>
            <a:r>
              <a:rPr lang="uk-UA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ентальпії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системи (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uk-UA" sz="11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 H</a:t>
            </a:r>
            <a:r>
              <a:rPr lang="uk-UA" sz="11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ΔH 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 0) внаслідок хімічної реакції свідчить про поглинання системою теплоти з оточуючого середовища, тобто про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ендотермічний процес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(рис. 6.7).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2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2D02647-EBD5-1669-FB98-BD13BE7A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1" y="182863"/>
            <a:ext cx="6919328" cy="65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262ED-D436-A78B-70C7-1E60660BFE50}"/>
              </a:ext>
            </a:extLst>
          </p:cNvPr>
          <p:cNvSpPr txBox="1"/>
          <p:nvPr/>
        </p:nvSpPr>
        <p:spPr>
          <a:xfrm>
            <a:off x="7394995" y="182863"/>
            <a:ext cx="450945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Рисунок 3.7 – </a:t>
            </a:r>
            <a:r>
              <a:rPr lang="uk-UA" sz="1800" b="1" dirty="0" err="1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Ендо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і екзотермічні реакції: </a:t>
            </a:r>
          </a:p>
          <a:p>
            <a:pPr indent="190500" algn="just"/>
            <a:endParaRPr lang="uk-UA" sz="1800" b="1" dirty="0">
              <a:solidFill>
                <a:srgbClr val="020F5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190500" algn="just"/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а)співвідношення між знаком теплоти (±Q) і знаком змінення </a:t>
            </a:r>
            <a:r>
              <a:rPr lang="uk-UA" sz="1800" b="1" dirty="0" err="1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ентальпії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(±ΔН); </a:t>
            </a:r>
          </a:p>
          <a:p>
            <a:pPr indent="190500" algn="just"/>
            <a:endParaRPr lang="uk-UA" sz="1800" b="1" dirty="0">
              <a:solidFill>
                <a:srgbClr val="020F5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190500" algn="just"/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б)ендотермічний процес фазового перетворення при таненню льоду Н</a:t>
            </a:r>
            <a:r>
              <a:rPr lang="uk-UA" sz="1100" b="1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</a:t>
            </a:r>
            <a:r>
              <a:rPr lang="uk-UA" sz="1100" b="1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uk-UA" sz="1100" b="1" baseline="-25000" dirty="0" err="1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тв</a:t>
            </a:r>
            <a:r>
              <a:rPr lang="uk-UA" sz="1100" b="1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→Н</a:t>
            </a:r>
            <a:r>
              <a:rPr lang="uk-UA" sz="1100" b="1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</a:t>
            </a:r>
            <a:r>
              <a:rPr lang="uk-UA" sz="1100" b="1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(р)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</a:p>
          <a:p>
            <a:pPr indent="190500" algn="just"/>
            <a:endParaRPr lang="uk-UA" sz="1800" b="1" dirty="0">
              <a:solidFill>
                <a:srgbClr val="020F5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190500" algn="just"/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в)екзотермічна реакція горіння метану СН</a:t>
            </a:r>
            <a:r>
              <a:rPr lang="uk-UA" sz="1100" b="1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+2О</a:t>
            </a:r>
            <a:r>
              <a:rPr lang="uk-UA" sz="1100" b="1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→CO</a:t>
            </a:r>
            <a:r>
              <a:rPr lang="uk-UA" sz="1100" b="1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+2H</a:t>
            </a:r>
            <a:r>
              <a:rPr lang="uk-UA" sz="1100" b="1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uk-UA" sz="1800" b="1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35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2CC2C3-68B1-8027-CC62-AAF8B39FB80B}"/>
              </a:ext>
            </a:extLst>
          </p:cNvPr>
          <p:cNvSpPr txBox="1"/>
          <p:nvPr/>
        </p:nvSpPr>
        <p:spPr>
          <a:xfrm>
            <a:off x="338585" y="436935"/>
            <a:ext cx="114796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uk-UA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Ентальпію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хімічної реакції 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∆</a:t>
            </a: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b="1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х.р</a:t>
            </a:r>
            <a:r>
              <a:rPr lang="uk-UA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не слід ототожнювати з теплотою </a:t>
            </a:r>
            <a:r>
              <a:rPr lang="uk-UA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незважаючи на те, що їх чисельні значення можуть співпадати. </a:t>
            </a:r>
          </a:p>
          <a:p>
            <a:pPr indent="190500" algn="just"/>
            <a:r>
              <a:rPr lang="uk-UA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Величина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uk-UA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вказує на кількість теплоти, що виділилася у навколишнє середовища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uk-UA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+Q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 </a:t>
            </a:r>
            <a:r>
              <a:rPr lang="uk-UA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 поглинулася з нього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uk-UA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–Q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 </a:t>
            </a:r>
            <a:r>
              <a:rPr lang="uk-UA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 час реакції за будь-яких умов і при довільній кількості речовини</a:t>
            </a:r>
            <a:r>
              <a:rPr lang="uk-U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indent="190500" algn="just"/>
            <a:r>
              <a:rPr lang="uk-UA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відміну від </a:t>
            </a:r>
            <a:r>
              <a:rPr lang="uk-UA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</a:t>
            </a:r>
            <a:r>
              <a:rPr lang="uk-UA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теплоти </a:t>
            </a:r>
            <a:r>
              <a:rPr lang="uk-UA" b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uk-UA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uk-UA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ентальпія</a:t>
            </a:r>
            <a:r>
              <a:rPr lang="uk-UA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uk-UA" b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ΔН</a:t>
            </a:r>
            <a:r>
              <a:rPr lang="uk-UA" b="1" u="sng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</a:t>
            </a:r>
            <a:r>
              <a:rPr lang="uk-UA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віднесена чітко до 1 моль речовини за ізобаричних умов (</a:t>
            </a:r>
            <a:r>
              <a:rPr lang="uk-UA" b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Р=</a:t>
            </a:r>
            <a:r>
              <a:rPr lang="uk-UA" b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</a:t>
            </a:r>
            <a:r>
              <a:rPr lang="uk-UA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uk-UA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73E55-6CAB-A784-13D0-DEF86C32E648}"/>
              </a:ext>
            </a:extLst>
          </p:cNvPr>
          <p:cNvSpPr txBox="1"/>
          <p:nvPr/>
        </p:nvSpPr>
        <p:spPr>
          <a:xfrm>
            <a:off x="338585" y="2435403"/>
            <a:ext cx="115658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Іншою суттєвою відмінністю є знак («+» чи «–») перед величинами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Величина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∆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b="1" i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х.р</a:t>
            </a:r>
            <a:r>
              <a:rPr lang="uk-UA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характеризує тепловий стан реакційної системи, а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оточуючого середовища. 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Екзотермічні реакції супроводжуються виділенням теплоти, отже тепловміст у системі зменшується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l-GR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b="0" i="0" baseline="-2500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продуктів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&lt;</a:t>
            </a:r>
            <a:r>
              <a:rPr lang="el-GR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b="0" i="0" baseline="-2500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реагентів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l-GR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uk-UA" b="1" i="0" baseline="-2500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х.р</a:t>
            </a:r>
            <a:r>
              <a:rPr lang="uk-UA" b="0" i="0" baseline="-25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uk-UA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&lt;0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), 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а в оточуючому середовищі, навпаки, – зростає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uk-UA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А 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при ендотермічних реакціях 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спостерігається зворотна залежність: 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за рахунок поглинання теплоти з оточуючого середовища </a:t>
            </a:r>
            <a:r>
              <a:rPr lang="uk-UA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системи зростає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l-GR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b="0" i="0" baseline="-2500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продуктів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&gt;</a:t>
            </a:r>
            <a:r>
              <a:rPr lang="el-GR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b="0" i="0" baseline="-2500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реагентів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l-GR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H&lt;0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), 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а теплота у середовищі, напроти, зменшується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uk-UA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рис. 6.8). Очевидно, що для обох випадків кількість теплоти і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реакції мають протилежні знаки, тому можна вивести залежність: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47D93F-752B-E70C-4F2E-7939EF5A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5" y="4844974"/>
            <a:ext cx="2924583" cy="28579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82899F5C-7698-9FB4-FB16-FA2EFC7B6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06" y="5589611"/>
            <a:ext cx="357187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де 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anose="020B0604020202020204" pitchFamily="34" charset="0"/>
              </a:rPr>
              <a:t>ν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– кількість речовини, моль.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927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8653D9-D48E-EB0E-70C4-D9C3256A0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4" y="679200"/>
            <a:ext cx="7375351" cy="4902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5F204-5DD3-FAD7-D8FD-C697A1B2BE61}"/>
              </a:ext>
            </a:extLst>
          </p:cNvPr>
          <p:cNvSpPr txBox="1"/>
          <p:nvPr/>
        </p:nvSpPr>
        <p:spPr>
          <a:xfrm>
            <a:off x="7610655" y="2018906"/>
            <a:ext cx="4230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6.8 – Змінення </a:t>
            </a:r>
            <a:r>
              <a:rPr lang="uk-UA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ентальпії</a:t>
            </a:r>
            <a:r>
              <a:rPr lang="uk-UA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внаслідок </a:t>
            </a:r>
            <a:r>
              <a:rPr lang="uk-UA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екзо</a:t>
            </a:r>
            <a:r>
              <a:rPr lang="uk-UA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- і ендотермічної реакції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17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0F2B41-E148-8CB7-F8CA-A38DE34F0CFE}"/>
              </a:ext>
            </a:extLst>
          </p:cNvPr>
          <p:cNvSpPr txBox="1"/>
          <p:nvPr/>
        </p:nvSpPr>
        <p:spPr>
          <a:xfrm>
            <a:off x="638354" y="573030"/>
            <a:ext cx="11300604" cy="424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тепловий ефект реакції впливає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декілька чинників, у тому числі: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агрегатний (чи фазовий) стан 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вихідних речовин і продуктів реакції;</a:t>
            </a:r>
            <a:endParaRPr lang="uk-UA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хімічних реакцій змінення теплового ефекту в межах температур і тисків, що мають практичне значення, відносно невелике, тому для не дуже точних розрахунків можна знехтувати залежністю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ΔН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від температури і вважати тепловий ефект реакції постійним,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ΔН</a:t>
            </a:r>
            <a:r>
              <a:rPr lang="uk-UA" sz="11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ΔН</a:t>
            </a:r>
            <a:r>
              <a:rPr lang="uk-UA" sz="1100" b="1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1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 перебігу реакції 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 сталому тиску чи при сталому об'ємі.</a:t>
            </a:r>
            <a:endParaRPr lang="uk-UA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Тепловий ефект утворення 1 моль речовини із простих </a:t>
            </a:r>
            <a:r>
              <a:rPr lang="uk-UA" sz="1800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називається </a:t>
            </a:r>
            <a:r>
              <a:rPr lang="uk-UA" sz="1800" b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ентальпія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утворення речовини,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теплота утворення речовини</a:t>
            </a:r>
            <a:r>
              <a:rPr lang="uk-UA" sz="1800" b="1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Ентальпію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утворення позначають </a:t>
            </a:r>
            <a:r>
              <a:rPr lang="uk-UA" sz="1800" b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ΔН</a:t>
            </a:r>
            <a:r>
              <a:rPr lang="uk-UA" sz="1100" b="1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або </a:t>
            </a:r>
            <a:r>
              <a:rPr lang="uk-UA" sz="1800" b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ΔН</a:t>
            </a:r>
            <a:r>
              <a:rPr lang="uk-UA" sz="1100" b="1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 індекс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походить від початкової букви англійського слова </a:t>
            </a:r>
            <a:r>
              <a:rPr lang="uk-UA" sz="1800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Ентальпію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утворення простих речовин, стійких за умов 298К і 10</a:t>
            </a:r>
            <a:r>
              <a:rPr lang="uk-UA" sz="1100" i="1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Па, вважають такою, що дорівнює нулю: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6B42F6-324F-7133-87D0-2BB44F21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264" y="4523495"/>
            <a:ext cx="2629795" cy="398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2F0DA3-9A7C-A8C1-F40D-AEDA607DE9EC}"/>
              </a:ext>
            </a:extLst>
          </p:cNvPr>
          <p:cNvSpPr txBox="1"/>
          <p:nvPr/>
        </p:nvSpPr>
        <p:spPr>
          <a:xfrm>
            <a:off x="638355" y="4921949"/>
            <a:ext cx="113006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Якщо одна й та сама проста речовина може перебувати у різних станах, то нульове значення </a:t>
            </a:r>
            <a:r>
              <a:rPr lang="el-G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en-US" sz="16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має фаза або модифікація, найстійкіша при 298К і 10</a:t>
            </a:r>
            <a:r>
              <a:rPr lang="uk-UA" sz="1600" b="0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5 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Па, наприклад, газоподібний кисень, рідкий бром, білий фосфор, біле олово, ромбічна сірка.</a:t>
            </a:r>
          </a:p>
          <a:p>
            <a:pPr algn="just"/>
            <a:r>
              <a:rPr lang="uk-UA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Тепловий ефект реакції утворення речовин за стандартних умов називається </a:t>
            </a:r>
            <a:r>
              <a:rPr lang="uk-UA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стандартна </a:t>
            </a:r>
            <a:r>
              <a:rPr lang="uk-UA" sz="1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утворення </a:t>
            </a:r>
            <a:r>
              <a:rPr lang="el-G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sz="1600" b="1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uk-UA" sz="1600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утв.298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(або</a:t>
            </a:r>
            <a:r>
              <a:rPr lang="uk-UA" sz="16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sz="1600" b="1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sz="1600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f,298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just"/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Значення стандартних </a:t>
            </a:r>
            <a:r>
              <a:rPr lang="uk-UA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ентальпій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утворення (</a:t>
            </a:r>
            <a:r>
              <a:rPr lang="el-G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</a:t>
            </a:r>
            <a:r>
              <a:rPr lang="uk-UA" sz="1600" b="1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n-US" sz="1600" b="1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f,298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для декількох тисяч </a:t>
            </a:r>
            <a:r>
              <a:rPr lang="uk-UA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сполук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наводяться у термохімічних довідниках.</a:t>
            </a:r>
          </a:p>
        </p:txBody>
      </p:sp>
    </p:spTree>
    <p:extLst>
      <p:ext uri="{BB962C8B-B14F-4D97-AF65-F5344CB8AC3E}">
        <p14:creationId xmlns:p14="http://schemas.microsoft.com/office/powerpoint/2010/main" val="4599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1561E-FC92-A3B0-E4C9-F889FD9B6035}"/>
              </a:ext>
            </a:extLst>
          </p:cNvPr>
          <p:cNvSpPr txBox="1"/>
          <p:nvPr/>
        </p:nvSpPr>
        <p:spPr>
          <a:xfrm>
            <a:off x="355839" y="266357"/>
            <a:ext cx="693348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6.1. Загальні поняття та величини хімічної термодинаміки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Хімічна термодинаміка –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розділ хімії, що вивчає енергетичні ефекти, які супроводжують хімічні процеси, а також напрямок та межі їх самочинного перебігу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Термін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термодинаміка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походить від двох коренів: </a:t>
            </a:r>
            <a:r>
              <a:rPr lang="uk-UA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тепло і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динаміка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рух, сила. Тобто дослівно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хімічна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термодинаміка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це у першу чергу встановлення законів про теплову енергію хімічних реакцій. Об'єктами вивчення термодинаміки є система, яка перебуває у певному енергетичному стані та має певний фазовий склад, і термодинамічний процес.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Термодинамічна система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(або просто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система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 сукупність взаємодіючих речовин, які уявно або фактично відокремлені від навколишнього середовища.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Фаза –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 гомогенна частина системи, що характеризується однаковими фізичними і хімічними властивостями та складом і відокремлюється від інших частин системи поверхнею поділу, при переході через який відбувається стрибкоподібне змінення властивостей.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термодинаміка">
            <a:extLst>
              <a:ext uri="{FF2B5EF4-FFF2-40B4-BE49-F238E27FC236}">
                <a16:creationId xmlns:a16="http://schemas.microsoft.com/office/drawing/2014/main" id="{82CE02DB-D4A3-CE71-B41F-75C15899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96" y="2571750"/>
            <a:ext cx="4286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3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E92E0-FACB-BED3-4E82-5EB788BD1D44}"/>
              </a:ext>
            </a:extLst>
          </p:cNvPr>
          <p:cNvSpPr txBox="1"/>
          <p:nvPr/>
        </p:nvSpPr>
        <p:spPr>
          <a:xfrm>
            <a:off x="626852" y="501466"/>
            <a:ext cx="10938295" cy="4208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6.4. Основи термохімії</a:t>
            </a:r>
            <a:endParaRPr lang="uk-UA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Термохімія – </a:t>
            </a:r>
            <a:r>
              <a:rPr lang="uk-UA" sz="1800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розділ хімічної термодинаміки, що вивчає теплові ефекти хімічних реакцій та фазових перетворень.</a:t>
            </a:r>
            <a:endParaRPr lang="uk-UA" sz="16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термохімічних розрахунків використовують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термохімічні рівняння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Термохімічні рівняння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рівняння реакцій, в яких вказуються агрегатні (чи фазові) стани речовин і тепловий ефект реакції, а коефіцієнти перед формулами </a:t>
            </a:r>
            <a:r>
              <a:rPr lang="uk-UA" sz="1800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позначають не кількість молекул, а кількість речовини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Агрегатний стан або модифікація речовин позначається буквами: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газоподібний,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рідкий,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твердий, </a:t>
            </a:r>
            <a:r>
              <a:rPr lang="uk-UA" sz="1800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кристалічний,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розчинений. Якщо агрегатні стани речовин для умов реакції очевидні, наприклад О</a:t>
            </a:r>
            <a:r>
              <a:rPr lang="uk-UA" sz="1100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uk-UA" sz="1100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uk-UA" sz="1100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1100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їх як правило не вказують. Таким чином, будь-яку хімічну реакцію можна зобразити у вигляді відповідного термохімічного рівняння, наприклад, утворення із простих речовин водяної пари і рідкої води: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84B118-B842-F5D7-993D-DE2F2FCD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532" y="5001380"/>
            <a:ext cx="4994431" cy="9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73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29CA69-FC27-DC64-80DC-F596EB571DAE}"/>
              </a:ext>
            </a:extLst>
          </p:cNvPr>
          <p:cNvSpPr txBox="1"/>
          <p:nvPr/>
        </p:nvSpPr>
        <p:spPr>
          <a:xfrm>
            <a:off x="416224" y="283090"/>
            <a:ext cx="11393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Термохімічні рівняння складаються так само, як і звичайні хімічні рівняння, проте в них дозволяється використання дробових коефіцієнтів, щоб теплові ефекти виражалися у кДж/моль переважно для однієї з вихідних або кінцевих речовин. Наприклад, хімічному рівнянню реакції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5B8EB1-DF0A-2A4A-2AD3-5B64D07E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97" y="1355851"/>
            <a:ext cx="3283699" cy="378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D2E84-B3C4-4153-D956-A7181E417012}"/>
              </a:ext>
            </a:extLst>
          </p:cNvPr>
          <p:cNvSpPr txBox="1"/>
          <p:nvPr/>
        </p:nvSpPr>
        <p:spPr>
          <a:xfrm>
            <a:off x="416224" y="1905506"/>
            <a:ext cx="11393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відповідає термохімічне рівняння, в якому відображається згоряння 1 моль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бензену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вказуються фазові стани речовин, використовуються дробові коефіцієнти та наводиться тепловий ефект: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D76262-88A6-B188-51E0-11060E605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062" y="2723434"/>
            <a:ext cx="6573167" cy="457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A1EDCA-5242-D13B-4ACE-FD4DC35637B7}"/>
              </a:ext>
            </a:extLst>
          </p:cNvPr>
          <p:cNvSpPr txBox="1"/>
          <p:nvPr/>
        </p:nvSpPr>
        <p:spPr>
          <a:xfrm>
            <a:off x="356199" y="3352295"/>
            <a:ext cx="114796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 термохімічних розрахунках слід пам'ятати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перший закон термохімії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відомий ще під назвою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закон Лавуазьє-Лапласа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(1784р.):</a:t>
            </a:r>
          </a:p>
          <a:p>
            <a:pPr algn="l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uk-UA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При розкладі складної сполуки на прості речовини поглинається (чи виділяється) стільки теплоти, скільки її виділяється (чи поглинається) при утворенні такої ж кількості складної сполуки із простих</a:t>
            </a:r>
            <a:r>
              <a:rPr lang="uk-UA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».</a:t>
            </a:r>
          </a:p>
          <a:p>
            <a:pPr algn="l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 огляду на сучасний стан розвитку термодинаміки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перший закон термохімії 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формулюється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так:</a:t>
            </a:r>
          </a:p>
          <a:p>
            <a:pPr algn="just"/>
            <a:r>
              <a:rPr lang="uk-UA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утворення складної сполуки </a:t>
            </a:r>
            <a:r>
              <a:rPr lang="uk-UA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чисельно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дорівнює </a:t>
            </a:r>
            <a:r>
              <a:rPr lang="uk-UA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ентальпії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її розкладу, взятій з протилежним знаком.</a:t>
            </a:r>
            <a:endParaRPr lang="uk-UA" b="0" i="0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437958-8F5E-FCDD-523E-D5F9A6E06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13" y="5774903"/>
            <a:ext cx="5351183" cy="6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5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BDED0A-7DBD-9FBD-D6B7-F64E59BAE090}"/>
              </a:ext>
            </a:extLst>
          </p:cNvPr>
          <p:cNvSpPr txBox="1"/>
          <p:nvPr/>
        </p:nvSpPr>
        <p:spPr>
          <a:xfrm>
            <a:off x="467981" y="329603"/>
            <a:ext cx="113070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Незалежність теплоти хімічної реакції від шляху процесу за ізобарно-ізотермічних умов (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Р,Т=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була встановлена на основі експериментальних досліджень і має назву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закон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або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другий закон термохімії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тепловий ефект хімічної реакції за умов сталого тиску і сталої температури не залежить від шляху її перебігу, а залежить лише від природи і фізичного стану вихідних речовин і продуктів реакції.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Якщо уявити, що від реагентів із початкового стану (рис. 6.9) можна перейти до продуктів реакції у кінцевий стан декількома шляхами через різні проміжні стадії, кожна з яких має власний тепловий ефект </a:t>
            </a:r>
            <a:r>
              <a:rPr lang="el-GR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l-GR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... </a:t>
            </a:r>
            <a:r>
              <a:rPr lang="el-GR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то відповідно до закону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тепловий ефект </a:t>
            </a:r>
            <a:r>
              <a:rPr lang="el-GR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прямого переходу від початкового стану в кінцевий пов'язаний з тепловими ефектами інших переходів рівністю: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ADB12-DD61-3B02-56CF-BB347F4C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06" y="4715388"/>
            <a:ext cx="4895716" cy="3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04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D70BB2-3A72-94B7-6F9F-E4FA28842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09" y="338797"/>
            <a:ext cx="9352402" cy="4755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58C75-CE8C-E1FA-A14A-55E1C87F6A3C}"/>
              </a:ext>
            </a:extLst>
          </p:cNvPr>
          <p:cNvSpPr txBox="1"/>
          <p:nvPr/>
        </p:nvSpPr>
        <p:spPr>
          <a:xfrm>
            <a:off x="1504625" y="5443593"/>
            <a:ext cx="8807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6.9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Ілюстрація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закону Гесса для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умовної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реакції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А+B+C=D+F+L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A57F97-A034-1EF9-9739-F937B3570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721" y="6043856"/>
            <a:ext cx="4895716" cy="3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4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C7B974-CEB3-246B-8950-96690FE08E04}"/>
              </a:ext>
            </a:extLst>
          </p:cNvPr>
          <p:cNvSpPr txBox="1"/>
          <p:nvPr/>
        </p:nvSpPr>
        <p:spPr>
          <a:xfrm>
            <a:off x="864798" y="282614"/>
            <a:ext cx="38416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Аналогічна залежність справедлива і для фазових перетворень. Наприклад, від твердого стану речовина може перейти у газоподібний внаслідок або безпосередньої сублімації, або послідовного протікання процесів плавлення і випаровування речовини (рис. 6.10). При цьому теплові ефекти перетворень співвідносяться згідно із законом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2AE5B-1DBC-289B-8826-96C99377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65" y="4375196"/>
            <a:ext cx="4966914" cy="563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FE7993-09F7-7C39-1B01-5730229A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522" y="282614"/>
            <a:ext cx="5236248" cy="5236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4CF69-2DFB-4D9C-E6B4-ED21BF0B9743}"/>
              </a:ext>
            </a:extLst>
          </p:cNvPr>
          <p:cNvSpPr txBox="1"/>
          <p:nvPr/>
        </p:nvSpPr>
        <p:spPr>
          <a:xfrm>
            <a:off x="5583447" y="603929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6.10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Теплові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ефекти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фазових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переходів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5028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B20EB7-51CD-F371-E647-C44691066186}"/>
              </a:ext>
            </a:extLst>
          </p:cNvPr>
          <p:cNvSpPr txBox="1"/>
          <p:nvPr/>
        </p:nvSpPr>
        <p:spPr>
          <a:xfrm>
            <a:off x="597379" y="273510"/>
            <a:ext cx="43886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Закон </a:t>
            </a:r>
            <a:r>
              <a:rPr lang="uk-UA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використовують для багатьох хімічних розрахунків, у тому числі для обчислення теплових ефектів реакцій, які технічно складно чи зовсім неможливо встановити експериментально.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Наприклад, перейти від графіту і О</a:t>
            </a:r>
            <a:r>
              <a:rPr lang="uk-UA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до карбон(І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V)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оксиду можна двома способами (рис. 6.11): або через проміжну стадію утворення СО і подальшого його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доокиснення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за рівняннями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C4B313-6040-6416-1231-C1AB7A11C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78" y="3814534"/>
            <a:ext cx="4227292" cy="714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4F70C-2596-1E02-178E-5F8B06D51CA5}"/>
              </a:ext>
            </a:extLst>
          </p:cNvPr>
          <p:cNvSpPr txBox="1"/>
          <p:nvPr/>
        </p:nvSpPr>
        <p:spPr>
          <a:xfrm>
            <a:off x="597378" y="4788462"/>
            <a:ext cx="4388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безпосередній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взаємодії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простих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речовин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C326FF-034B-857C-217F-1949EADE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37" y="5724579"/>
            <a:ext cx="3934374" cy="3715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5C5FA7-8E08-EF39-48BB-18423FD71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3510"/>
            <a:ext cx="5439534" cy="24863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B460E0-F394-9E86-CEF7-3D8FB55F6A7E}"/>
              </a:ext>
            </a:extLst>
          </p:cNvPr>
          <p:cNvSpPr txBox="1"/>
          <p:nvPr/>
        </p:nvSpPr>
        <p:spPr>
          <a:xfrm>
            <a:off x="5768486" y="2907427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6.11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Теплові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ефекти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реакцій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утворення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СО</a:t>
            </a:r>
            <a:r>
              <a:rPr lang="ru-RU" b="1" i="0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двома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способами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95E1E7-F37D-C074-BDE9-CFD974349540}"/>
              </a:ext>
            </a:extLst>
          </p:cNvPr>
          <p:cNvSpPr txBox="1"/>
          <p:nvPr/>
        </p:nvSpPr>
        <p:spPr>
          <a:xfrm>
            <a:off x="6096000" y="3647196"/>
            <a:ext cx="55669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Згідно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 законом Гесса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тепловий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ефект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утворення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СО</a:t>
            </a:r>
            <a:r>
              <a:rPr lang="ru-RU" sz="14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з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простих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речовин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дорівнює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сумарному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тепловому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ефекту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утворення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СО</a:t>
            </a:r>
            <a:r>
              <a:rPr lang="ru-RU" sz="14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через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проміжну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стадію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uk-UA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49673D-4829-DF95-0359-7A145E390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428" y="4479298"/>
            <a:ext cx="1648055" cy="3429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638697-48AA-7203-81AE-CC7EA9270AD5}"/>
              </a:ext>
            </a:extLst>
          </p:cNvPr>
          <p:cNvSpPr txBox="1"/>
          <p:nvPr/>
        </p:nvSpPr>
        <p:spPr>
          <a:xfrm>
            <a:off x="6096000" y="4822246"/>
            <a:ext cx="54986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розглянутій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схемі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експериментально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визначити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теплові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ефекти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ΔН</a:t>
            </a:r>
            <a:r>
              <a:rPr lang="ru-RU" sz="14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і ΔН</a:t>
            </a:r>
            <a:r>
              <a:rPr lang="ru-RU" sz="14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тепловий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ефект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ΔН</a:t>
            </a:r>
            <a:r>
              <a:rPr lang="ru-RU" sz="1400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виміряти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надзвичайно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складно,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обчислюють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uk-UA" sz="14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98F69A-5468-EA94-A70B-18AADD179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604" y="5811532"/>
            <a:ext cx="442974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68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460FE1-CB0E-A0CE-B27E-675145DA1B26}"/>
              </a:ext>
            </a:extLst>
          </p:cNvPr>
          <p:cNvSpPr txBox="1"/>
          <p:nvPr/>
        </p:nvSpPr>
        <p:spPr>
          <a:xfrm>
            <a:off x="312707" y="137394"/>
            <a:ext cx="55446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Із закону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випливають важливі наслідки.</a:t>
            </a: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Перший наслідок закону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тепловий ефект зворотної реакції дорівнює тепловому ефекту прямої реакції, взятому з протилежним знаком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(рис. 6.12)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5CC87E-B98F-3D6D-1D26-52CFAEBA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90" y="1614722"/>
            <a:ext cx="3176957" cy="3184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6EFAC-3E0D-FCBF-5C4A-E2604198408E}"/>
              </a:ext>
            </a:extLst>
          </p:cNvPr>
          <p:cNvSpPr txBox="1"/>
          <p:nvPr/>
        </p:nvSpPr>
        <p:spPr>
          <a:xfrm>
            <a:off x="433477" y="5058612"/>
            <a:ext cx="5768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6.12 – Перший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наслідок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закону Гесса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B19EB-D88E-71C3-FC9E-F1DA83F54FC5}"/>
              </a:ext>
            </a:extLst>
          </p:cNvPr>
          <p:cNvSpPr txBox="1"/>
          <p:nvPr/>
        </p:nvSpPr>
        <p:spPr>
          <a:xfrm>
            <a:off x="433477" y="5520277"/>
            <a:ext cx="5423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Закон Гесса доводить, </a:t>
            </a:r>
            <a:r>
              <a:rPr lang="ru-RU" b="0" i="0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яким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би шляхом не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перебігала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реакція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її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тепловий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ефект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однаковим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цьому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змінюється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кінцевий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вихідний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стани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u="sng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uk-UA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39E94-59B5-54A7-DDFE-174844A1AE16}"/>
              </a:ext>
            </a:extLst>
          </p:cNvPr>
          <p:cNvSpPr txBox="1"/>
          <p:nvPr/>
        </p:nvSpPr>
        <p:spPr>
          <a:xfrm>
            <a:off x="6202392" y="137394"/>
            <a:ext cx="56769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Другий наслідок закону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хімічної реакції дорівнює сумі </a:t>
            </a:r>
            <a:r>
              <a:rPr lang="uk-UA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ентальпій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утворення продуктів реакції за винятком суми </a:t>
            </a:r>
            <a:r>
              <a:rPr lang="uk-UA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ентальпій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утворення вихідних речовин з урахуванням відповідних </a:t>
            </a:r>
            <a:r>
              <a:rPr lang="uk-UA" b="0" i="1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стехіометричних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коефіцієнтів.</a:t>
            </a:r>
            <a:endParaRPr lang="uk-UA" b="0" i="0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Другий наслідок закону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дає можливість розрахувати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ентальпію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хімічної реакції. Для реакції загального вигляду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AAC447-C3AA-C6D2-207F-E48FA04A2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77" y="2594192"/>
            <a:ext cx="2181529" cy="3238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9FEF5A-B8B2-9180-567E-B1694B4E2D9C}"/>
              </a:ext>
            </a:extLst>
          </p:cNvPr>
          <p:cNvSpPr txBox="1"/>
          <p:nvPr/>
        </p:nvSpPr>
        <p:spPr>
          <a:xfrm>
            <a:off x="6325318" y="3206983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де символами B, D, L, M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зашифровані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формули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речовин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а буквами</a:t>
            </a:r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D022F-93C7-9D67-356A-71777F7778A7}"/>
              </a:ext>
            </a:extLst>
          </p:cNvPr>
          <p:cNvSpPr txBox="1"/>
          <p:nvPr/>
        </p:nvSpPr>
        <p:spPr>
          <a:xfrm>
            <a:off x="6325318" y="3950618"/>
            <a:ext cx="5484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коефіцієнти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перед ними,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тепловий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ефект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обчислюється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основі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другого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наслідку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закону Гесса:</a:t>
            </a:r>
            <a:endParaRPr lang="uk-UA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EBCB1B3-55FD-7715-CEEF-10FF5CDBB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309" y="3536457"/>
            <a:ext cx="1047896" cy="2857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DA740A4-067E-DF4E-F426-B45AD865E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764" y="5329756"/>
            <a:ext cx="5477639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70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D3EE5B-A2D6-81CA-13F2-E1DBCDEE03BB}"/>
              </a:ext>
            </a:extLst>
          </p:cNvPr>
          <p:cNvSpPr txBox="1"/>
          <p:nvPr/>
        </p:nvSpPr>
        <p:spPr>
          <a:xfrm>
            <a:off x="433478" y="352101"/>
            <a:ext cx="11410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основі закону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може бути розрахована 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утворення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будь-якої речовини, якщо відомі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ентальпії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утворення усіх інших речовин і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хімічної реакції, наприклад,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утворення складної сполуки М обчислюється так: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BDC29A-3340-A888-87FB-30B92188A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427" y="1406864"/>
            <a:ext cx="4658375" cy="714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AA658A-5F45-2C9C-B7F4-C00D5546C0CA}"/>
              </a:ext>
            </a:extLst>
          </p:cNvPr>
          <p:cNvSpPr txBox="1"/>
          <p:nvPr/>
        </p:nvSpPr>
        <p:spPr>
          <a:xfrm>
            <a:off x="433479" y="2585909"/>
            <a:ext cx="114105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Оскільки </a:t>
            </a:r>
            <a:r>
              <a:rPr lang="uk-UA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хімічної реакції пов'язана з руйнуванням одних хімічних </a:t>
            </a:r>
            <a:r>
              <a:rPr lang="uk-UA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зв'язків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і утворенням інших, то за відомими значеннями енергії хімічних </a:t>
            </a:r>
            <a:r>
              <a:rPr lang="uk-UA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зв'язків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легко обчислити </a:t>
            </a:r>
            <a:r>
              <a:rPr lang="uk-UA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ентальпію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хімічної реакції або за відомою </a:t>
            </a:r>
            <a:r>
              <a:rPr lang="uk-UA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ентальпією</a:t>
            </a:r>
            <a:r>
              <a:rPr lang="uk-UA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– енергію зв'язку.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Перебіг хімічних реакцій дуже часто супроводжується фазовими чи поліморфними перетвореннями, які теж характеризуються власними енергетичними ефектами. Процеси переходу твердого тіла у рідину (плавлення) і газ (сублімація), рідини у газ (пароутворення), кристалічного стану в аморфний, менш стійкої модифікації у більш стійку є ендотермічними. Зворотні процеси – кристалізації, конденсації, переходу аморфного стану до кристалічного – протікають екзотермічно. Теплові ефекти фазових та поліморфних перетворень, як правило, суттєво менші, ніж теплові ефекти хімічних реакцій.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Застосування закону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надзвичайно поширює можливості термохімії, дозволяючи виконувати точні розрахунки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ентальпій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утворення цілого ряду речовин, дослідні дані для яких важко було одержати з технічних причин. На основі закону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Гесса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обчислюються термодинамічні функції, що використовуються у безлічі термохімічних і термодинамічних розрахунків.</a:t>
            </a:r>
          </a:p>
        </p:txBody>
      </p:sp>
    </p:spTree>
    <p:extLst>
      <p:ext uri="{BB962C8B-B14F-4D97-AF65-F5344CB8AC3E}">
        <p14:creationId xmlns:p14="http://schemas.microsoft.com/office/powerpoint/2010/main" val="2356897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23F3F6-A6A3-EEAF-561D-FB5C7740A11C}"/>
              </a:ext>
            </a:extLst>
          </p:cNvPr>
          <p:cNvSpPr txBox="1"/>
          <p:nvPr/>
        </p:nvSpPr>
        <p:spPr>
          <a:xfrm>
            <a:off x="398971" y="184384"/>
            <a:ext cx="113847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6.5. Самочинні процеси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 вивченні хімічних процесів надзвичайно важливо оцінити принципову можливість чи неможливість їх перебігу, а також напрямок і межі самочинного перебігу реакцій за даних умов.</a:t>
            </a:r>
          </a:p>
          <a:p>
            <a:pPr algn="just"/>
            <a:r>
              <a:rPr lang="uk-UA" b="1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Самочинні процеси</a:t>
            </a:r>
            <a:r>
              <a:rPr lang="uk-UA" b="0" i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– це такі змінення у системі, що відбуваються без підведення енергії ззовні (тобто без здійснення роботи над системою).</a:t>
            </a:r>
            <a:endParaRPr lang="uk-UA" b="0" i="0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 приклади самочинних фізичних процесів можна навести передавання теплоти від нагрітого тіла холодному (рис. 6.13 а), здатність молекул газу займати весь об'єм посудини (рис. 6.13 б), а приклади хімічних реакцій – утворення іржі на металах, розчинення солі у воді тощо.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61D8A-2F85-19EA-3DDC-DFFEC7347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65" y="2979134"/>
            <a:ext cx="7297168" cy="1762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03DC5-3EBB-3A45-B000-7F8CA272E2CC}"/>
              </a:ext>
            </a:extLst>
          </p:cNvPr>
          <p:cNvSpPr txBox="1"/>
          <p:nvPr/>
        </p:nvSpPr>
        <p:spPr>
          <a:xfrm>
            <a:off x="700896" y="5097106"/>
            <a:ext cx="10987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6.13 – Самочинні фізичні процеси: а)передача теплоти від гарячого тіла холодному і вирівнювання температури при контакті обох тіл; б)самочинне розповсюдження молекул газу по всьому об'єму посудини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1289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5812E0-37A7-B7B3-01D8-163AC95F2EC4}"/>
              </a:ext>
            </a:extLst>
          </p:cNvPr>
          <p:cNvSpPr txBox="1"/>
          <p:nvPr/>
        </p:nvSpPr>
        <p:spPr>
          <a:xfrm>
            <a:off x="543462" y="367745"/>
            <a:ext cx="11300605" cy="563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Рушійними силами самочинного перебігу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процесів є два фактори: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прагнення системи до мінімуму енергії;</a:t>
            </a:r>
            <a:endParaRPr lang="uk-UA" sz="16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прагнення до досягнення найбільш імовірного за даних умов стану.</a:t>
            </a:r>
            <a:endParaRPr lang="uk-UA" sz="16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endParaRPr lang="uk-UA" sz="1800" kern="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 чинник, який одержав назву </a:t>
            </a:r>
            <a:r>
              <a:rPr lang="uk-UA" sz="1800" b="1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ентальпійний</a:t>
            </a:r>
            <a:r>
              <a:rPr lang="uk-UA" sz="1800" b="1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виявляється у зміненні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ентальпії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 пояснюється так: під час будь-якої хімічної реакції відбувається розрив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молекулах вихідних реагентів, який потребує витрати енергії, і одночасно – утворення нових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молекулах продуктів реакції, яке, навпаки, супроводжується виділенням енергії. Зрозуміло, що з більшою імовірністю самочинно процес буде перебігати у тому випадку, коли витрата енергії на руйнування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компенсується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виграшем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енергії при їх утворенні. Іншими словами, якщо енергії виділяється більше, ніж витрачається, тобто </a:t>
            </a:r>
            <a:r>
              <a:rPr lang="uk-UA" sz="2400" kern="0" dirty="0" err="1">
                <a:solidFill>
                  <a:srgbClr val="000000"/>
                </a:solidFill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uk-UA" sz="2400" kern="0" dirty="0" err="1">
                <a:solidFill>
                  <a:srgbClr val="000000"/>
                </a:solidFill>
                <a:effectLst/>
                <a:latin typeface="MathJax_Math-italic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100" kern="0" dirty="0" err="1"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1200" kern="0" dirty="0" err="1">
                <a:solidFill>
                  <a:srgbClr val="000000"/>
                </a:solidFill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100" kern="0" dirty="0" err="1"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200" kern="0" dirty="0">
                <a:solidFill>
                  <a:srgbClr val="000000"/>
                </a:solidFill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kern="0" dirty="0">
                <a:solidFill>
                  <a:srgbClr val="000000"/>
                </a:solidFill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endParaRPr lang="uk-UA" sz="1800" kern="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дійсно, безліч хімічних реакцій протікає самочинно з виділенням енергії і зниженням тепловмісту системи (тобто, екзотермічні процеси, </a:t>
            </a:r>
            <a:r>
              <a:rPr lang="uk-UA" sz="2400" kern="0" dirty="0">
                <a:solidFill>
                  <a:srgbClr val="000000"/>
                </a:solidFill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uk-UA" sz="2400" kern="0" dirty="0">
                <a:solidFill>
                  <a:srgbClr val="000000"/>
                </a:solidFill>
                <a:effectLst/>
                <a:latin typeface="MathJax_Math-italic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400" kern="0" dirty="0">
                <a:solidFill>
                  <a:srgbClr val="000000"/>
                </a:solidFill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Виходячи із спостережень,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Бертло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(1867р.) сформулював свою гіпотезу, відому нині як </a:t>
            </a:r>
            <a:r>
              <a:rPr lang="uk-UA" sz="1800" b="1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uk-UA" sz="1800" b="1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Бертло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uk-UA" sz="1800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самочинно перебігають лише ті процеси, що супроводжуються виділенням теплоти.</a:t>
            </a:r>
            <a:endParaRPr lang="uk-UA" sz="16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82AA2C-51B6-B3F1-8463-D661BC9D52B2}"/>
              </a:ext>
            </a:extLst>
          </p:cNvPr>
          <p:cNvSpPr txBox="1"/>
          <p:nvPr/>
        </p:nvSpPr>
        <p:spPr>
          <a:xfrm>
            <a:off x="536995" y="185816"/>
            <a:ext cx="354329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Термодинамічні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просто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прийнято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класифікувати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різними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ознаками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1. 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 характером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взаємодії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навколишнім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середовищем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бувають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ізольована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система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якій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відсутні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енергообмін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масообмін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навколишнім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середовищем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Зазвичай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вважається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абсолютно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ізольованих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систем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земних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існує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але у грубому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наближені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як приклад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ізольованої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навести термос (рис. 6.1) –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умови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за ним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дуже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короткий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проміжок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часу;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58A315-5A07-0E5D-0A68-BA763BA3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17" y="319895"/>
            <a:ext cx="7338187" cy="33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A812CA-4C8F-7D34-030D-39813EB0E5E6}"/>
              </a:ext>
            </a:extLst>
          </p:cNvPr>
          <p:cNvSpPr txBox="1"/>
          <p:nvPr/>
        </p:nvSpPr>
        <p:spPr>
          <a:xfrm>
            <a:off x="5158596" y="4951888"/>
            <a:ext cx="6496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6.1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умовно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ізольованих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систем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6461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474A2-E3C7-04E6-CB95-520CA18E3830}"/>
              </a:ext>
            </a:extLst>
          </p:cNvPr>
          <p:cNvSpPr txBox="1"/>
          <p:nvPr/>
        </p:nvSpPr>
        <p:spPr>
          <a:xfrm>
            <a:off x="414069" y="276053"/>
            <a:ext cx="7573991" cy="660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6.6. Ентропія. Термодинамічна імовірність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Досвід свідчить, що для оцінювання можливості чи, навпаки, неможливості самочинного перебігу </a:t>
            </a:r>
            <a:r>
              <a:rPr lang="uk-UA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реації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умова 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ΔH&lt;0  не може бути вичерпним критерієм, оскільки поряд з самочинними екзотермічними процесами відома достатня кількість і самочинних ендотермічних процеси, для яких ΔH&gt;0  (наприклад, розчинення NH</a:t>
            </a:r>
            <a:r>
              <a:rPr lang="uk-UA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uk-UA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 </a:t>
            </a:r>
            <a:r>
              <a:rPr lang="uk-UA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KCl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воді), і навпаки, деякі екзотермічні реакції за стандартних умов не здійснюються, наприклад, синтез амоніаку NH</a:t>
            </a:r>
            <a:r>
              <a:rPr lang="uk-UA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вивченні хімічних процесів надзвичайно важливо оцінити принципову можливість чи неможливість їх перебігу, а також напрямок і межі самочинного протікання реакцій за даних умов.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 ж може служити рушійною силою ендотермічних реакцій і тих процесів, що не супроводжуються тепловими ефектами? Уявимо простий дослід (рис. 6.14). Якщо через отвір сполучити дві посудини – з бурим газом NO</a:t>
            </a:r>
            <a:r>
              <a:rPr lang="uk-UA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і безбарвним азотом N</a:t>
            </a:r>
            <a:r>
              <a:rPr lang="uk-UA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що перебувають за однакових умов (температура, тиск), то через деякий час забарвлення в обох посудинах вирівнюється. Оскільки між газами NO</a:t>
            </a:r>
            <a:r>
              <a:rPr lang="uk-UA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і N</a:t>
            </a:r>
            <a:r>
              <a:rPr lang="uk-UA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не відбувається взаємодії (зв'язки не руйнуються і не утворюються), то тепловий ефект відсутній, 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ΔH=0. 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цього випливає, що, </a:t>
            </a:r>
            <a:r>
              <a:rPr lang="uk-UA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ентальпійний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фактор не може вважатися рушійною силою такого процесу.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43C987-97C1-101A-6B3B-3BAE2981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242" y="730723"/>
            <a:ext cx="3817277" cy="2098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9C52F-479D-2AFF-11A5-4365A7411FFA}"/>
              </a:ext>
            </a:extLst>
          </p:cNvPr>
          <p:cNvSpPr txBox="1"/>
          <p:nvPr/>
        </p:nvSpPr>
        <p:spPr>
          <a:xfrm>
            <a:off x="8405252" y="3709684"/>
            <a:ext cx="3267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6.14 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Самочинне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змішування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бурого газу NO</a:t>
            </a:r>
            <a:r>
              <a:rPr lang="ru-RU" b="1" i="0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 і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безбарвного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азоту N</a:t>
            </a:r>
            <a:r>
              <a:rPr lang="ru-RU" b="1" i="0" baseline="-2500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5447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24D5E-F3D6-91AC-52A2-EA8E767983B4}"/>
              </a:ext>
            </a:extLst>
          </p:cNvPr>
          <p:cNvSpPr txBox="1"/>
          <p:nvPr/>
        </p:nvSpPr>
        <p:spPr>
          <a:xfrm>
            <a:off x="698740" y="343115"/>
            <a:ext cx="11015932" cy="6027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Очевидно, що крім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ентальпійного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фактору, існує й інша рушійна сила самочинного перебігу процесів. Виявилося, що такою рушійною силою є здатність частинок (молекул, іонів, атомів) до хаотичного руху, внаслідок якого система набуває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 імовірного стану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і переходить із більш упорядкованого стану (індивідуальні гази) у менш упорядкований (суміш газів). Імовірність зворотного переходу в упорядкований стан, коли суміш газів самочинно розподіляється на індивідуальні гази, практично дорівнює нулю, тому що такий процес потребує затрати енергії ззовні.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Описаний дослід (рис. 6.14) є спрощеною ілюстрацією до загального закону природи, згідно з яким </a:t>
            </a:r>
            <a:r>
              <a:rPr lang="uk-UA" sz="1800" b="1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статистичні системи</a:t>
            </a:r>
            <a:r>
              <a:rPr lang="uk-UA" sz="1800" b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(тобто такі, що складаються з величезної кількості частинок) </a:t>
            </a:r>
            <a:r>
              <a:rPr lang="uk-UA" sz="1800" b="1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завжди прагнуть досягти найбільш невпорядкованого стану</a:t>
            </a:r>
            <a:r>
              <a:rPr lang="uk-UA" sz="1800" b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1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endParaRPr lang="uk-UA" sz="1800" kern="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оцінки ступеня невпорядкованості системи введено спеціальну термодинамічну функцію стану системи –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ентропію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Ентропія S – це термодинамічна функція, яка є мірою невпорядкованості і характеризує відносну імовірність стану системи.</a:t>
            </a:r>
            <a:endParaRPr lang="uk-UA" sz="11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endParaRPr lang="uk-UA" sz="1800" kern="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Основною властивістю ентропії є її збільшення  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(S2&gt;S1,ΔS&gt;0) у будь-якій замкнутій системі, що змінює свій стан у напрямку рівноваги, якій притаманні максимальна невпорядкованість частинок і найбільші значення ентропії (</a:t>
            </a:r>
            <a:r>
              <a:rPr lang="uk-UA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Sрівноваги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ΔSрівноваги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=0).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35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6C3FFC-8176-5248-F5B2-14AEC179CF84}"/>
              </a:ext>
            </a:extLst>
          </p:cNvPr>
          <p:cNvSpPr txBox="1"/>
          <p:nvPr/>
        </p:nvSpPr>
        <p:spPr>
          <a:xfrm>
            <a:off x="433477" y="189153"/>
            <a:ext cx="35001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Розглянемо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один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уявний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експеримент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Нехай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ізольована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система,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розділена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перетинкою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дві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рівні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частини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одній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міститься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чотири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молекули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(рис. 6.15).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C18BA-A864-5356-5BF1-E60DB64D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77" y="2314529"/>
            <a:ext cx="3474138" cy="1826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4D15DE-37A5-3937-8B7C-A92920C0B1A0}"/>
              </a:ext>
            </a:extLst>
          </p:cNvPr>
          <p:cNvSpPr txBox="1"/>
          <p:nvPr/>
        </p:nvSpPr>
        <p:spPr>
          <a:xfrm>
            <a:off x="398971" y="4295803"/>
            <a:ext cx="34741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6.15 – Модель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ізольованої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розділена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дві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рівні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частини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містить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чотири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молекули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42364-364D-7DA3-F36C-8CA5988B3B66}"/>
              </a:ext>
            </a:extLst>
          </p:cNvPr>
          <p:cNvSpPr txBox="1"/>
          <p:nvPr/>
        </p:nvSpPr>
        <p:spPr>
          <a:xfrm>
            <a:off x="4056570" y="189153"/>
            <a:ext cx="7908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деякий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момент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прибрати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перетинку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то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завдяки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хаотичному руху молекул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виникати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різні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варіанти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розподілу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частинок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обох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частинах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посудини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Кожний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варіант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окремий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мікростан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(рис. 6.16).</a:t>
            </a:r>
            <a:endParaRPr lang="uk-UA" sz="1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184938-2F53-B8D4-2523-81366FD4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36" y="1020150"/>
            <a:ext cx="4606212" cy="4813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7F584B-CDF5-4CA2-ED4A-5E1CBA3FFE0B}"/>
              </a:ext>
            </a:extLst>
          </p:cNvPr>
          <p:cNvSpPr txBox="1"/>
          <p:nvPr/>
        </p:nvSpPr>
        <p:spPr>
          <a:xfrm>
            <a:off x="4177341" y="5834070"/>
            <a:ext cx="7640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6.16 – Можливі варіанту розподілу чотирьох молекул по двох половинах посудини і термодинамічна імовірність (</a:t>
            </a:r>
            <a:r>
              <a:rPr lang="en-US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W) </a:t>
            </a:r>
            <a:r>
              <a:rPr lang="uk-UA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стану системи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2821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16E0B-1B16-7572-7C2B-3F8F086B9116}"/>
              </a:ext>
            </a:extLst>
          </p:cNvPr>
          <p:cNvSpPr txBox="1"/>
          <p:nvPr/>
        </p:nvSpPr>
        <p:spPr>
          <a:xfrm>
            <a:off x="433476" y="265798"/>
            <a:ext cx="11548613" cy="3536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Рівномірний розподіл частинок між окремими ділянками об'єму здійснюється лише як середній за часом. У кожний даний момент внаслідок хаотичного руху спостерігається тимчасове збільшення концентрації частинок на одних ділянках об'єму і зменшення її на інших – флуктуації густини. Макроскопічний стан усієї системи в цілому може існувати при різному розподілі частинок (тобто при різних мікроскопічних станах) і буде характеризуватися </a:t>
            </a:r>
            <a:r>
              <a:rPr lang="uk-UA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мікростанами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складових частин, які описуються миттєвими координатами частинок та швидкостями різних видів руху в різних напрямках.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 </a:t>
            </a:r>
            <a:r>
              <a:rPr lang="uk-UA" i="1" kern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мікростанів</a:t>
            </a:r>
            <a:r>
              <a:rPr lang="uk-UA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з яких складається даний макроскопічний стан системи, називається </a:t>
            </a:r>
            <a:r>
              <a:rPr lang="uk-UA" b="1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термодинамічна імовірність</a:t>
            </a:r>
            <a:r>
              <a:rPr lang="uk-UA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W.</a:t>
            </a:r>
            <a:endParaRPr lang="uk-UA" kern="1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Поняття </a:t>
            </a:r>
            <a:r>
              <a:rPr lang="uk-UA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термодинамічна імовірність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не слід плутати з поняттям </a:t>
            </a:r>
            <a:r>
              <a:rPr lang="uk-UA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математична імовірність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Математична імовірність </a:t>
            </a:r>
            <a:r>
              <a:rPr lang="uk-UA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це границя (</a:t>
            </a:r>
            <a:r>
              <a:rPr lang="uk-UA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відношення числа </a:t>
            </a:r>
            <a:r>
              <a:rPr lang="uk-UA" b="1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можливих варіантів очікуваної події до числа дослідів (чи спостережень) </a:t>
            </a:r>
            <a:r>
              <a:rPr lang="uk-UA" b="1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при необмеженому зростанні цього числа 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(N→∞)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6C49A-1DB9-B61F-C1B1-8257A39B9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016" y="3801831"/>
            <a:ext cx="1390844" cy="562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81235F-A34A-509B-F4B0-66E873F3CE28}"/>
              </a:ext>
            </a:extLst>
          </p:cNvPr>
          <p:cNvSpPr txBox="1"/>
          <p:nvPr/>
        </p:nvSpPr>
        <p:spPr>
          <a:xfrm>
            <a:off x="321693" y="4436579"/>
            <a:ext cx="115486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Математична імовірність майже завжди має дробове значення (</a:t>
            </a:r>
            <a:r>
              <a:rPr lang="el-GR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ω &lt; 1).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 тільки імовірність абсолютно достовірної події може дорівнювати одиниці. А в статистичній фізиці використовується теорема про множення ймовірностей, відповідно до якої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імовірність одночасного перебігу декількох незалежних випадкових подій дорівнює добутку їх імовірностей,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тобто термодинамічна імовірність 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</a:t>
            </a:r>
            <a:r>
              <a:rPr lang="uk-UA" b="1" i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виражається формулою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2E8A09-61B5-4C25-5DFC-D95813CE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843" y="5839355"/>
            <a:ext cx="2257740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6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C9D9D8-991F-4778-6DB3-100F1C6F38ED}"/>
              </a:ext>
            </a:extLst>
          </p:cNvPr>
          <p:cNvSpPr txBox="1"/>
          <p:nvPr/>
        </p:nvSpPr>
        <p:spPr>
          <a:xfrm>
            <a:off x="381718" y="255780"/>
            <a:ext cx="115141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Можна підрахувати термодинамічну імовірність для розглянутої моделі (рис. 6.16). Першому і п'ятому розподілу (для яких співвідношення молекул у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II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частинах системи відповідно дорівнюють 4:0 и 0:4) відповідає термодинамічна імовірність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1.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Для другого і четвертого положень (3:1 і 1:3):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4.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Для третього положення (2:2) –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6.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Тоді загальний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макростан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системи описується термодинамічною ймовірністю: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B16D74-9A6B-05C5-77DA-B305A10B5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49" y="2063482"/>
            <a:ext cx="6001588" cy="419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327DD9-1630-B0DC-7537-FC6927C8BB54}"/>
              </a:ext>
            </a:extLst>
          </p:cNvPr>
          <p:cNvSpPr txBox="1"/>
          <p:nvPr/>
        </p:nvSpPr>
        <p:spPr>
          <a:xfrm>
            <a:off x="381717" y="2813014"/>
            <a:ext cx="114019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Зрозуміло, що при розподілі чотирьох молекул газу по двох частинах системи може реалізовуватися ситуація, при якій всі молекули опиняться в одній половині посудини. Зовсім інша справа, якщо система буде складатися не з чотирьох, а припустимо з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10</a:t>
            </a:r>
            <a:r>
              <a:rPr lang="en-US" b="0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молекул – менше одного моля. Для такої кількості молекул імовірність зайняти тільки одну половину посудини практично дорівнює нулю. Обчислення показують, що для того, щоб всі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10</a:t>
            </a:r>
            <a:r>
              <a:rPr lang="en-US" b="0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молекул одразу зібралися разом в одній половині посудині на період тривалістю всього 0,001 с, необхідно проводити спостереження протягом проміжку часу, що виражається в астрономічних одиницях і дорівнює числу з тридцятьма мільярдами знаків (для довідки: за астрономічну одиницю часу прийнятий період у 10</a:t>
            </a:r>
            <a:r>
              <a:rPr lang="uk-UA" b="0" i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13 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років). Тобто імовірність такого розподілу фактично дорівнює нулю.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7769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42AD0-89D8-071F-90E6-4CD20719B433}"/>
              </a:ext>
            </a:extLst>
          </p:cNvPr>
          <p:cNvSpPr txBox="1"/>
          <p:nvPr/>
        </p:nvSpPr>
        <p:spPr>
          <a:xfrm>
            <a:off x="511115" y="297561"/>
            <a:ext cx="4311051" cy="2441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практиці мають справу з величезним числом частинок у системі, що позначається на великих значеннях термодинамічної імовірності, тому користуються не абсолютною величиною W, а її логарифмом </a:t>
            </a:r>
            <a:r>
              <a:rPr lang="uk-UA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lnW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який пов'язаний з ентропією залежністю: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3A8A21-EA33-5597-E199-080ADB02D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65" y="2867537"/>
            <a:ext cx="1428949" cy="381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B6C94-C839-0F43-B86E-F14B9F291D25}"/>
              </a:ext>
            </a:extLst>
          </p:cNvPr>
          <p:cNvSpPr txBox="1"/>
          <p:nvPr/>
        </p:nvSpPr>
        <p:spPr>
          <a:xfrm>
            <a:off x="416224" y="3609411"/>
            <a:ext cx="4311051" cy="2441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 k - </a:t>
            </a:r>
            <a:r>
              <a:rPr lang="uk-UA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стала </a:t>
            </a:r>
            <a:r>
              <a:rPr lang="uk-UA" b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Больцмана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k=1,38</a:t>
            </a:r>
            <a:r>
              <a:rPr lang="uk-UA" sz="1800" kern="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sz="18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−23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Дж/К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яка, в свою чергу, пов'язана з універсальною молярною сталою R і числом Авогадро 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(k=R/N</a:t>
            </a:r>
            <a:r>
              <a:rPr lang="uk-UA" sz="18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З урахуванням цього зв'язку для одного моля речовини (ν=1моль) рівняння набуває вигляду: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D7B3B2-FD37-8037-968C-7D49FB98D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247" y="6207965"/>
            <a:ext cx="1381318" cy="3524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6092CE-AE60-6552-237F-D2C00B0806AD}"/>
              </a:ext>
            </a:extLst>
          </p:cNvPr>
          <p:cNvSpPr txBox="1"/>
          <p:nvPr/>
        </p:nvSpPr>
        <p:spPr>
          <a:xfrm>
            <a:off x="5307402" y="318111"/>
            <a:ext cx="6528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Ентропія, як і молярна стала 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(R = 8,314 </a:t>
            </a:r>
            <a:r>
              <a:rPr lang="uk-UA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Дж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uk-UA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моль·К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вимірюється у [</a:t>
            </a:r>
            <a:r>
              <a:rPr lang="uk-UA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Дж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uk-UA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моль×К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].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/>
            <a:r>
              <a:rPr lang="uk-UA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Ентропія речовини у стандартному стані називається </a:t>
            </a:r>
            <a:r>
              <a:rPr lang="uk-UA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стандартна ентропія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S</a:t>
            </a:r>
            <a:r>
              <a:rPr lang="uk-UA" sz="1100" b="1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uk-UA" sz="1100" b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298</a:t>
            </a:r>
            <a:r>
              <a:rPr lang="uk-UA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16F909F5-364A-0ADE-6BB3-EEA9EA60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16" y="1715862"/>
            <a:ext cx="4621811" cy="47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30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FF754A-F5DD-9A68-73C5-B2AB02450EE5}"/>
              </a:ext>
            </a:extLst>
          </p:cNvPr>
          <p:cNvSpPr txBox="1"/>
          <p:nvPr/>
        </p:nvSpPr>
        <p:spPr>
          <a:xfrm>
            <a:off x="485236" y="467162"/>
            <a:ext cx="5139188" cy="591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6.7. Другий і третій закони термодинаміки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відміну від інших термодинамічних функцій можна визначити не тільки змінення </a:t>
            </a:r>
            <a:r>
              <a:rPr lang="uk-UA" sz="1800" ker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ентропії </a:t>
            </a:r>
            <a:r>
              <a:rPr lang="uk-UA" sz="18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ΔS, 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 й її абсолютні значення. Це випливає із сформульованого Планком (1911 р.) постулату, більше відомого як  </a:t>
            </a:r>
            <a:r>
              <a:rPr lang="uk-U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третій закон термодинаміки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1800" i="1" u="sng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абсолютному нулі (0 K) ентропія ідеального кристалу дорівнює нулю.</a:t>
            </a:r>
            <a:endParaRPr lang="uk-UA" sz="1100" u="sng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міру віддалення від абсолютного нуля при підвищенні температури зростає енергія та швидкість руху частинок, збільшується кількість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мікростанів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тому підвищується термодинамічна імовірність і, відповідно, ентропія (рис. 6.17).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переході речовини із одного агрегатного стану в інший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різко змінюється невпорядкованість системи, тому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ентропія змінюється стрибкоподібно 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ΔSплавл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ΔSкип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67B8E7-2DD9-691B-2F64-9DE11072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94" y="901469"/>
            <a:ext cx="4497976" cy="4082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DD0281-D931-11AA-04C3-0953BED26D63}"/>
              </a:ext>
            </a:extLst>
          </p:cNvPr>
          <p:cNvSpPr txBox="1"/>
          <p:nvPr/>
        </p:nvSpPr>
        <p:spPr>
          <a:xfrm>
            <a:off x="6647353" y="5381199"/>
            <a:ext cx="4851658" cy="1295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6.17 – Характер змінення ентропії 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(Δ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="1" kern="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речовини під час фазових перетворень при підвищенні температури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58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C324F-21A8-2B09-C43B-EE4328640B8D}"/>
              </a:ext>
            </a:extLst>
          </p:cNvPr>
          <p:cNvSpPr txBox="1"/>
          <p:nvPr/>
        </p:nvSpPr>
        <p:spPr>
          <a:xfrm>
            <a:off x="163903" y="343577"/>
            <a:ext cx="11706045" cy="573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 ентропії складним чином відображує всю сукупність властивостей сполуки. На величину ентропії речовин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впливають різні фактори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агрегатний стан. 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Ентропія зростає при переході із твердого стану в рідкий, і особливо, у газоподібний (рис. 3.17);</a:t>
            </a:r>
            <a:endParaRPr lang="uk-UA" sz="12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молекулярна маса. 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Ентропія збільшується із зростанням молекулярної маси у ряді близьких за властивостями речовин, наприклад, для атомарного і молекулярного кисню та озону: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b="1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8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(0) = 161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моль·К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b="1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8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</a:t>
            </a:r>
            <a:r>
              <a:rPr lang="uk-UA" sz="1800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205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моль·К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b="1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8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</a:t>
            </a:r>
            <a:r>
              <a:rPr lang="uk-UA" sz="1800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239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моль·К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2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будова твердого тіла. 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Ентропія речовини з більш упорядкованою кристалічною решіткою нижча за ентропію тієї самої речовини з менш упорядкованою кристалічною структурою, а ентропія речовини в аморфному стані вища, ніж ентропія цієї речовини у кристалічному стані;</a:t>
            </a:r>
            <a:endParaRPr lang="uk-UA" sz="12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ізотопний склад, 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наприклад, для важкої і звичайної води: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b="1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8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uk-UA" sz="1800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O) &gt;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b="1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8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uk-UA" sz="1800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O);</a:t>
            </a:r>
            <a:endParaRPr lang="uk-UA" sz="12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будова молекул: 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ентропія ізомерів нормальної будови менше, ніж розгалужених, наприклад: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b="1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8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ізо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бутану) &gt;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b="1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8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-бутану).</a:t>
            </a:r>
            <a:endParaRPr lang="uk-UA" sz="12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Ентропія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це термодинамічна функція, тому, як і для будь-якої іншої термодинамічної функції, її змінення 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(ΔS) не залежить від шляху переходу системи з початкового у кінцевий стан, отже: </a:t>
            </a:r>
            <a:r>
              <a:rPr lang="uk-U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змінення ентропії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ΔSΔ 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час перебігу хімічної реакції дорівнює сумі </a:t>
            </a:r>
            <a:r>
              <a:rPr lang="uk-UA" sz="1800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ентропій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продуктів реакції за винятком суми </a:t>
            </a:r>
            <a:r>
              <a:rPr lang="uk-UA" sz="1800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ентропій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вихідних речовин з урахуванням </a:t>
            </a:r>
            <a:r>
              <a:rPr lang="uk-UA" sz="1800" i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стехіометричних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коефіцієнтів: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11DB25-9074-7094-AE7F-ECD016CB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843" y="6074698"/>
            <a:ext cx="4220164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3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6AEBE0-FD2F-04EE-07A5-BBE04082C258}"/>
              </a:ext>
            </a:extLst>
          </p:cNvPr>
          <p:cNvSpPr txBox="1"/>
          <p:nvPr/>
        </p:nvSpPr>
        <p:spPr>
          <a:xfrm>
            <a:off x="606005" y="43212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Для реакції загального вигляду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C6E8D9-96E5-1AFC-0931-F1EDC71D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539" y="814394"/>
            <a:ext cx="2524477" cy="304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765879-CF58-5D03-95EE-0ED8D34CC0AA}"/>
              </a:ext>
            </a:extLst>
          </p:cNvPr>
          <p:cNvSpPr txBox="1"/>
          <p:nvPr/>
        </p:nvSpPr>
        <p:spPr>
          <a:xfrm>
            <a:off x="606004" y="1247167"/>
            <a:ext cx="112294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символами B, D, L, M зашифровані формули речовин, а буквами 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коефіцієнти перед ними, змінення ентропії системи (або просто ентропії хімічної реакції) дорівнює: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EE4DA5-43FB-1AA2-3DDE-9539FEEE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28" y="2198149"/>
            <a:ext cx="4429743" cy="4667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279673-4257-C2F8-8973-E30D1F2C115A}"/>
              </a:ext>
            </a:extLst>
          </p:cNvPr>
          <p:cNvSpPr txBox="1"/>
          <p:nvPr/>
        </p:nvSpPr>
        <p:spPr>
          <a:xfrm>
            <a:off x="476608" y="3056725"/>
            <a:ext cx="11229437" cy="3027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якісному оцінюванні змінення ентропії реакції корисно пам'ятати правило: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Оскільки ентропія речовини у газоподібному стані істотно вища, ніж у рідкому і твердому станах, то ентропія реакції додатна 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(ΔS&gt;0)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якщо внаслідок процесу збільшується кількість молей газу.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поняттям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ентропія 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пов'язаний 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 закон термодинаміки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має декілька формулювань.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систем, в яких відсутні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енергообмін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масообмін з навколишнім середовищем, він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формулюються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так.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2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71776-D03E-8BC2-111B-D59B71298934}"/>
              </a:ext>
            </a:extLst>
          </p:cNvPr>
          <p:cNvSpPr txBox="1"/>
          <p:nvPr/>
        </p:nvSpPr>
        <p:spPr>
          <a:xfrm>
            <a:off x="293298" y="264396"/>
            <a:ext cx="11455880" cy="660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b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Другий закон термодинаміки</a:t>
            </a:r>
            <a:r>
              <a:rPr lang="uk-UA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uk-UA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ізольованих системах самочинно перебігають тільки ті процеси, що супроводжуються зростанням ентропії.</a:t>
            </a:r>
            <a:endParaRPr lang="uk-UA" kern="1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відміну від першого закону термодинаміки другий закон не є абсолютним законом природи, він має </a:t>
            </a:r>
            <a:r>
              <a:rPr lang="uk-UA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статистичний характер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тобто поширюється лише на системи, які складаються з великої кількості частинок.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Хімічні реакції, які у більшості випадків відбуваються в неізольованих системах, не підлягають другому закону термодинаміки. Частина процесів протікає зі зменшенням ентропії і супроводжується зміненням внутрішньої енергії (тепловий ефект) завдяки тому, що система обмінюється енергією з навколишнім середовищем. Якщо внаслідок хімічної реакції відбувається зменшення ентропії системи, то одночасно на таку ж величину зростає ентропія навколишнього середовища. Наприклад, хімічні процеси в організмі будь-якої живої істоти супроводжуються зменшенням ентропії, тому що збільшується впорядкованість системи. Але організм одержує енергію з навколишнього середовища (повітря, харчі), внаслідок чого зростає ентропія саме навколишнього середовища.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 час перебігу хімічних реакцій система обмінюється енергією з навколишнім середовищем, тобто вона не є ізольованою. При цьому, як правило, змінюються і ентропія, і </a:t>
            </a:r>
            <a:r>
              <a:rPr lang="uk-UA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ентальпія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Отже, в хімічних реакціях виявляються дві тенденції. Перша пов'язана з прагненням системи до утворення міцних </a:t>
            </a:r>
            <a:r>
              <a:rPr lang="uk-UA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зв'язків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між частинками і виникненням більш складних </a:t>
            </a:r>
            <a:r>
              <a:rPr lang="uk-UA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сполук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що супроводжується зниженням внутрішньої енергії системи. За ізобарно-ізотермічних умов цю тенденцію описує </a:t>
            </a:r>
            <a:r>
              <a:rPr lang="uk-UA" b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ентальпійний</a:t>
            </a:r>
            <a:r>
              <a:rPr lang="uk-UA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фактор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який виражається через 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ΔHΔ (кДж/моль). Друга тенденція виявляється у прагненні до роз'єднання частинок, до безладу і зростання ентропії. Ця </a:t>
            </a:r>
            <a:r>
              <a:rPr lang="uk-UA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ентропійний</a:t>
            </a:r>
            <a:r>
              <a:rPr lang="uk-UA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фактор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який кількісно виражається добутком абсолютної температури на ентропію TΔH </a:t>
            </a:r>
            <a:r>
              <a:rPr lang="uk-UA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(кДж/моль).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2873877-DAD4-390B-0792-4E05405F5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5" y="2773302"/>
            <a:ext cx="5497766" cy="27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34423E-D4D1-BA9C-25EE-F94546B37AE4}"/>
              </a:ext>
            </a:extLst>
          </p:cNvPr>
          <p:cNvSpPr txBox="1"/>
          <p:nvPr/>
        </p:nvSpPr>
        <p:spPr>
          <a:xfrm>
            <a:off x="520460" y="5825942"/>
            <a:ext cx="4827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6.2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закритих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систем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5E5D1-0808-141F-4A73-588D6006127C}"/>
              </a:ext>
            </a:extLst>
          </p:cNvPr>
          <p:cNvSpPr txBox="1"/>
          <p:nvPr/>
        </p:nvSpPr>
        <p:spPr>
          <a:xfrm>
            <a:off x="355840" y="662726"/>
            <a:ext cx="5070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закрита</a:t>
            </a:r>
            <a:r>
              <a:rPr lang="ru-RU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система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обмінюється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навколишнім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середовищем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енергією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(рис. 6.2);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58CBB-0F9A-8A0A-4BF3-DADBF5DE03D3}"/>
              </a:ext>
            </a:extLst>
          </p:cNvPr>
          <p:cNvSpPr txBox="1"/>
          <p:nvPr/>
        </p:nvSpPr>
        <p:spPr>
          <a:xfrm>
            <a:off x="5876745" y="662726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відкрита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система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незамкнута,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яка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обмінюється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навколишнім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середовищем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речовиною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енергією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(рис. 6.3).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23D17F7-FF0A-93A6-C990-223D0B4F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45" y="2773301"/>
            <a:ext cx="5924110" cy="27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0687FB-D138-A4F1-BC2D-59E9204D3E71}"/>
              </a:ext>
            </a:extLst>
          </p:cNvPr>
          <p:cNvSpPr txBox="1"/>
          <p:nvPr/>
        </p:nvSpPr>
        <p:spPr>
          <a:xfrm>
            <a:off x="6388938" y="5825942"/>
            <a:ext cx="507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6.3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відкритих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систем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5441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льтимедиа в Интернете 3" title="ОСНОВНІ ЗАКОНИ ТЕРМОДИНАМІКИ">
            <a:hlinkClick r:id="" action="ppaction://media"/>
            <a:extLst>
              <a:ext uri="{FF2B5EF4-FFF2-40B4-BE49-F238E27FC236}">
                <a16:creationId xmlns:a16="http://schemas.microsoft.com/office/drawing/2014/main" id="{0EB53A41-7B2F-6947-3A84-CD70E500A6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7683" y="503087"/>
            <a:ext cx="5410925" cy="3057173"/>
          </a:xfrm>
          <a:prstGeom prst="rect">
            <a:avLst/>
          </a:prstGeom>
        </p:spPr>
      </p:pic>
      <p:pic>
        <p:nvPicPr>
          <p:cNvPr id="5" name="Мультимедиа в Интернете 4" title="Что такое Энтропия?">
            <a:hlinkClick r:id="" action="ppaction://media"/>
            <a:extLst>
              <a:ext uri="{FF2B5EF4-FFF2-40B4-BE49-F238E27FC236}">
                <a16:creationId xmlns:a16="http://schemas.microsoft.com/office/drawing/2014/main" id="{513E6FAE-8359-6F2F-6F62-A7292D0F7C9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053581" y="3260785"/>
            <a:ext cx="5410925" cy="30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2B2D09-B22A-60D3-CDEB-F8B5492BC3F8}"/>
              </a:ext>
            </a:extLst>
          </p:cNvPr>
          <p:cNvSpPr txBox="1"/>
          <p:nvPr/>
        </p:nvSpPr>
        <p:spPr>
          <a:xfrm>
            <a:off x="450730" y="298876"/>
            <a:ext cx="5035670" cy="313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6.8. Напрям перебігу хімічних реакцій. Енергія Гіббса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Ентальпійний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ентропійний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фактори, що відображають дві протилежні тенденції, не можуть бути вичерпним критерієм самочинного протікання процесів. Для ізобарно-ізотермічних процесів їх об'єднує функція, яка називається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енергія Гіббса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ΔG і дорівнює: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6392D3-B53B-D186-8CB7-BFD215431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81" y="3647961"/>
            <a:ext cx="2448267" cy="41915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F45ADE5-C723-0EEC-BEA3-BD087E9C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38" y="4285220"/>
            <a:ext cx="47247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Енергія Гіббса вимірюється в [кДж/моль].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Рівняння можна перетворити у вигляд:</a:t>
            </a:r>
            <a:endParaRPr kumimoji="0" lang="uk-UA" alt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B050FC-94D8-1B13-EAC6-7DE077A2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32" y="5331789"/>
            <a:ext cx="2324424" cy="352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97ABC-E90F-EDFD-08A8-7435BE5FF9E1}"/>
              </a:ext>
            </a:extLst>
          </p:cNvPr>
          <p:cNvSpPr txBox="1"/>
          <p:nvPr/>
        </p:nvSpPr>
        <p:spPr>
          <a:xfrm>
            <a:off x="5902623" y="298876"/>
            <a:ext cx="5838647" cy="264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ентальпія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хімічної реакції містить дві частини. Перший член рівняння 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дорівнює максимальній роботі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b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100" b="1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100" b="1" kern="0" baseline="30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яку може виконати система при рівноважному проведенні процесу за ізобарно-ізотермічних умов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Інакше кажучи,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енергія Гіббса</a:t>
            </a:r>
            <a:r>
              <a:rPr lang="uk-UA" sz="1800" b="1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частина енергетичного ефекту хімічної реакції, яку можна перетворити в роботу: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CE0978-6C9D-BB3E-4B63-BB0F3409D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95" y="3191783"/>
            <a:ext cx="1552792" cy="4001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C5EA6C-4A9F-10A7-486F-D25F82A633BA}"/>
              </a:ext>
            </a:extLst>
          </p:cNvPr>
          <p:cNvSpPr txBox="1"/>
          <p:nvPr/>
        </p:nvSpPr>
        <p:spPr>
          <a:xfrm>
            <a:off x="5902623" y="4231199"/>
            <a:ext cx="5838647" cy="18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Другий член правої частини рівняння  – </a:t>
            </a:r>
            <a:r>
              <a:rPr lang="uk-UA" b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ентропійний</a:t>
            </a:r>
            <a:r>
              <a:rPr lang="uk-UA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фактор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являє собою частину енергетичного ефекту, яку неможливо перетворити у роботу. Ця частина розсіюється у навколишнє середовище у вигляді теплоти, тому </a:t>
            </a:r>
            <a:r>
              <a:rPr lang="uk-UA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ентропійний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фактор </a:t>
            </a:r>
            <a:r>
              <a:rPr lang="uk-UA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T⋅ΔS – це </a:t>
            </a:r>
            <a:r>
              <a:rPr lang="uk-UA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зв'язана енергія</a:t>
            </a:r>
            <a:r>
              <a:rPr lang="uk-UA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42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601AE1-0866-FE63-0EA7-C1E4CCFDA02C}"/>
              </a:ext>
            </a:extLst>
          </p:cNvPr>
          <p:cNvSpPr txBox="1"/>
          <p:nvPr/>
        </p:nvSpPr>
        <p:spPr>
          <a:xfrm>
            <a:off x="459357" y="249203"/>
            <a:ext cx="5130560" cy="6016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Енергія Гіббса 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ΔG 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 </a:t>
            </a:r>
            <a:r>
              <a:rPr lang="uk-UA" sz="18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критерій самочинного перебігу хімічної реакції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тому знак перед чисельним значенням 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ΔGΔ 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(«+» чи «–») дозволяє зробити висновок про принципову можливість чи неможливість самочинного протікання реакції.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Зменшення енергії Гіббса (ΔG&lt;0) свідчить про те, що самочинний перебіг реакції у прямому напрямку за даних умов є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принципово можливим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(рис. 6.18).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 енергії Гіббса (ΔG&gt;0) є ознакою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неможливості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самочинного протікання прямої реакції за даних умов.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енергія Гіббса не змінюється (ΔG=0), то можливе самочинне протікання реакції як у прямому, так і у зворотному напрямках, тобто система перебуває у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стані рівноваги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7E3FD-CC84-FA0A-D433-58ECCF86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085" y="249203"/>
            <a:ext cx="4848902" cy="4220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B42C50-84E8-82C8-FBEB-74199F52E374}"/>
              </a:ext>
            </a:extLst>
          </p:cNvPr>
          <p:cNvSpPr txBox="1"/>
          <p:nvPr/>
        </p:nvSpPr>
        <p:spPr>
          <a:xfrm>
            <a:off x="6602085" y="4584717"/>
            <a:ext cx="5328247" cy="2250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6.18 – Енергія Гіббса – критерій самочинного перебігу реакцій: пряма реакція проходить самочинно якщо 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&lt;0</a:t>
            </a:r>
            <a:r>
              <a:rPr lang="uk-UA" sz="1800" b="1" kern="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навпаки, при цьому неможливо самочинне протікання зворотної реакції, для якої 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&gt;0</a:t>
            </a:r>
            <a:r>
              <a:rPr lang="uk-UA" sz="1800" b="1" kern="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 умови 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uk-UA" sz="2000" kern="0" dirty="0">
                <a:solidFill>
                  <a:srgbClr val="020F5F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=0</a:t>
            </a:r>
            <a:r>
              <a:rPr lang="uk-UA" sz="1800" b="1" kern="0" dirty="0">
                <a:solidFill>
                  <a:srgbClr val="020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 реакційній системі встановлюється рівновага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52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ABEA6A-4DB8-180E-6E73-008681A31B32}"/>
              </a:ext>
            </a:extLst>
          </p:cNvPr>
          <p:cNvSpPr txBox="1"/>
          <p:nvPr/>
        </p:nvSpPr>
        <p:spPr>
          <a:xfrm>
            <a:off x="459356" y="281839"/>
            <a:ext cx="5363474" cy="18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стані рівноваги енергія Гіббса не змінюється, тому ΔG=0. З іншого боку енергія Гіббса визначається рівнянням (ΔG=ΔH−T⋅ΔS). Порівнюючи обидва рівняння, неважко визначити температуру </a:t>
            </a:r>
            <a:r>
              <a:rPr lang="uk-UA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uk-UA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рівн</a:t>
            </a:r>
            <a:r>
              <a:rPr lang="uk-UA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при якій наступає стан рівноваги:</a:t>
            </a:r>
            <a:endParaRPr lang="uk-UA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FED07E-F470-47B3-04BF-E5C00399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71" y="2449606"/>
            <a:ext cx="2972215" cy="3715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526484-782B-9A21-7BE0-C26CF9C43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661" y="2935709"/>
            <a:ext cx="1857634" cy="428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9BA67F-C1BD-0D73-4131-D06F9826230C}"/>
              </a:ext>
            </a:extLst>
          </p:cNvPr>
          <p:cNvSpPr txBox="1"/>
          <p:nvPr/>
        </p:nvSpPr>
        <p:spPr>
          <a:xfrm>
            <a:off x="459356" y="3390537"/>
            <a:ext cx="5294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звідки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температура, при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якій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системі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наступає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рівновага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522ADA-F130-2681-88B1-88B480B4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61" y="4263324"/>
            <a:ext cx="1495634" cy="685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F6B1FA-15CE-D7FD-4B54-92D6DACA1E41}"/>
              </a:ext>
            </a:extLst>
          </p:cNvPr>
          <p:cNvSpPr txBox="1"/>
          <p:nvPr/>
        </p:nvSpPr>
        <p:spPr>
          <a:xfrm>
            <a:off x="459356" y="5175676"/>
            <a:ext cx="52944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основі рівняння можна обчислити температуру, вище якої знак енергії Гіббса змінюється на протилежний і, як наслідок, відбувається змінення напрямку протікання реакції з прямого на зворотний.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88384-CC88-BB46-A35E-FF581C1172A2}"/>
              </a:ext>
            </a:extLst>
          </p:cNvPr>
          <p:cNvSpPr txBox="1"/>
          <p:nvPr/>
        </p:nvSpPr>
        <p:spPr>
          <a:xfrm>
            <a:off x="5902624" y="143085"/>
            <a:ext cx="6094562" cy="671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 енергії Гіббса </a:t>
            </a:r>
            <a:r>
              <a:rPr lang="uk-UA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ΔGΔ дозволяє визначити з достатньою вірогідністю напрямок самочинного перебігу будь-якої реакції за відомими значеннями ΔHΔ і ΔSΔ при певній температурі. Розглянемо декілька типових випадків (табл. 6.2).</a:t>
            </a:r>
            <a:endParaRPr lang="uk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Екзотермічні реакції (ΔH&lt;0) завжди перебігають самочинно у прямому напрямку, якщо внаслідок реакції збільшується кількість молів газоподібних речовин і, відповідно, зростає ентропія ΔS&gt;0. При цьому енергія Гіббса набуває від'ємних значень, ΔG=ΔH−T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ΔS&lt;0.</a:t>
            </a:r>
            <a:endParaRPr lang="uk-UA" sz="1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у результаті екзотермічної реакції (ΔH&lt;0) ентропія зменшується (ΔS&lt;0), то за умов низьких температур (T&lt;</a:t>
            </a:r>
            <a:r>
              <a:rPr lang="uk-UA" sz="14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Tрівн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uk-UA" sz="14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ентальпійний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 переважає над </a:t>
            </a:r>
            <a:r>
              <a:rPr lang="uk-UA" sz="14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ентропійним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ΔH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TΔS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і ΔG&lt;0, тобто реакція самочинно перебігає в прямому напрямку. Однак після досягнення рівноважної температури </a:t>
            </a:r>
            <a:r>
              <a:rPr lang="uk-UA" sz="14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400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співвідношення </a:t>
            </a:r>
            <a:r>
              <a:rPr lang="uk-UA" sz="14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ентальпійного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4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ентропійного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факторів змінюється 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ΔH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TΔS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енергія Гіббса набуває додатних значень (ΔG&gt;0), тому стає неможливим самочинний перебіг прямої реакції, але перебігає зворотна реакція.</a:t>
            </a:r>
            <a:endParaRPr lang="uk-UA" sz="1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Ендотермічна реакція (ΔH&lt;0), у результаті якої зменшується ентропія (ΔS&lt;0), не може протікати самочинно в прямому напрямку за будь-яких температур, оскільки завжди ΔG&gt;0.</a:t>
            </a:r>
            <a:endParaRPr lang="uk-UA" sz="1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внаслідок ендотермічної реакції (ΔH&gt;0) збільшується ентропія системи (ΔS&lt;0), то за низьких температур (Т&lt;</a:t>
            </a:r>
            <a:r>
              <a:rPr lang="uk-UA" sz="14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400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коли 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ΔH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TΔS</a:t>
            </a:r>
            <a:r>
              <a:rPr lang="uk-UA" sz="1400" kern="0" dirty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∣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самочинно пряма реакція відбуватися не може (ΔG&gt;0), а за високих температур (Т&gt;</a:t>
            </a:r>
            <a:r>
              <a:rPr lang="uk-UA" sz="14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400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</a:t>
            </a:r>
            <a:r>
              <a:rPr lang="uk-UA" sz="1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пряма реакція перебігає самочинно.</a:t>
            </a:r>
            <a:endParaRPr lang="uk-UA" sz="14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31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A78092-8CDA-49B6-316B-57DF647D4D1B}"/>
              </a:ext>
            </a:extLst>
          </p:cNvPr>
          <p:cNvSpPr txBox="1"/>
          <p:nvPr/>
        </p:nvSpPr>
        <p:spPr>
          <a:xfrm>
            <a:off x="450730" y="276370"/>
            <a:ext cx="10064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Таблиця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6.2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Вплив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температури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напрямок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хімічних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реакцій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4DC693-EF31-F6CF-9669-B11AD358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30" y="893220"/>
            <a:ext cx="11453723" cy="2916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3B37B3-1A8E-35A8-CEB2-4FA4A95BFD34}"/>
              </a:ext>
            </a:extLst>
          </p:cNvPr>
          <p:cNvSpPr txBox="1"/>
          <p:nvPr/>
        </p:nvSpPr>
        <p:spPr>
          <a:xfrm>
            <a:off x="450730" y="4057472"/>
            <a:ext cx="11453722" cy="10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Змінення енергії Гіббса системи при утворенні одного моля складної сполуки із простих речовин, стійких при 298 К, називається енергія Гіббса утворення сполуки </a:t>
            </a:r>
            <a:r>
              <a:rPr lang="uk-UA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ΔG</a:t>
            </a:r>
            <a:r>
              <a:rPr lang="uk-UA" sz="1800" kern="1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uk-UA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Енергія Гіббса утворення простих речовин вважається такою, що дорівнює нулю: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0762C8-D48B-7EC3-EB92-43CFE0D08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840" y="5561260"/>
            <a:ext cx="1924319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4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A52079-D6F0-DF25-DF32-6838F8500EB5}"/>
              </a:ext>
            </a:extLst>
          </p:cNvPr>
          <p:cNvSpPr txBox="1"/>
          <p:nvPr/>
        </p:nvSpPr>
        <p:spPr>
          <a:xfrm>
            <a:off x="433477" y="249365"/>
            <a:ext cx="11384712" cy="2752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сполука і вихідні прості речовини, з яких вона утворена, перебувають при стандартних умовах і в стандартних станах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(табл. 6.1), то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енергія Гіббса називається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b="1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стандартна енергія Гіббса утворення сполуки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kern="0" dirty="0">
                <a:solidFill>
                  <a:srgbClr val="000000"/>
                </a:solidFill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uk-UA" sz="2400" kern="0" dirty="0">
                <a:solidFill>
                  <a:srgbClr val="000000"/>
                </a:solidFill>
                <a:effectLst/>
                <a:latin typeface="MathJax_Math-italic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1200" kern="0" dirty="0">
                <a:solidFill>
                  <a:srgbClr val="000000"/>
                </a:solidFill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200" kern="0" dirty="0">
                <a:solidFill>
                  <a:srgbClr val="000000"/>
                </a:solidFill>
                <a:effectLst/>
                <a:latin typeface="MathJax_Math-italic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і будь-яка термодинамічна функція, енергія Гіббса є функцією стану, тому її значення не залежать від шляху протікання процесу, а визначається лише початковим і кінцевим станами системи.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Енергія Гіббса хімічної реакції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обчислюється як сума енергій Гіббса утворення продуктів реакції за винятком суми енергій Гіббса утворення вихідних речовин з урахуванням </a:t>
            </a:r>
            <a:r>
              <a:rPr lang="uk-UA" sz="1800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стехіометричних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коефіцієнтів: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2E6032-F56B-96C9-A469-62531D14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871" y="2918396"/>
            <a:ext cx="3759593" cy="400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EC09A-BC10-09F9-15AE-34707616DB53}"/>
              </a:ext>
            </a:extLst>
          </p:cNvPr>
          <p:cNvSpPr txBox="1"/>
          <p:nvPr/>
        </p:nvSpPr>
        <p:spPr>
          <a:xfrm>
            <a:off x="594590" y="358939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Для хімічної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реакції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загального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вигляду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9C8F30-53D5-C49D-5282-AF9DB40B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201" y="4034322"/>
            <a:ext cx="2514951" cy="390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FAA1FA-AED6-8B2F-823C-16F979EB1398}"/>
              </a:ext>
            </a:extLst>
          </p:cNvPr>
          <p:cNvSpPr txBox="1"/>
          <p:nvPr/>
        </p:nvSpPr>
        <p:spPr>
          <a:xfrm>
            <a:off x="489549" y="4500501"/>
            <a:ext cx="11272568" cy="76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символами B, D, L, M зашифровані формули речовин, а буквами 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 err="1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коефіцієнти перед ними, змінення енергії Гіббса розраховується згідно з формулою:</a:t>
            </a:r>
            <a:endParaRPr lang="uk-UA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D42CBF-AB78-6B0B-092C-3F82F2D0C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128" y="5737982"/>
            <a:ext cx="5153744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3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393D1-71F7-D9BD-9716-137DA7D6392F}"/>
              </a:ext>
            </a:extLst>
          </p:cNvPr>
          <p:cNvSpPr txBox="1"/>
          <p:nvPr/>
        </p:nvSpPr>
        <p:spPr>
          <a:xfrm>
            <a:off x="597379" y="382075"/>
            <a:ext cx="11151798" cy="16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вихідні речовини і продукти реакції перебувають у стандартних станах, то енергія Гіббса називається </a:t>
            </a:r>
            <a:r>
              <a:rPr lang="uk-UA" sz="1800" b="1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стандартна енергія Гіббса хімічної реакції</a:t>
            </a:r>
            <a:r>
              <a:rPr lang="uk-UA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ΔG</a:t>
            </a:r>
            <a:r>
              <a:rPr lang="uk-UA" sz="1800" kern="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х.р.</a:t>
            </a:r>
            <a:r>
              <a:rPr lang="uk-UA" sz="18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і є критерієм самочинного протікання реакції за стандартних умов для вихідних речовин і продуктів реакції.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Зв'язок між енергією Гіббса ΔG і стандартною енергією Гіббса  ΔG</a:t>
            </a:r>
            <a:r>
              <a:rPr lang="uk-UA" sz="1800" kern="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виражає </a:t>
            </a:r>
            <a:r>
              <a:rPr lang="uk-UA" sz="1800" b="1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рівняння ізотерми Вант-</a:t>
            </a:r>
            <a:r>
              <a:rPr lang="uk-UA" sz="1800" b="1" i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Гоффа</a:t>
            </a:r>
            <a:r>
              <a:rPr lang="uk-UA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яке для наведеної реакції записується так: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690F5-1389-F243-6038-9BA5DA79E315}"/>
              </a:ext>
            </a:extLst>
          </p:cNvPr>
          <p:cNvSpPr txBox="1"/>
          <p:nvPr/>
        </p:nvSpPr>
        <p:spPr>
          <a:xfrm>
            <a:off x="485236" y="3734800"/>
            <a:ext cx="11263941" cy="1760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 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′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′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′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′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′ – відносні парціальні тиски відповідних газоподібних речовин; 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in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uk-UA" sz="1200" kern="0" dirty="0">
                <a:solidFill>
                  <a:srgbClr val="333333"/>
                </a:solidFill>
                <a:effectLst/>
                <a:latin typeface="MathJax_Math-italic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концентрації розчинених речовин.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Відношення під знаками логарифмів у рівняннях  є константами рівноваги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100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100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відповідно, які кількісно характеризують стан хімічної рівноваги. Враховуючи це,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стандартних умов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i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рівняння ізотерми Вант-</a:t>
            </a:r>
            <a:r>
              <a:rPr lang="uk-UA" sz="1800" i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Гоффа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набувають вигляду: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38F4B2-08E6-6734-8634-2F498663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79" y="5733730"/>
            <a:ext cx="4105848" cy="8859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1CE38A-A4B7-0119-378F-E78077B6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174" y="5227043"/>
            <a:ext cx="4972744" cy="14670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34BC15-CF09-1631-98DC-D87A057A1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669" y="1972675"/>
            <a:ext cx="37623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50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озділ і термохімія">
            <a:extLst>
              <a:ext uri="{FF2B5EF4-FFF2-40B4-BE49-F238E27FC236}">
                <a16:creationId xmlns:a16="http://schemas.microsoft.com/office/drawing/2014/main" id="{94A62EEC-949D-2E54-9F52-369511C2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4988"/>
            <a:ext cx="97536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2966B0-850D-8DCA-5384-53CD9C5AEE73}"/>
              </a:ext>
            </a:extLst>
          </p:cNvPr>
          <p:cNvSpPr txBox="1"/>
          <p:nvPr/>
        </p:nvSpPr>
        <p:spPr>
          <a:xfrm>
            <a:off x="278561" y="144114"/>
            <a:ext cx="116348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 фазовим складом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системи поділяються на: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гомогенна система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що містить тільки одну фазу, наприклад, суміш газів, однорідний розплав солей чи розчин (рис. 6.4);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гетерогенна система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яка складаються з декількох фаз, відокремлених одна від одної поверхнею поділу (рис. 6.5), наприклад, лід і рідка вода, рідина та її пара, дві рідини, що не змішуються між собою: вода і гас.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5E6D8F7-FFA7-C802-7D8A-9BBD72F4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1" y="1863037"/>
            <a:ext cx="4880307" cy="31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62FC0-C3BC-A3CB-A805-EDDC41840664}"/>
              </a:ext>
            </a:extLst>
          </p:cNvPr>
          <p:cNvSpPr txBox="1"/>
          <p:nvPr/>
        </p:nvSpPr>
        <p:spPr>
          <a:xfrm>
            <a:off x="430601" y="5324655"/>
            <a:ext cx="4880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6.4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гомогенних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систем: а)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суміш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газів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; б)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водні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розчини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індивідуальних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солей</a:t>
            </a:r>
            <a:endParaRPr lang="uk-UA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7CEF90A1-6DB4-2469-2F16-5FCF4BD7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58" y="2350774"/>
            <a:ext cx="6327117" cy="215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7D3C9-CE3B-CDB3-88BA-D36C878B5A36}"/>
              </a:ext>
            </a:extLst>
          </p:cNvPr>
          <p:cNvSpPr txBox="1"/>
          <p:nvPr/>
        </p:nvSpPr>
        <p:spPr>
          <a:xfrm>
            <a:off x="5550558" y="5332520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6.5 –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Приклади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гетерогенних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 систем: а)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рідина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-газ; б)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рідина-рідина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; в)газ-тверда фаза; г)</a:t>
            </a:r>
            <a:r>
              <a:rPr lang="ru-RU" b="1" i="0" dirty="0" err="1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рідина</a:t>
            </a:r>
            <a:r>
              <a:rPr lang="ru-RU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-тверда фаза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540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A34EDE-3793-9FFD-0598-45BC99C22756}"/>
              </a:ext>
            </a:extLst>
          </p:cNvPr>
          <p:cNvSpPr txBox="1"/>
          <p:nvPr/>
        </p:nvSpPr>
        <p:spPr>
          <a:xfrm>
            <a:off x="562874" y="354052"/>
            <a:ext cx="581204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Фазовий стан неприпустимо плутати з агрегатним станом.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Ці поняття співпадають тільки для газів (наприклад, СО і СО</a:t>
            </a:r>
            <a:r>
              <a:rPr lang="uk-UA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b="0" i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NO),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які повністю змішуються завдяки високій кінетичній енергії газових молекул та їх невпорядкованому руху. З рідким агрегатним станом справа виглядає інакше. При змішуванні водних розчинів речовин, що не взаємодіють між собою (наприклад КОН і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NaOH),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вони складатимуть одну рідку фазу і будуть гомогенною системою. </a:t>
            </a:r>
          </a:p>
          <a:p>
            <a:pPr algn="just"/>
            <a:endParaRPr lang="uk-UA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</a:t>
            </a: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іншого боку, вода і рослинна олія, хоч і перебувають в одному агрегатному стані, але уявляють собою окремі фази, що мають різний склад, різні фізичні та хімічні властивості і – головне – відокремлюються одна від одної межею поділу. Те ж саме стосується і твердого агрегатного стану. Так, якщо міцно притиснути один до одного графіт і алмаз – дві алотропні модифікації Карбону, вони не стануть однією фазою, оскільки мають поверхню поділу і різні кристалічні структури та, як наслідок, відрізняються за своїми властивостями.</a:t>
            </a:r>
            <a:endParaRPr lang="uk-UA" dirty="0"/>
          </a:p>
        </p:txBody>
      </p:sp>
      <p:pic>
        <p:nvPicPr>
          <p:cNvPr id="6146" name="Picture 2" descr="Вопросы и ответы о воде: лед, как агрегатное состояние H2О | Аквасвіт">
            <a:extLst>
              <a:ext uri="{FF2B5EF4-FFF2-40B4-BE49-F238E27FC236}">
                <a16:creationId xmlns:a16="http://schemas.microsoft.com/office/drawing/2014/main" id="{5CA5E939-506B-F351-ADF3-B4CF0D2C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50" y="2089839"/>
            <a:ext cx="4618676" cy="28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6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6456A3-6190-A59B-E4FB-D37F5B5CC430}"/>
              </a:ext>
            </a:extLst>
          </p:cNvPr>
          <p:cNvSpPr txBox="1"/>
          <p:nvPr/>
        </p:nvSpPr>
        <p:spPr>
          <a:xfrm>
            <a:off x="207034" y="197346"/>
            <a:ext cx="1178368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Стан системи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описується за допомогою фізичних величин, які називаються термодинамічними параметрами.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Термодинамічні параметри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певні характеристики, що мають важливі відмінні ознаки: змінення їх величин приводить до зміни стану всієї системи.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Термодинамічні параметри, як і більшість фізичних величин, можуть бути інтенсивними чи екстенсивними.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Інтенсивні параметри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 це характеристики, значення яких не залежить від розміру системи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наприклад, температура, густина, концентрація, тиск.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 розділенні системи на декілька підсистем, у кожній зберігається однакове значення термодинамічного параметру.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Екстенсивні параметри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це термодинамічні параметри, що залежать від розміру системи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Їх значення є адитивною величиною, оскільки складається з суми відповідних значень окремих підсистем, наприклад: маса, об'єм, кількість речовини, потужність.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Стан системи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може бути: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рівноважний стан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якщо термодинамічні параметри однакові в усіх точках системи і не змінюються самочинно протягом часу;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нерівноважний стан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якщо термодинамічні параметри з часом змінюються самочинно, тобто без витрати енергії (або виконання роботи) ззовні.</a:t>
            </a:r>
          </a:p>
          <a:p>
            <a:pPr algn="just"/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Перехід системи із одного стану в інший, при якому змінюються термодинамічні параметри,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 це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термодинамічний процес.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1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307BC4-4592-B4C6-990C-30D031A3CFCA}"/>
              </a:ext>
            </a:extLst>
          </p:cNvPr>
          <p:cNvSpPr txBox="1"/>
          <p:nvPr/>
        </p:nvSpPr>
        <p:spPr>
          <a:xfrm>
            <a:off x="252322" y="242385"/>
            <a:ext cx="488039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Щоб не порушувалася термодинамічна рівновага системи з навколишнім середовищем, процес повинний здійснюватися дуже повільно, а в ідеалі – нескінченно довго. При цьому можуть змінюватися всі або окремі параметри системи. Залежно від сталості певних параметрів термодинамічні процеси поділяються на типи (рис. 6.6):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ізобаричні процеси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що проходять при сталому тиску (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=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const,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=0);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ізохоричні процеси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при яких об'єм системи не змінюється (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= const,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=0);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ізотермічні</a:t>
            </a:r>
            <a:r>
              <a:rPr lang="uk-UA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процеси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які відбуваються за постійної температури (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=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const,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=0);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адіабатичні</a:t>
            </a:r>
            <a:r>
              <a:rPr lang="uk-UA" b="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процеси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упродовж яких теплота залишається незмінною (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const, </a:t>
            </a:r>
            <a:r>
              <a:rPr lang="el-G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=0).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 сталості двох параметрів процес належить до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комбінованих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 це відбивається в його назві, наприклад, ізобарно-ізотермічний процес, якщо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Р, Т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const.</a:t>
            </a:r>
          </a:p>
        </p:txBody>
      </p:sp>
      <p:pic>
        <p:nvPicPr>
          <p:cNvPr id="7170" name="Picture 2" descr="Рисунок6-1">
            <a:extLst>
              <a:ext uri="{FF2B5EF4-FFF2-40B4-BE49-F238E27FC236}">
                <a16:creationId xmlns:a16="http://schemas.microsoft.com/office/drawing/2014/main" id="{77856828-AC2C-547A-18EF-0399E67C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66" y="830113"/>
            <a:ext cx="6644212" cy="19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6EFDFB-7C2F-AF0D-7958-0B8880FB95C5}"/>
              </a:ext>
            </a:extLst>
          </p:cNvPr>
          <p:cNvSpPr txBox="1"/>
          <p:nvPr/>
        </p:nvSpPr>
        <p:spPr>
          <a:xfrm>
            <a:off x="6330352" y="4123428"/>
            <a:ext cx="5073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i="0" dirty="0">
                <a:solidFill>
                  <a:srgbClr val="020F5F"/>
                </a:solidFill>
                <a:effectLst/>
                <a:latin typeface="arial" panose="020B0604020202020204" pitchFamily="34" charset="0"/>
              </a:rPr>
              <a:t>Рисунок 6.6 – Термодинамічні процеси: ізотермічний; ізобаричний;  ізохоричний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104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284C1-169F-40E9-05CF-F190C3E433F1}"/>
              </a:ext>
            </a:extLst>
          </p:cNvPr>
          <p:cNvSpPr txBox="1"/>
          <p:nvPr/>
        </p:nvSpPr>
        <p:spPr>
          <a:xfrm>
            <a:off x="269574" y="232329"/>
            <a:ext cx="654529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Термодинамічні властивості системи виражаються за допомогою спеціальних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залежностей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які називаються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функція стану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(або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характеристична функція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або 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термодинамічна функція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 і мають </a:t>
            </a:r>
            <a:r>
              <a:rPr lang="uk-UA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дві основні особливості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їх значення не залежать від способу (або шляху) переходу системи з початкового у кінцевий стан, який описується за допомогою термодинамічних параметрів. Тому змінення термодинамічних функцій дорівнює різниці між значеннями термодинамічних параметрів у кінцевому і вихідному станах системи (змінення позначають грецькою буквою </a:t>
            </a:r>
            <a:r>
              <a:rPr lang="el-GR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 –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дельта);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значення характеристичних функцій залежать від кількості (або маси) речовини, тому їх відносять до одного моля речовини.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Найчастіше застосовуються такі характеристичні функції: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внутрішня енергія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U,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ентальпія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Н,</a:t>
            </a:r>
            <a:endParaRPr lang="uk-UA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ентропія</a:t>
            </a:r>
            <a:r>
              <a:rPr lang="uk-U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S,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енергія Гіббса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86325E1-4807-CCCC-5AB7-9ADF651E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36" y="1299264"/>
            <a:ext cx="4448487" cy="32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66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6713</Words>
  <Application>Microsoft Office PowerPoint</Application>
  <PresentationFormat>Широкоэкранный</PresentationFormat>
  <Paragraphs>290</Paragraphs>
  <Slides>47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Arial</vt:lpstr>
      <vt:lpstr>Arial</vt:lpstr>
      <vt:lpstr>Arial Unicode MS</vt:lpstr>
      <vt:lpstr>Calibri</vt:lpstr>
      <vt:lpstr>Calibri Light</vt:lpstr>
      <vt:lpstr>Cambria Math</vt:lpstr>
      <vt:lpstr>MathJax_Main</vt:lpstr>
      <vt:lpstr>MathJax_Math-italic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Кудрявцев Сергій Олександрович</dc:creator>
  <cp:lastModifiedBy>Кудрявцев Сергій Олександрович</cp:lastModifiedBy>
  <cp:revision>255</cp:revision>
  <dcterms:created xsi:type="dcterms:W3CDTF">2023-04-09T07:28:22Z</dcterms:created>
  <dcterms:modified xsi:type="dcterms:W3CDTF">2023-06-30T04:38:49Z</dcterms:modified>
</cp:coreProperties>
</file>