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77" r:id="rId4"/>
    <p:sldId id="278" r:id="rId5"/>
    <p:sldId id="260" r:id="rId6"/>
    <p:sldId id="259" r:id="rId7"/>
    <p:sldId id="261" r:id="rId8"/>
    <p:sldId id="262" r:id="rId9"/>
    <p:sldId id="279" r:id="rId10"/>
    <p:sldId id="280" r:id="rId11"/>
    <p:sldId id="267" r:id="rId12"/>
    <p:sldId id="281" r:id="rId13"/>
    <p:sldId id="26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24F"/>
    <a:srgbClr val="C2A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1713" autoAdjust="0"/>
  </p:normalViewPr>
  <p:slideViewPr>
    <p:cSldViewPr snapToGrid="0" showGuides="1">
      <p:cViewPr varScale="1">
        <p:scale>
          <a:sx n="80" d="100"/>
          <a:sy n="80" d="100"/>
        </p:scale>
        <p:origin x="782" y="67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A84CA-AAB0-40F3-BEEF-F66A6C981C0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AA9528-0C6A-4784-8572-F967BB6F1D31}">
      <dgm:prSet custT="1"/>
      <dgm:spPr>
        <a:solidFill>
          <a:srgbClr val="2B424F"/>
        </a:solidFill>
      </dgm:spPr>
      <dgm:t>
        <a:bodyPr/>
        <a:lstStyle/>
        <a:p>
          <a:r>
            <a:rPr lang="ru-RU" sz="2000" b="1" i="1" dirty="0">
              <a:solidFill>
                <a:srgbClr val="C2AB32"/>
              </a:solidFill>
            </a:rPr>
            <a:t>Котова Л.В.</a:t>
          </a:r>
        </a:p>
      </dgm:t>
    </dgm:pt>
    <dgm:pt modelId="{46638639-C55C-4663-B9BF-4A6FCDC634AD}" type="parTrans" cxnId="{8F5E8DAC-9CE2-4A34-91F1-A7E0ED8DF6B9}">
      <dgm:prSet/>
      <dgm:spPr/>
      <dgm:t>
        <a:bodyPr/>
        <a:lstStyle/>
        <a:p>
          <a:endParaRPr lang="ru-RU"/>
        </a:p>
      </dgm:t>
    </dgm:pt>
    <dgm:pt modelId="{75307FFD-8F76-483E-8665-7FE953A2F08C}" type="sibTrans" cxnId="{8F5E8DAC-9CE2-4A34-91F1-A7E0ED8DF6B9}">
      <dgm:prSet/>
      <dgm:spPr/>
      <dgm:t>
        <a:bodyPr/>
        <a:lstStyle/>
        <a:p>
          <a:endParaRPr lang="ru-RU"/>
        </a:p>
      </dgm:t>
    </dgm:pt>
    <dgm:pt modelId="{E2534108-3DD9-4923-9E88-63530F06FF78}">
      <dgm:prSet custT="1"/>
      <dgm:spPr>
        <a:solidFill>
          <a:srgbClr val="2B424F"/>
        </a:solidFill>
      </dgm:spPr>
      <dgm:t>
        <a:bodyPr/>
        <a:lstStyle/>
        <a:p>
          <a:r>
            <a:rPr lang="ru-RU" sz="2000" b="1" i="1" dirty="0" err="1">
              <a:solidFill>
                <a:srgbClr val="C2AB32"/>
              </a:solidFill>
            </a:rPr>
            <a:t>Арсентьєва</a:t>
          </a:r>
          <a:r>
            <a:rPr lang="ru-RU" sz="2000" b="1" i="1" dirty="0">
              <a:solidFill>
                <a:srgbClr val="C2AB32"/>
              </a:solidFill>
            </a:rPr>
            <a:t> О.С.</a:t>
          </a:r>
        </a:p>
      </dgm:t>
    </dgm:pt>
    <dgm:pt modelId="{58DB4157-0AC6-4A40-B812-131C410C2E0B}" type="parTrans" cxnId="{142812D1-49E4-4EA0-B32D-6BA7119100ED}">
      <dgm:prSet/>
      <dgm:spPr/>
      <dgm:t>
        <a:bodyPr/>
        <a:lstStyle/>
        <a:p>
          <a:endParaRPr lang="ru-RU"/>
        </a:p>
      </dgm:t>
    </dgm:pt>
    <dgm:pt modelId="{711AC2B8-AFC8-44E1-A7B0-9AEE02995A81}" type="sibTrans" cxnId="{142812D1-49E4-4EA0-B32D-6BA7119100ED}">
      <dgm:prSet/>
      <dgm:spPr/>
      <dgm:t>
        <a:bodyPr/>
        <a:lstStyle/>
        <a:p>
          <a:endParaRPr lang="ru-RU"/>
        </a:p>
      </dgm:t>
    </dgm:pt>
    <dgm:pt modelId="{4AAA12C8-CF45-46AB-B064-C659E2C88CB7}">
      <dgm:prSet custT="1"/>
      <dgm:spPr>
        <a:solidFill>
          <a:srgbClr val="2B424F"/>
        </a:solidFill>
      </dgm:spPr>
      <dgm:t>
        <a:bodyPr/>
        <a:lstStyle/>
        <a:p>
          <a:r>
            <a:rPr lang="uk-UA" sz="2000" b="1" i="1" dirty="0">
              <a:solidFill>
                <a:srgbClr val="C2AB32"/>
              </a:solidFill>
            </a:rPr>
            <a:t>Шаповалова О.В.</a:t>
          </a:r>
          <a:endParaRPr lang="ru-RU" sz="2000" dirty="0">
            <a:solidFill>
              <a:srgbClr val="C2AB32"/>
            </a:solidFill>
          </a:endParaRPr>
        </a:p>
      </dgm:t>
    </dgm:pt>
    <dgm:pt modelId="{8CBFE47C-4D61-4128-893E-6AC24D9FE321}" type="parTrans" cxnId="{8A5F8EDE-1B9B-473B-A155-2CBD8792F781}">
      <dgm:prSet/>
      <dgm:spPr/>
      <dgm:t>
        <a:bodyPr/>
        <a:lstStyle/>
        <a:p>
          <a:endParaRPr lang="ru-RU"/>
        </a:p>
      </dgm:t>
    </dgm:pt>
    <dgm:pt modelId="{7190FE6E-5B7D-4CBB-8FAB-20C7D7AD4049}" type="sibTrans" cxnId="{8A5F8EDE-1B9B-473B-A155-2CBD8792F781}">
      <dgm:prSet/>
      <dgm:spPr/>
      <dgm:t>
        <a:bodyPr/>
        <a:lstStyle/>
        <a:p>
          <a:endParaRPr lang="ru-RU"/>
        </a:p>
      </dgm:t>
    </dgm:pt>
    <dgm:pt modelId="{B9A98D4B-4FA3-4CD4-AB65-99400F3763D9}">
      <dgm:prSet custT="1"/>
      <dgm:spPr>
        <a:solidFill>
          <a:srgbClr val="2B424F"/>
        </a:solidFill>
      </dgm:spPr>
      <dgm:t>
        <a:bodyPr/>
        <a:lstStyle/>
        <a:p>
          <a:r>
            <a:rPr lang="ru-RU" sz="2000" b="1" i="1" dirty="0" smtClean="0">
              <a:solidFill>
                <a:srgbClr val="C2AB32"/>
              </a:solidFill>
            </a:rPr>
            <a:t>Івчук Ю.Ю.</a:t>
          </a:r>
          <a:endParaRPr lang="ru-RU" sz="2000" b="1" i="1" dirty="0">
            <a:solidFill>
              <a:srgbClr val="C2AB32"/>
            </a:solidFill>
          </a:endParaRPr>
        </a:p>
      </dgm:t>
    </dgm:pt>
    <dgm:pt modelId="{04C23BBE-558E-4785-8385-E9C4B1F2916E}" type="parTrans" cxnId="{8DB03E9E-CF39-4679-8593-9A81FA047F01}">
      <dgm:prSet/>
      <dgm:spPr/>
      <dgm:t>
        <a:bodyPr/>
        <a:lstStyle/>
        <a:p>
          <a:endParaRPr lang="ru-RU"/>
        </a:p>
      </dgm:t>
    </dgm:pt>
    <dgm:pt modelId="{8A5ED038-619A-44F6-9A5F-6697406ADD6A}" type="sibTrans" cxnId="{8DB03E9E-CF39-4679-8593-9A81FA047F01}">
      <dgm:prSet/>
      <dgm:spPr/>
      <dgm:t>
        <a:bodyPr/>
        <a:lstStyle/>
        <a:p>
          <a:endParaRPr lang="ru-RU"/>
        </a:p>
      </dgm:t>
    </dgm:pt>
    <dgm:pt modelId="{FFA86B13-D9D2-40BE-B24E-C0E97C7672EE}" type="pres">
      <dgm:prSet presAssocID="{A1FA84CA-AAB0-40F3-BEEF-F66A6C981C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3895BA-AFC0-4C61-ACC7-9AF62FB43E85}" type="pres">
      <dgm:prSet presAssocID="{C7AA9528-0C6A-4784-8572-F967BB6F1D3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846443-ED7A-4B4E-8476-AAF35E97EE9C}" type="pres">
      <dgm:prSet presAssocID="{75307FFD-8F76-483E-8665-7FE953A2F08C}" presName="sibTrans" presStyleCnt="0"/>
      <dgm:spPr/>
    </dgm:pt>
    <dgm:pt modelId="{1D68D039-6689-4D60-A482-00EF0F22918A}" type="pres">
      <dgm:prSet presAssocID="{B9A98D4B-4FA3-4CD4-AB65-99400F3763D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8DD1C-6FEE-4BAA-B528-A8E13A8C96BD}" type="pres">
      <dgm:prSet presAssocID="{8A5ED038-619A-44F6-9A5F-6697406ADD6A}" presName="sibTrans" presStyleCnt="0"/>
      <dgm:spPr/>
    </dgm:pt>
    <dgm:pt modelId="{367A1B50-A69D-4BBC-B8B0-7B152A5B540D}" type="pres">
      <dgm:prSet presAssocID="{4AAA12C8-CF45-46AB-B064-C659E2C88CB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A8108-C1C9-4935-A55D-2879B2946367}" type="pres">
      <dgm:prSet presAssocID="{7190FE6E-5B7D-4CBB-8FAB-20C7D7AD4049}" presName="sibTrans" presStyleCnt="0"/>
      <dgm:spPr/>
    </dgm:pt>
    <dgm:pt modelId="{C6C4F82A-7C9C-41F1-BBA2-4F2C2CC09557}" type="pres">
      <dgm:prSet presAssocID="{E2534108-3DD9-4923-9E88-63530F06FF7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2812D1-49E4-4EA0-B32D-6BA7119100ED}" srcId="{A1FA84CA-AAB0-40F3-BEEF-F66A6C981C06}" destId="{E2534108-3DD9-4923-9E88-63530F06FF78}" srcOrd="3" destOrd="0" parTransId="{58DB4157-0AC6-4A40-B812-131C410C2E0B}" sibTransId="{711AC2B8-AFC8-44E1-A7B0-9AEE02995A81}"/>
    <dgm:cxn modelId="{CA8FA6DD-672D-4635-B178-A26601377B62}" type="presOf" srcId="{C7AA9528-0C6A-4784-8572-F967BB6F1D31}" destId="{E03895BA-AFC0-4C61-ACC7-9AF62FB43E85}" srcOrd="0" destOrd="0" presId="urn:microsoft.com/office/officeart/2005/8/layout/default"/>
    <dgm:cxn modelId="{15D13CBD-A1CD-4634-9F70-8AE98BD30763}" type="presOf" srcId="{E2534108-3DD9-4923-9E88-63530F06FF78}" destId="{C6C4F82A-7C9C-41F1-BBA2-4F2C2CC09557}" srcOrd="0" destOrd="0" presId="urn:microsoft.com/office/officeart/2005/8/layout/default"/>
    <dgm:cxn modelId="{67241AE0-4768-4204-82E7-EEC170DE2DC1}" type="presOf" srcId="{A1FA84CA-AAB0-40F3-BEEF-F66A6C981C06}" destId="{FFA86B13-D9D2-40BE-B24E-C0E97C7672EE}" srcOrd="0" destOrd="0" presId="urn:microsoft.com/office/officeart/2005/8/layout/default"/>
    <dgm:cxn modelId="{8F5E8DAC-9CE2-4A34-91F1-A7E0ED8DF6B9}" srcId="{A1FA84CA-AAB0-40F3-BEEF-F66A6C981C06}" destId="{C7AA9528-0C6A-4784-8572-F967BB6F1D31}" srcOrd="0" destOrd="0" parTransId="{46638639-C55C-4663-B9BF-4A6FCDC634AD}" sibTransId="{75307FFD-8F76-483E-8665-7FE953A2F08C}"/>
    <dgm:cxn modelId="{8A5F8EDE-1B9B-473B-A155-2CBD8792F781}" srcId="{A1FA84CA-AAB0-40F3-BEEF-F66A6C981C06}" destId="{4AAA12C8-CF45-46AB-B064-C659E2C88CB7}" srcOrd="2" destOrd="0" parTransId="{8CBFE47C-4D61-4128-893E-6AC24D9FE321}" sibTransId="{7190FE6E-5B7D-4CBB-8FAB-20C7D7AD4049}"/>
    <dgm:cxn modelId="{6DAC8000-F2C5-4F32-B85B-10E379899F27}" type="presOf" srcId="{B9A98D4B-4FA3-4CD4-AB65-99400F3763D9}" destId="{1D68D039-6689-4D60-A482-00EF0F22918A}" srcOrd="0" destOrd="0" presId="urn:microsoft.com/office/officeart/2005/8/layout/default"/>
    <dgm:cxn modelId="{8DB03E9E-CF39-4679-8593-9A81FA047F01}" srcId="{A1FA84CA-AAB0-40F3-BEEF-F66A6C981C06}" destId="{B9A98D4B-4FA3-4CD4-AB65-99400F3763D9}" srcOrd="1" destOrd="0" parTransId="{04C23BBE-558E-4785-8385-E9C4B1F2916E}" sibTransId="{8A5ED038-619A-44F6-9A5F-6697406ADD6A}"/>
    <dgm:cxn modelId="{C1C0BBA0-89AC-41E4-9816-69F7A9BEDC43}" type="presOf" srcId="{4AAA12C8-CF45-46AB-B064-C659E2C88CB7}" destId="{367A1B50-A69D-4BBC-B8B0-7B152A5B540D}" srcOrd="0" destOrd="0" presId="urn:microsoft.com/office/officeart/2005/8/layout/default"/>
    <dgm:cxn modelId="{C9B2175D-425B-400E-A59E-820BE4496E0F}" type="presParOf" srcId="{FFA86B13-D9D2-40BE-B24E-C0E97C7672EE}" destId="{E03895BA-AFC0-4C61-ACC7-9AF62FB43E85}" srcOrd="0" destOrd="0" presId="urn:microsoft.com/office/officeart/2005/8/layout/default"/>
    <dgm:cxn modelId="{6C41051B-8E48-49C6-A82B-7B8065D55924}" type="presParOf" srcId="{FFA86B13-D9D2-40BE-B24E-C0E97C7672EE}" destId="{02846443-ED7A-4B4E-8476-AAF35E97EE9C}" srcOrd="1" destOrd="0" presId="urn:microsoft.com/office/officeart/2005/8/layout/default"/>
    <dgm:cxn modelId="{34690439-A2C6-4F7F-934A-8E02BCDAC1FA}" type="presParOf" srcId="{FFA86B13-D9D2-40BE-B24E-C0E97C7672EE}" destId="{1D68D039-6689-4D60-A482-00EF0F22918A}" srcOrd="2" destOrd="0" presId="urn:microsoft.com/office/officeart/2005/8/layout/default"/>
    <dgm:cxn modelId="{9F82441D-321D-440C-B793-24B65F0CFB85}" type="presParOf" srcId="{FFA86B13-D9D2-40BE-B24E-C0E97C7672EE}" destId="{D198DD1C-6FEE-4BAA-B528-A8E13A8C96BD}" srcOrd="3" destOrd="0" presId="urn:microsoft.com/office/officeart/2005/8/layout/default"/>
    <dgm:cxn modelId="{9F90B3FE-C331-4616-A276-9522FCB2C7B7}" type="presParOf" srcId="{FFA86B13-D9D2-40BE-B24E-C0E97C7672EE}" destId="{367A1B50-A69D-4BBC-B8B0-7B152A5B540D}" srcOrd="4" destOrd="0" presId="urn:microsoft.com/office/officeart/2005/8/layout/default"/>
    <dgm:cxn modelId="{C2AE286F-4976-4ACE-936C-86F626F98578}" type="presParOf" srcId="{FFA86B13-D9D2-40BE-B24E-C0E97C7672EE}" destId="{261A8108-C1C9-4935-A55D-2879B2946367}" srcOrd="5" destOrd="0" presId="urn:microsoft.com/office/officeart/2005/8/layout/default"/>
    <dgm:cxn modelId="{66BE3A2B-A391-4E02-8BFA-0C98F6C6DE96}" type="presParOf" srcId="{FFA86B13-D9D2-40BE-B24E-C0E97C7672EE}" destId="{C6C4F82A-7C9C-41F1-BBA2-4F2C2CC0955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84D57B-717E-49B3-BC2E-E36FF8160AB5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D5F612-BF13-414F-A34D-F11C5D3BBFD9}">
      <dgm:prSet phldrT="[Текст]"/>
      <dgm:spPr>
        <a:solidFill>
          <a:srgbClr val="2B424F"/>
        </a:solidFill>
      </dgm:spPr>
      <dgm:t>
        <a:bodyPr/>
        <a:lstStyle/>
        <a:p>
          <a:r>
            <a:rPr lang="uk-UA" b="1" dirty="0">
              <a:solidFill>
                <a:srgbClr val="C2AB32"/>
              </a:solidFill>
            </a:rPr>
            <a:t>1. Складові, які стосуються вступу</a:t>
          </a:r>
          <a:endParaRPr lang="ru-RU" b="1" dirty="0">
            <a:solidFill>
              <a:srgbClr val="C2AB32"/>
            </a:solidFill>
          </a:endParaRPr>
        </a:p>
      </dgm:t>
    </dgm:pt>
    <dgm:pt modelId="{F3FA012C-C988-44DC-96F4-2CFAC28A3C4C}" type="parTrans" cxnId="{57508563-524C-474D-8333-07FBAF67CD95}">
      <dgm:prSet/>
      <dgm:spPr/>
      <dgm:t>
        <a:bodyPr/>
        <a:lstStyle/>
        <a:p>
          <a:endParaRPr lang="ru-RU"/>
        </a:p>
      </dgm:t>
    </dgm:pt>
    <dgm:pt modelId="{CC279152-0963-4F5F-82E1-4D5834AAA2A8}" type="sibTrans" cxnId="{57508563-524C-474D-8333-07FBAF67CD95}">
      <dgm:prSet/>
      <dgm:spPr/>
      <dgm:t>
        <a:bodyPr/>
        <a:lstStyle/>
        <a:p>
          <a:endParaRPr lang="ru-RU"/>
        </a:p>
      </dgm:t>
    </dgm:pt>
    <dgm:pt modelId="{2AC982C9-4C52-4084-85F2-59025333E93C}">
      <dgm:prSet phldrT="[Текст]"/>
      <dgm:spPr>
        <a:solidFill>
          <a:srgbClr val="2B424F"/>
        </a:solidFill>
      </dgm:spPr>
      <dgm:t>
        <a:bodyPr/>
        <a:lstStyle/>
        <a:p>
          <a:r>
            <a:rPr lang="uk-UA" b="1" dirty="0">
              <a:solidFill>
                <a:srgbClr val="C2AB32"/>
              </a:solidFill>
            </a:rPr>
            <a:t>2. Складові, які стосуються процесу навчання</a:t>
          </a:r>
          <a:endParaRPr lang="ru-RU" b="1" dirty="0">
            <a:solidFill>
              <a:srgbClr val="C2AB32"/>
            </a:solidFill>
          </a:endParaRPr>
        </a:p>
      </dgm:t>
    </dgm:pt>
    <dgm:pt modelId="{09EFCCF8-C969-40F3-8A0C-B5C1F1ABB17C}" type="parTrans" cxnId="{091D2646-C1EF-4833-8470-3F0811BAF7B3}">
      <dgm:prSet/>
      <dgm:spPr/>
      <dgm:t>
        <a:bodyPr/>
        <a:lstStyle/>
        <a:p>
          <a:endParaRPr lang="ru-RU"/>
        </a:p>
      </dgm:t>
    </dgm:pt>
    <dgm:pt modelId="{3C8BA386-0ACF-46B5-8F31-32F1E0D34587}" type="sibTrans" cxnId="{091D2646-C1EF-4833-8470-3F0811BAF7B3}">
      <dgm:prSet/>
      <dgm:spPr/>
      <dgm:t>
        <a:bodyPr/>
        <a:lstStyle/>
        <a:p>
          <a:endParaRPr lang="ru-RU"/>
        </a:p>
      </dgm:t>
    </dgm:pt>
    <dgm:pt modelId="{0EE45996-FC0A-4E9A-9429-8BD4138CE710}">
      <dgm:prSet phldrT="[Текст]" custT="1"/>
      <dgm:spPr>
        <a:solidFill>
          <a:srgbClr val="C2AB32"/>
        </a:solidFill>
      </dgm:spPr>
      <dgm:t>
        <a:bodyPr/>
        <a:lstStyle/>
        <a:p>
          <a:r>
            <a:rPr lang="uk-UA" sz="1600" b="1" dirty="0">
              <a:solidFill>
                <a:srgbClr val="2B424F"/>
              </a:solidFill>
            </a:rPr>
            <a:t>Спрямовані на підвищення якості</a:t>
          </a:r>
          <a:endParaRPr lang="ru-RU" sz="1600" b="1" dirty="0">
            <a:solidFill>
              <a:srgbClr val="2B424F"/>
            </a:solidFill>
          </a:endParaRPr>
        </a:p>
      </dgm:t>
    </dgm:pt>
    <dgm:pt modelId="{77C8A553-E97C-4AFF-9EAE-2F5B0F5AA29C}" type="parTrans" cxnId="{190B360E-DFB4-456A-9D15-51E3BDEE078D}">
      <dgm:prSet/>
      <dgm:spPr/>
      <dgm:t>
        <a:bodyPr/>
        <a:lstStyle/>
        <a:p>
          <a:endParaRPr lang="ru-RU"/>
        </a:p>
      </dgm:t>
    </dgm:pt>
    <dgm:pt modelId="{44632632-9776-450B-A479-A3C9C47E35CF}" type="sibTrans" cxnId="{190B360E-DFB4-456A-9D15-51E3BDEE078D}">
      <dgm:prSet/>
      <dgm:spPr/>
      <dgm:t>
        <a:bodyPr/>
        <a:lstStyle/>
        <a:p>
          <a:endParaRPr lang="ru-RU"/>
        </a:p>
      </dgm:t>
    </dgm:pt>
    <dgm:pt modelId="{1BBC1A95-9591-4E24-8B57-075ADAEF716D}">
      <dgm:prSet phldrT="[Текст]"/>
      <dgm:spPr>
        <a:solidFill>
          <a:srgbClr val="2B424F"/>
        </a:solidFill>
      </dgm:spPr>
      <dgm:t>
        <a:bodyPr/>
        <a:lstStyle/>
        <a:p>
          <a:r>
            <a:rPr lang="uk-UA" b="1" dirty="0">
              <a:solidFill>
                <a:srgbClr val="C2AB32"/>
              </a:solidFill>
            </a:rPr>
            <a:t>3. Складові, які стосуються результатів навчання, атестації</a:t>
          </a:r>
          <a:endParaRPr lang="ru-RU" b="1" dirty="0">
            <a:solidFill>
              <a:srgbClr val="C2AB32"/>
            </a:solidFill>
          </a:endParaRPr>
        </a:p>
      </dgm:t>
    </dgm:pt>
    <dgm:pt modelId="{9867F46B-0826-480B-97BD-6C56409ED37F}" type="parTrans" cxnId="{1149A928-896E-43F9-9F3E-D0F145559F5A}">
      <dgm:prSet/>
      <dgm:spPr/>
      <dgm:t>
        <a:bodyPr/>
        <a:lstStyle/>
        <a:p>
          <a:endParaRPr lang="ru-RU"/>
        </a:p>
      </dgm:t>
    </dgm:pt>
    <dgm:pt modelId="{2BFC1622-D223-4C51-9F81-2880C25A5DD9}" type="sibTrans" cxnId="{1149A928-896E-43F9-9F3E-D0F145559F5A}">
      <dgm:prSet/>
      <dgm:spPr/>
      <dgm:t>
        <a:bodyPr/>
        <a:lstStyle/>
        <a:p>
          <a:endParaRPr lang="ru-RU"/>
        </a:p>
      </dgm:t>
    </dgm:pt>
    <dgm:pt modelId="{D8DBB302-5880-4B52-9C32-3488108E7CC6}" type="pres">
      <dgm:prSet presAssocID="{C584D57B-717E-49B3-BC2E-E36FF8160AB5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A720D9-B4DB-48A8-BB8C-08F91DC58158}" type="pres">
      <dgm:prSet presAssocID="{C584D57B-717E-49B3-BC2E-E36FF8160AB5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9921C-6A02-4380-A3C6-46C4833FBE88}" type="pres">
      <dgm:prSet presAssocID="{C584D57B-717E-49B3-BC2E-E36FF8160AB5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86824E-D588-4941-9E11-F778B17152B6}" type="pres">
      <dgm:prSet presAssocID="{C584D57B-717E-49B3-BC2E-E36FF8160AB5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386051-EC6A-44EF-A23E-18675B26E960}" type="pres">
      <dgm:prSet presAssocID="{C584D57B-717E-49B3-BC2E-E36FF8160AB5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00B19C-D76F-4749-A640-3B5E02961EFC}" type="presOf" srcId="{C584D57B-717E-49B3-BC2E-E36FF8160AB5}" destId="{D8DBB302-5880-4B52-9C32-3488108E7CC6}" srcOrd="0" destOrd="0" presId="urn:microsoft.com/office/officeart/2005/8/layout/pyramid4"/>
    <dgm:cxn modelId="{091D2646-C1EF-4833-8470-3F0811BAF7B3}" srcId="{C584D57B-717E-49B3-BC2E-E36FF8160AB5}" destId="{2AC982C9-4C52-4084-85F2-59025333E93C}" srcOrd="1" destOrd="0" parTransId="{09EFCCF8-C969-40F3-8A0C-B5C1F1ABB17C}" sibTransId="{3C8BA386-0ACF-46B5-8F31-32F1E0D34587}"/>
    <dgm:cxn modelId="{57508563-524C-474D-8333-07FBAF67CD95}" srcId="{C584D57B-717E-49B3-BC2E-E36FF8160AB5}" destId="{28D5F612-BF13-414F-A34D-F11C5D3BBFD9}" srcOrd="0" destOrd="0" parTransId="{F3FA012C-C988-44DC-96F4-2CFAC28A3C4C}" sibTransId="{CC279152-0963-4F5F-82E1-4D5834AAA2A8}"/>
    <dgm:cxn modelId="{5EE686A7-12D7-4107-A294-FD917413462A}" type="presOf" srcId="{1BBC1A95-9591-4E24-8B57-075ADAEF716D}" destId="{39386051-EC6A-44EF-A23E-18675B26E960}" srcOrd="0" destOrd="0" presId="urn:microsoft.com/office/officeart/2005/8/layout/pyramid4"/>
    <dgm:cxn modelId="{879CD799-AEE1-4BFF-9E3F-2AEDBD21EF46}" type="presOf" srcId="{0EE45996-FC0A-4E9A-9429-8BD4138CE710}" destId="{3886824E-D588-4941-9E11-F778B17152B6}" srcOrd="0" destOrd="0" presId="urn:microsoft.com/office/officeart/2005/8/layout/pyramid4"/>
    <dgm:cxn modelId="{F867B646-7AB3-463C-9283-9842ED6BBF4A}" type="presOf" srcId="{28D5F612-BF13-414F-A34D-F11C5D3BBFD9}" destId="{55A720D9-B4DB-48A8-BB8C-08F91DC58158}" srcOrd="0" destOrd="0" presId="urn:microsoft.com/office/officeart/2005/8/layout/pyramid4"/>
    <dgm:cxn modelId="{1149A928-896E-43F9-9F3E-D0F145559F5A}" srcId="{C584D57B-717E-49B3-BC2E-E36FF8160AB5}" destId="{1BBC1A95-9591-4E24-8B57-075ADAEF716D}" srcOrd="3" destOrd="0" parTransId="{9867F46B-0826-480B-97BD-6C56409ED37F}" sibTransId="{2BFC1622-D223-4C51-9F81-2880C25A5DD9}"/>
    <dgm:cxn modelId="{190B360E-DFB4-456A-9D15-51E3BDEE078D}" srcId="{C584D57B-717E-49B3-BC2E-E36FF8160AB5}" destId="{0EE45996-FC0A-4E9A-9429-8BD4138CE710}" srcOrd="2" destOrd="0" parTransId="{77C8A553-E97C-4AFF-9EAE-2F5B0F5AA29C}" sibTransId="{44632632-9776-450B-A479-A3C9C47E35CF}"/>
    <dgm:cxn modelId="{380C276B-233D-488C-BFDC-8750CE87BFD2}" type="presOf" srcId="{2AC982C9-4C52-4084-85F2-59025333E93C}" destId="{9A49921C-6A02-4380-A3C6-46C4833FBE88}" srcOrd="0" destOrd="0" presId="urn:microsoft.com/office/officeart/2005/8/layout/pyramid4"/>
    <dgm:cxn modelId="{A52B3098-3065-4F95-8B3F-75DDE9948DC6}" type="presParOf" srcId="{D8DBB302-5880-4B52-9C32-3488108E7CC6}" destId="{55A720D9-B4DB-48A8-BB8C-08F91DC58158}" srcOrd="0" destOrd="0" presId="urn:microsoft.com/office/officeart/2005/8/layout/pyramid4"/>
    <dgm:cxn modelId="{D9C8DB7B-A977-47F0-915A-7A0E33AC40A4}" type="presParOf" srcId="{D8DBB302-5880-4B52-9C32-3488108E7CC6}" destId="{9A49921C-6A02-4380-A3C6-46C4833FBE88}" srcOrd="1" destOrd="0" presId="urn:microsoft.com/office/officeart/2005/8/layout/pyramid4"/>
    <dgm:cxn modelId="{1A6992E4-7FDB-4779-81E6-041852A08668}" type="presParOf" srcId="{D8DBB302-5880-4B52-9C32-3488108E7CC6}" destId="{3886824E-D588-4941-9E11-F778B17152B6}" srcOrd="2" destOrd="0" presId="urn:microsoft.com/office/officeart/2005/8/layout/pyramid4"/>
    <dgm:cxn modelId="{3630737D-2B5E-4C4A-8D69-2A9A03882FAB}" type="presParOf" srcId="{D8DBB302-5880-4B52-9C32-3488108E7CC6}" destId="{39386051-EC6A-44EF-A23E-18675B26E960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B1C818-9403-4B11-A2B3-926DA713E713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DF9D93-BBD5-4D06-846A-11E45AD6E79F}">
      <dgm:prSet phldrT="[Текст]" custT="1"/>
      <dgm:spPr>
        <a:solidFill>
          <a:srgbClr val="2B424F"/>
        </a:solidFill>
      </dgm:spPr>
      <dgm:t>
        <a:bodyPr/>
        <a:lstStyle/>
        <a:p>
          <a:r>
            <a:rPr lang="ru-RU" sz="1500" b="1" u="sng" dirty="0">
              <a:solidFill>
                <a:srgbClr val="C2AB32"/>
              </a:solidFill>
            </a:rPr>
            <a:t>1</a:t>
          </a:r>
          <a:r>
            <a:rPr lang="ru-RU" sz="1500" b="1" u="none" dirty="0">
              <a:solidFill>
                <a:srgbClr val="C2AB32"/>
              </a:solidFill>
            </a:rPr>
            <a:t>. </a:t>
          </a:r>
          <a:r>
            <a:rPr lang="uk-UA" sz="1500" b="1" u="none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dirty="0" smtClean="0">
              <a:solidFill>
                <a:srgbClr val="C2AB32"/>
              </a:solidFill>
            </a:rPr>
            <a:t>, </a:t>
          </a:r>
          <a:r>
            <a:rPr lang="ru-RU" sz="1500" b="1" u="none" dirty="0" err="1">
              <a:solidFill>
                <a:srgbClr val="C2AB32"/>
              </a:solidFill>
            </a:rPr>
            <a:t>які</a:t>
          </a:r>
          <a:r>
            <a:rPr lang="ru-RU" sz="1500" b="1" u="none" dirty="0">
              <a:solidFill>
                <a:srgbClr val="C2AB32"/>
              </a:solidFill>
            </a:rPr>
            <a:t> </a:t>
          </a:r>
          <a:r>
            <a:rPr lang="ru-RU" sz="1500" b="1" u="none" dirty="0" err="1">
              <a:solidFill>
                <a:srgbClr val="C2AB32"/>
              </a:solidFill>
            </a:rPr>
            <a:t>стосуються</a:t>
          </a:r>
          <a:r>
            <a:rPr lang="ru-RU" sz="1500" b="1" u="none" dirty="0">
              <a:solidFill>
                <a:srgbClr val="C2AB32"/>
              </a:solidFill>
            </a:rPr>
            <a:t> </a:t>
          </a:r>
          <a:r>
            <a:rPr lang="ru-RU" sz="1500" b="1" u="none" dirty="0" err="1">
              <a:solidFill>
                <a:srgbClr val="C2AB32"/>
              </a:solidFill>
            </a:rPr>
            <a:t>вступу</a:t>
          </a:r>
          <a:r>
            <a:rPr lang="uk-UA" sz="1500" b="1" u="none" dirty="0">
              <a:solidFill>
                <a:srgbClr val="C2AB32"/>
              </a:solidFill>
            </a:rPr>
            <a:t>:</a:t>
          </a:r>
          <a:endParaRPr lang="ru-RU" sz="1500" b="1" u="none" dirty="0">
            <a:solidFill>
              <a:srgbClr val="C2AB32"/>
            </a:solidFill>
          </a:endParaRPr>
        </a:p>
        <a:p>
          <a:r>
            <a:rPr lang="ru-RU" sz="1300" dirty="0">
              <a:solidFill>
                <a:srgbClr val="C2AB32"/>
              </a:solidFill>
            </a:rPr>
            <a:t> - </a:t>
          </a:r>
          <a:r>
            <a:rPr lang="uk-UA" sz="1300" noProof="0" dirty="0" smtClean="0">
              <a:solidFill>
                <a:srgbClr val="C2AB32"/>
              </a:solidFill>
            </a:rPr>
            <a:t>підвищений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uk-UA" sz="1300" noProof="0" dirty="0" smtClean="0">
              <a:solidFill>
                <a:srgbClr val="C2AB32"/>
              </a:solidFill>
            </a:rPr>
            <a:t>прохідний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uk-UA" sz="1300" noProof="0" dirty="0" smtClean="0">
              <a:solidFill>
                <a:srgbClr val="C2AB32"/>
              </a:solidFill>
            </a:rPr>
            <a:t>конкурсний </a:t>
          </a:r>
          <a:r>
            <a:rPr lang="ru-RU" sz="1300" dirty="0" smtClean="0">
              <a:solidFill>
                <a:srgbClr val="C2AB32"/>
              </a:solidFill>
            </a:rPr>
            <a:t>бал </a:t>
          </a:r>
          <a:r>
            <a:rPr lang="ru-RU" sz="1300" dirty="0">
              <a:solidFill>
                <a:srgbClr val="C2AB32"/>
              </a:solidFill>
            </a:rPr>
            <a:t>ЗНО для </a:t>
          </a:r>
          <a:r>
            <a:rPr lang="uk-UA" sz="1300" noProof="0" dirty="0" smtClean="0">
              <a:solidFill>
                <a:srgbClr val="C2AB32"/>
              </a:solidFill>
            </a:rPr>
            <a:t>вступу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ru-RU" sz="1300" dirty="0">
              <a:solidFill>
                <a:srgbClr val="C2AB32"/>
              </a:solidFill>
            </a:rPr>
            <a:t>на ОС «бакалавр</a:t>
          </a:r>
          <a:r>
            <a:rPr lang="ru-RU" sz="1300" dirty="0" smtClean="0">
              <a:solidFill>
                <a:srgbClr val="C2AB32"/>
              </a:solidFill>
            </a:rPr>
            <a:t>» (150 </a:t>
          </a:r>
          <a:r>
            <a:rPr lang="uk-UA" sz="1300" noProof="0" dirty="0" smtClean="0">
              <a:solidFill>
                <a:srgbClr val="C2AB32"/>
              </a:solidFill>
            </a:rPr>
            <a:t>балів</a:t>
          </a:r>
          <a:r>
            <a:rPr lang="ru-RU" sz="1300" dirty="0" smtClean="0">
              <a:solidFill>
                <a:srgbClr val="C2AB32"/>
              </a:solidFill>
            </a:rPr>
            <a:t>)</a:t>
          </a:r>
          <a:endParaRPr lang="ru-RU" sz="1300" dirty="0">
            <a:solidFill>
              <a:srgbClr val="C2AB32"/>
            </a:solidFill>
          </a:endParaRPr>
        </a:p>
        <a:p>
          <a:r>
            <a:rPr lang="uk-UA" sz="1300" dirty="0">
              <a:solidFill>
                <a:srgbClr val="C2AB32"/>
              </a:solidFill>
            </a:rPr>
            <a:t>-  вступ на ОС «магістр» тільки </a:t>
          </a:r>
          <a:r>
            <a:rPr lang="ru-RU" sz="1300" dirty="0">
              <a:solidFill>
                <a:srgbClr val="C2AB32"/>
              </a:solidFill>
            </a:rPr>
            <a:t>на </a:t>
          </a:r>
          <a:r>
            <a:rPr lang="uk-UA" sz="1300" noProof="0" dirty="0" smtClean="0">
              <a:solidFill>
                <a:srgbClr val="C2AB32"/>
              </a:solidFill>
            </a:rPr>
            <a:t>базі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ru-RU" sz="1300" dirty="0">
              <a:solidFill>
                <a:srgbClr val="C2AB32"/>
              </a:solidFill>
            </a:rPr>
            <a:t>ОС «бакалавр</a:t>
          </a:r>
          <a:r>
            <a:rPr lang="ru-RU" sz="1300" dirty="0" smtClean="0">
              <a:solidFill>
                <a:srgbClr val="C2AB32"/>
              </a:solidFill>
            </a:rPr>
            <a:t>» </a:t>
          </a:r>
          <a:r>
            <a:rPr lang="uk-UA" sz="1300" noProof="0" dirty="0" smtClean="0">
              <a:solidFill>
                <a:srgbClr val="C2AB32"/>
              </a:solidFill>
            </a:rPr>
            <a:t>зі спеціальностей </a:t>
          </a:r>
          <a:r>
            <a:rPr lang="ru-RU" sz="1300" dirty="0" smtClean="0">
              <a:solidFill>
                <a:srgbClr val="C2AB32"/>
              </a:solidFill>
            </a:rPr>
            <a:t>«</a:t>
          </a:r>
          <a:r>
            <a:rPr lang="ru-RU" sz="1300" dirty="0">
              <a:solidFill>
                <a:srgbClr val="C2AB32"/>
              </a:solidFill>
            </a:rPr>
            <a:t>Право» та </a:t>
          </a:r>
          <a:r>
            <a:rPr lang="ru-RU" sz="1300" dirty="0" smtClean="0">
              <a:solidFill>
                <a:srgbClr val="C2AB32"/>
              </a:solidFill>
            </a:rPr>
            <a:t>«</a:t>
          </a:r>
          <a:r>
            <a:rPr lang="uk-UA" sz="1300" noProof="0" dirty="0" smtClean="0">
              <a:solidFill>
                <a:srgbClr val="C2AB32"/>
              </a:solidFill>
            </a:rPr>
            <a:t>Міжнародне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ru-RU" sz="1300" dirty="0">
              <a:solidFill>
                <a:srgbClr val="C2AB32"/>
              </a:solidFill>
            </a:rPr>
            <a:t>право»</a:t>
          </a:r>
          <a:endParaRPr lang="uk-UA" sz="1300" dirty="0">
            <a:solidFill>
              <a:srgbClr val="C2AB32"/>
            </a:solidFill>
          </a:endParaRPr>
        </a:p>
        <a:p>
          <a:r>
            <a:rPr lang="uk-UA" sz="1300" dirty="0" smtClean="0">
              <a:solidFill>
                <a:srgbClr val="C2AB32"/>
              </a:solidFill>
            </a:rPr>
            <a:t>- вступ на ОС «магістр»  за результатами Єдиного </a:t>
          </a:r>
          <a:r>
            <a:rPr lang="uk-UA" sz="1300" dirty="0">
              <a:solidFill>
                <a:srgbClr val="C2AB32"/>
              </a:solidFill>
            </a:rPr>
            <a:t>фахового вступного випробування (ЄФВВ) та єдиного вступного іспиту (ЄВІ) (із використанням  технології ЗНО)</a:t>
          </a:r>
        </a:p>
      </dgm:t>
    </dgm:pt>
    <dgm:pt modelId="{9BFA202E-DA14-424E-905E-6F1B78E744E9}" type="parTrans" cxnId="{0909E76A-80A6-4675-9678-B46AB1B34002}">
      <dgm:prSet/>
      <dgm:spPr/>
      <dgm:t>
        <a:bodyPr/>
        <a:lstStyle/>
        <a:p>
          <a:endParaRPr lang="ru-RU"/>
        </a:p>
      </dgm:t>
    </dgm:pt>
    <dgm:pt modelId="{48922418-F5DA-4C04-8E1B-C5EF2092D8CF}" type="sibTrans" cxnId="{0909E76A-80A6-4675-9678-B46AB1B34002}">
      <dgm:prSet/>
      <dgm:spPr/>
      <dgm:t>
        <a:bodyPr/>
        <a:lstStyle/>
        <a:p>
          <a:endParaRPr lang="ru-RU"/>
        </a:p>
      </dgm:t>
    </dgm:pt>
    <dgm:pt modelId="{92314678-D74F-439E-A3B9-859DB5B9D03E}">
      <dgm:prSet phldrT="[Текст]" custT="1"/>
      <dgm:spPr>
        <a:solidFill>
          <a:srgbClr val="2B424F"/>
        </a:solidFill>
      </dgm:spPr>
      <dgm:t>
        <a:bodyPr/>
        <a:lstStyle/>
        <a:p>
          <a:r>
            <a:rPr lang="ru-RU" sz="1300" dirty="0">
              <a:solidFill>
                <a:srgbClr val="C2AB32"/>
              </a:solidFill>
            </a:rPr>
            <a:t> </a:t>
          </a:r>
          <a:r>
            <a:rPr lang="ru-RU" sz="1500" b="1" u="sng" dirty="0">
              <a:solidFill>
                <a:srgbClr val="C2AB32"/>
              </a:solidFill>
            </a:rPr>
            <a:t>2</a:t>
          </a:r>
          <a:r>
            <a:rPr lang="ru-RU" sz="1500" b="1" u="none" dirty="0">
              <a:solidFill>
                <a:srgbClr val="C2AB32"/>
              </a:solidFill>
            </a:rPr>
            <a:t>. </a:t>
          </a:r>
          <a:r>
            <a:rPr lang="uk-UA" sz="1500" b="1" u="none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dirty="0" smtClean="0">
              <a:solidFill>
                <a:srgbClr val="C2AB32"/>
              </a:solidFill>
            </a:rPr>
            <a:t>, </a:t>
          </a:r>
          <a:r>
            <a:rPr lang="uk-UA" sz="1500" b="1" u="none" noProof="0" dirty="0" smtClean="0">
              <a:solidFill>
                <a:srgbClr val="C2AB32"/>
              </a:solidFill>
            </a:rPr>
            <a:t>які стосуються процесу навчання</a:t>
          </a:r>
          <a:r>
            <a:rPr lang="uk-UA" sz="1500" b="1" u="none" dirty="0" smtClean="0">
              <a:solidFill>
                <a:srgbClr val="C2AB32"/>
              </a:solidFill>
            </a:rPr>
            <a:t>:</a:t>
          </a:r>
          <a:endParaRPr lang="uk-UA" sz="1500" b="1" u="none" dirty="0">
            <a:solidFill>
              <a:srgbClr val="C2AB32"/>
            </a:solidFill>
          </a:endParaRPr>
        </a:p>
        <a:p>
          <a:r>
            <a:rPr lang="ru-RU" sz="1300" dirty="0">
              <a:solidFill>
                <a:srgbClr val="C2AB32"/>
              </a:solidFill>
            </a:rPr>
            <a:t>-  </a:t>
          </a:r>
          <a:r>
            <a:rPr lang="uk-UA" sz="1300" noProof="0" dirty="0" smtClean="0">
              <a:solidFill>
                <a:srgbClr val="C2AB32"/>
              </a:solidFill>
            </a:rPr>
            <a:t>навчання через дослідження</a:t>
          </a:r>
        </a:p>
        <a:p>
          <a:r>
            <a:rPr lang="uk-UA" sz="1300" noProof="0" dirty="0" smtClean="0">
              <a:solidFill>
                <a:srgbClr val="C2AB32"/>
              </a:solidFill>
            </a:rPr>
            <a:t>-  встановлення обсягу практичної підготовки бакалаврів та  магістрів  на рівні Стандартів ВО </a:t>
          </a:r>
        </a:p>
        <a:p>
          <a:r>
            <a:rPr lang="uk-UA" sz="1300" dirty="0" smtClean="0">
              <a:solidFill>
                <a:srgbClr val="C2AB32"/>
              </a:solidFill>
            </a:rPr>
            <a:t>-  </a:t>
          </a:r>
          <a:r>
            <a:rPr lang="uk-UA" sz="1300" dirty="0">
              <a:solidFill>
                <a:srgbClr val="C2AB32"/>
              </a:solidFill>
            </a:rPr>
            <a:t>набуття практичних правничих навичок </a:t>
          </a:r>
          <a:r>
            <a:rPr lang="uk-UA" sz="1300" dirty="0" smtClean="0">
              <a:solidFill>
                <a:srgbClr val="C2AB32"/>
              </a:solidFill>
            </a:rPr>
            <a:t>через проходження </a:t>
          </a:r>
          <a:r>
            <a:rPr lang="ru-RU" sz="1300" dirty="0" smtClean="0">
              <a:solidFill>
                <a:srgbClr val="C2AB32"/>
              </a:solidFill>
            </a:rPr>
            <a:t>практики  в судах, в </a:t>
          </a:r>
          <a:r>
            <a:rPr lang="uk-UA" sz="1300" noProof="0" dirty="0" smtClean="0">
              <a:solidFill>
                <a:srgbClr val="C2AB32"/>
              </a:solidFill>
            </a:rPr>
            <a:t>системі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uk-UA" sz="1300" noProof="0" dirty="0" smtClean="0">
              <a:solidFill>
                <a:srgbClr val="C2AB32"/>
              </a:solidFill>
            </a:rPr>
            <a:t>органів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uk-UA" sz="1300" noProof="0" dirty="0" smtClean="0">
              <a:solidFill>
                <a:srgbClr val="C2AB32"/>
              </a:solidFill>
            </a:rPr>
            <a:t>прокуратури</a:t>
          </a:r>
          <a:r>
            <a:rPr lang="ru-RU" sz="1300" dirty="0" smtClean="0">
              <a:solidFill>
                <a:srgbClr val="C2AB32"/>
              </a:solidFill>
            </a:rPr>
            <a:t>, </a:t>
          </a:r>
          <a:r>
            <a:rPr lang="uk-UA" sz="1300" noProof="0" dirty="0" smtClean="0">
              <a:solidFill>
                <a:srgbClr val="C2AB32"/>
              </a:solidFill>
            </a:rPr>
            <a:t>або адвокатури, також </a:t>
          </a:r>
          <a:r>
            <a:rPr lang="uk-UA" sz="1300" dirty="0" smtClean="0">
              <a:solidFill>
                <a:srgbClr val="C2AB32"/>
              </a:solidFill>
            </a:rPr>
            <a:t>через </a:t>
          </a:r>
          <a:r>
            <a:rPr lang="uk-UA" sz="1300" dirty="0">
              <a:solidFill>
                <a:srgbClr val="C2AB32"/>
              </a:solidFill>
            </a:rPr>
            <a:t>функціонування ЮК «</a:t>
          </a:r>
          <a:r>
            <a:rPr lang="en-US" sz="1300" dirty="0">
              <a:solidFill>
                <a:srgbClr val="C2AB32"/>
              </a:solidFill>
            </a:rPr>
            <a:t>PRO BONO</a:t>
          </a:r>
          <a:r>
            <a:rPr lang="uk-UA" sz="1300" dirty="0">
              <a:solidFill>
                <a:srgbClr val="C2AB32"/>
              </a:solidFill>
            </a:rPr>
            <a:t>», елементів впровадження дуальної освіти</a:t>
          </a:r>
          <a:endParaRPr lang="ru-RU" sz="1300" dirty="0">
            <a:solidFill>
              <a:srgbClr val="C2AB32"/>
            </a:solidFill>
          </a:endParaRPr>
        </a:p>
      </dgm:t>
    </dgm:pt>
    <dgm:pt modelId="{2DCBB37C-AFF4-4BB3-97AF-8C874F07DFED}" type="parTrans" cxnId="{0576E68C-86B2-4A1E-B8DE-6A38FF97654A}">
      <dgm:prSet/>
      <dgm:spPr/>
      <dgm:t>
        <a:bodyPr/>
        <a:lstStyle/>
        <a:p>
          <a:endParaRPr lang="ru-RU"/>
        </a:p>
      </dgm:t>
    </dgm:pt>
    <dgm:pt modelId="{59B9FBE9-4F3E-49AD-903E-CC64D35C6F6B}" type="sibTrans" cxnId="{0576E68C-86B2-4A1E-B8DE-6A38FF97654A}">
      <dgm:prSet/>
      <dgm:spPr/>
      <dgm:t>
        <a:bodyPr/>
        <a:lstStyle/>
        <a:p>
          <a:endParaRPr lang="ru-RU"/>
        </a:p>
      </dgm:t>
    </dgm:pt>
    <dgm:pt modelId="{9459A955-DAAC-42B5-94F2-E539B32EB9CD}">
      <dgm:prSet phldrT="[Текст]" custT="1"/>
      <dgm:spPr>
        <a:solidFill>
          <a:srgbClr val="2B424F"/>
        </a:solidFill>
      </dgm:spPr>
      <dgm:t>
        <a:bodyPr/>
        <a:lstStyle/>
        <a:p>
          <a:r>
            <a:rPr lang="ru-RU" sz="1500" b="1" u="sng" dirty="0">
              <a:solidFill>
                <a:srgbClr val="C2AB32"/>
              </a:solidFill>
            </a:rPr>
            <a:t>3</a:t>
          </a:r>
          <a:r>
            <a:rPr lang="ru-RU" sz="1500" b="1" u="none" dirty="0">
              <a:solidFill>
                <a:srgbClr val="C2AB32"/>
              </a:solidFill>
            </a:rPr>
            <a:t>. </a:t>
          </a:r>
          <a:r>
            <a:rPr lang="uk-UA" sz="1500" b="1" u="none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dirty="0" smtClean="0">
              <a:solidFill>
                <a:srgbClr val="C2AB32"/>
              </a:solidFill>
            </a:rPr>
            <a:t>, </a:t>
          </a:r>
          <a:r>
            <a:rPr lang="uk-UA" sz="1500" b="1" u="none" noProof="0" dirty="0" smtClean="0">
              <a:solidFill>
                <a:srgbClr val="C2AB32"/>
              </a:solidFill>
            </a:rPr>
            <a:t>які</a:t>
          </a:r>
          <a:r>
            <a:rPr lang="ru-RU" sz="1500" b="1" u="none" dirty="0" smtClean="0">
              <a:solidFill>
                <a:srgbClr val="C2AB32"/>
              </a:solidFill>
            </a:rPr>
            <a:t> </a:t>
          </a:r>
          <a:r>
            <a:rPr lang="ru-RU" sz="1500" b="1" u="none" dirty="0" err="1">
              <a:solidFill>
                <a:srgbClr val="C2AB32"/>
              </a:solidFill>
            </a:rPr>
            <a:t>стосуються</a:t>
          </a:r>
          <a:r>
            <a:rPr lang="ru-RU" sz="1500" b="1" u="none" dirty="0">
              <a:solidFill>
                <a:srgbClr val="C2AB32"/>
              </a:solidFill>
            </a:rPr>
            <a:t> </a:t>
          </a:r>
          <a:r>
            <a:rPr lang="ru-RU" sz="1500" b="1" u="none" dirty="0" err="1">
              <a:solidFill>
                <a:srgbClr val="C2AB32"/>
              </a:solidFill>
            </a:rPr>
            <a:t>результатів</a:t>
          </a:r>
          <a:r>
            <a:rPr lang="ru-RU" sz="1500" b="1" u="none" dirty="0">
              <a:solidFill>
                <a:srgbClr val="C2AB32"/>
              </a:solidFill>
            </a:rPr>
            <a:t> </a:t>
          </a:r>
          <a:r>
            <a:rPr lang="ru-RU" sz="1500" b="1" u="none" dirty="0" err="1">
              <a:solidFill>
                <a:srgbClr val="C2AB32"/>
              </a:solidFill>
            </a:rPr>
            <a:t>навчання</a:t>
          </a:r>
          <a:r>
            <a:rPr lang="ru-RU" sz="1500" b="1" u="none" dirty="0">
              <a:solidFill>
                <a:srgbClr val="C2AB32"/>
              </a:solidFill>
            </a:rPr>
            <a:t>, </a:t>
          </a:r>
          <a:r>
            <a:rPr lang="ru-RU" sz="1500" b="1" u="none" dirty="0" err="1">
              <a:solidFill>
                <a:srgbClr val="C2AB32"/>
              </a:solidFill>
            </a:rPr>
            <a:t>атестації</a:t>
          </a:r>
          <a:r>
            <a:rPr lang="uk-UA" sz="1500" b="1" u="none" dirty="0">
              <a:solidFill>
                <a:srgbClr val="C2AB32"/>
              </a:solidFill>
            </a:rPr>
            <a:t>:</a:t>
          </a:r>
        </a:p>
        <a:p>
          <a:r>
            <a:rPr lang="uk-UA" sz="1500" b="1" u="none" dirty="0">
              <a:solidFill>
                <a:srgbClr val="C2AB32"/>
              </a:solidFill>
            </a:rPr>
            <a:t>- </a:t>
          </a:r>
          <a:r>
            <a:rPr lang="uk-UA" sz="1300" noProof="0" dirty="0" smtClean="0">
              <a:solidFill>
                <a:srgbClr val="C2AB32"/>
              </a:solidFill>
            </a:rPr>
            <a:t>Впровадження</a:t>
          </a:r>
          <a:r>
            <a:rPr lang="ru-RU" sz="1300" dirty="0" smtClean="0">
              <a:solidFill>
                <a:srgbClr val="C2AB32"/>
              </a:solidFill>
            </a:rPr>
            <a:t> та </a:t>
          </a:r>
          <a:r>
            <a:rPr lang="uk-UA" sz="1300" noProof="0" dirty="0" smtClean="0">
              <a:solidFill>
                <a:srgbClr val="C2AB32"/>
              </a:solidFill>
            </a:rPr>
            <a:t>реалізація</a:t>
          </a:r>
          <a:r>
            <a:rPr lang="ru-RU" sz="1300" dirty="0" smtClean="0">
              <a:solidFill>
                <a:srgbClr val="C2AB32"/>
              </a:solidFill>
            </a:rPr>
            <a:t> у 2023 та 2024 </a:t>
          </a:r>
          <a:r>
            <a:rPr lang="uk-UA" sz="1300" noProof="0" dirty="0" err="1" smtClean="0">
              <a:solidFill>
                <a:srgbClr val="C2AB32"/>
              </a:solidFill>
            </a:rPr>
            <a:t>р.р</a:t>
          </a:r>
          <a:r>
            <a:rPr lang="ru-RU" sz="1300" dirty="0" smtClean="0">
              <a:solidFill>
                <a:srgbClr val="C2AB32"/>
              </a:solidFill>
            </a:rPr>
            <a:t>.   </a:t>
          </a:r>
          <a:r>
            <a:rPr lang="uk-UA" sz="1300" noProof="0" dirty="0" smtClean="0">
              <a:solidFill>
                <a:srgbClr val="C2AB32"/>
              </a:solidFill>
            </a:rPr>
            <a:t>Єдиного</a:t>
          </a:r>
          <a:r>
            <a:rPr lang="ru-RU" sz="1300" dirty="0" smtClean="0">
              <a:solidFill>
                <a:srgbClr val="C2AB32"/>
              </a:solidFill>
            </a:rPr>
            <a:t> </a:t>
          </a:r>
          <a:r>
            <a:rPr lang="ru-RU" sz="1300" dirty="0">
              <a:solidFill>
                <a:srgbClr val="C2AB32"/>
              </a:solidFill>
            </a:rPr>
            <a:t>державного </a:t>
          </a:r>
          <a:r>
            <a:rPr lang="uk-UA" sz="1300" noProof="0" dirty="0" smtClean="0">
              <a:solidFill>
                <a:srgbClr val="C2AB32"/>
              </a:solidFill>
            </a:rPr>
            <a:t>кваліфікаційного іспиту </a:t>
          </a:r>
          <a:r>
            <a:rPr lang="ru-RU" sz="1300" dirty="0" smtClean="0">
              <a:solidFill>
                <a:srgbClr val="C2AB32"/>
              </a:solidFill>
            </a:rPr>
            <a:t>(</a:t>
          </a:r>
          <a:r>
            <a:rPr lang="ru-RU" sz="1300" dirty="0">
              <a:solidFill>
                <a:srgbClr val="C2AB32"/>
              </a:solidFill>
            </a:rPr>
            <a:t>ЄДКІ)</a:t>
          </a:r>
        </a:p>
        <a:p>
          <a:r>
            <a:rPr lang="ru-RU" sz="1300" dirty="0">
              <a:solidFill>
                <a:srgbClr val="C2AB32"/>
              </a:solidFill>
            </a:rPr>
            <a:t>-  </a:t>
          </a:r>
          <a:r>
            <a:rPr lang="uk-UA" sz="1300" dirty="0">
              <a:solidFill>
                <a:srgbClr val="C2AB32"/>
              </a:solidFill>
            </a:rPr>
            <a:t>атестаційні екзамени за програмою ОП у тестовій формі</a:t>
          </a:r>
        </a:p>
        <a:p>
          <a:r>
            <a:rPr lang="uk-UA" sz="1300" dirty="0">
              <a:solidFill>
                <a:srgbClr val="C2AB32"/>
              </a:solidFill>
            </a:rPr>
            <a:t>-  з червня 2020р. спеціальність </a:t>
          </a:r>
          <a:r>
            <a:rPr lang="uk-UA" sz="1300" dirty="0" smtClean="0">
              <a:solidFill>
                <a:srgbClr val="C2AB32"/>
              </a:solidFill>
            </a:rPr>
            <a:t>«</a:t>
          </a:r>
          <a:r>
            <a:rPr lang="uk-UA" sz="1300" dirty="0">
              <a:solidFill>
                <a:srgbClr val="C2AB32"/>
              </a:solidFill>
            </a:rPr>
            <a:t>Право» є регульованою, </a:t>
          </a:r>
          <a:r>
            <a:rPr lang="uk-UA" sz="1300" noProof="0" dirty="0" smtClean="0">
              <a:solidFill>
                <a:srgbClr val="C2AB32"/>
              </a:solidFill>
            </a:rPr>
            <a:t>здобуття освіти з якої необхідне для доступу до регульованих професій (встановлюються єдині підходи щодо регулювання доступу до певних видів професійної діяльності)</a:t>
          </a:r>
          <a:endParaRPr lang="uk-UA" sz="1300" noProof="0" dirty="0">
            <a:solidFill>
              <a:srgbClr val="C2AB32"/>
            </a:solidFill>
          </a:endParaRPr>
        </a:p>
      </dgm:t>
    </dgm:pt>
    <dgm:pt modelId="{4B88C863-6B40-4B02-8BEA-EF9277AF436A}" type="parTrans" cxnId="{548C4A4C-6962-4FEA-8668-590CB4E950FF}">
      <dgm:prSet/>
      <dgm:spPr/>
      <dgm:t>
        <a:bodyPr/>
        <a:lstStyle/>
        <a:p>
          <a:endParaRPr lang="ru-RU"/>
        </a:p>
      </dgm:t>
    </dgm:pt>
    <dgm:pt modelId="{DE8B9B55-DE8B-4493-85F2-00071FCBEE5B}" type="sibTrans" cxnId="{548C4A4C-6962-4FEA-8668-590CB4E950FF}">
      <dgm:prSet/>
      <dgm:spPr/>
      <dgm:t>
        <a:bodyPr/>
        <a:lstStyle/>
        <a:p>
          <a:endParaRPr lang="ru-RU"/>
        </a:p>
      </dgm:t>
    </dgm:pt>
    <dgm:pt modelId="{3D6B5C21-A016-46AD-ADF5-2F0CA0939959}" type="pres">
      <dgm:prSet presAssocID="{28B1C818-9403-4B11-A2B3-926DA713E71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F52A7F-2E98-4AE0-A0B8-71D08FBE1916}" type="pres">
      <dgm:prSet presAssocID="{A3DF9D93-BBD5-4D06-846A-11E45AD6E79F}" presName="comp" presStyleCnt="0"/>
      <dgm:spPr/>
    </dgm:pt>
    <dgm:pt modelId="{0B8C8BA5-F615-4220-971D-E9708E8AF072}" type="pres">
      <dgm:prSet presAssocID="{A3DF9D93-BBD5-4D06-846A-11E45AD6E79F}" presName="box" presStyleLbl="node1" presStyleIdx="0" presStyleCnt="3"/>
      <dgm:spPr/>
      <dgm:t>
        <a:bodyPr/>
        <a:lstStyle/>
        <a:p>
          <a:endParaRPr lang="ru-RU"/>
        </a:p>
      </dgm:t>
    </dgm:pt>
    <dgm:pt modelId="{60C86888-9D93-4F1C-9286-FFEF0F39A5E4}" type="pres">
      <dgm:prSet presAssocID="{A3DF9D93-BBD5-4D06-846A-11E45AD6E79F}" presName="img" presStyleLbl="fgImgPlace1" presStyleIdx="0" presStyleCnt="3"/>
      <dgm:spPr>
        <a:blipFill rotWithShape="1">
          <a:blip xmlns:r="http://schemas.openxmlformats.org/officeDocument/2006/relationships" r:embed="rId1"/>
          <a:srcRect/>
          <a:stretch>
            <a:fillRect t="-2000" b="-2000"/>
          </a:stretch>
        </a:blipFill>
      </dgm:spPr>
    </dgm:pt>
    <dgm:pt modelId="{CAFA00B0-BEBE-43CB-AA88-3089410C54F4}" type="pres">
      <dgm:prSet presAssocID="{A3DF9D93-BBD5-4D06-846A-11E45AD6E79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A09F11-C35F-4405-A242-8E04C0CA5859}" type="pres">
      <dgm:prSet presAssocID="{48922418-F5DA-4C04-8E1B-C5EF2092D8CF}" presName="spacer" presStyleCnt="0"/>
      <dgm:spPr/>
    </dgm:pt>
    <dgm:pt modelId="{E5744FAE-2428-4F02-9C67-BEF2ADD227C2}" type="pres">
      <dgm:prSet presAssocID="{92314678-D74F-439E-A3B9-859DB5B9D03E}" presName="comp" presStyleCnt="0"/>
      <dgm:spPr/>
    </dgm:pt>
    <dgm:pt modelId="{5B217A51-1DF2-44C1-9649-5C40CC7FB26B}" type="pres">
      <dgm:prSet presAssocID="{92314678-D74F-439E-A3B9-859DB5B9D03E}" presName="box" presStyleLbl="node1" presStyleIdx="1" presStyleCnt="3"/>
      <dgm:spPr/>
      <dgm:t>
        <a:bodyPr/>
        <a:lstStyle/>
        <a:p>
          <a:endParaRPr lang="ru-RU"/>
        </a:p>
      </dgm:t>
    </dgm:pt>
    <dgm:pt modelId="{A47A4DCA-158A-4838-95C3-21FDB7BD6BA7}" type="pres">
      <dgm:prSet presAssocID="{92314678-D74F-439E-A3B9-859DB5B9D03E}" presName="img" presStyleLbl="fgImgPlace1" presStyleIdx="1" presStyleCnt="3"/>
      <dgm:spPr>
        <a:blipFill rotWithShape="1">
          <a:blip xmlns:r="http://schemas.openxmlformats.org/officeDocument/2006/relationships" r:embed="rId2"/>
          <a:srcRect/>
          <a:stretch>
            <a:fillRect t="-35000" b="-35000"/>
          </a:stretch>
        </a:blipFill>
      </dgm:spPr>
    </dgm:pt>
    <dgm:pt modelId="{C70C9C57-F93C-4CD5-836D-605F676F6C19}" type="pres">
      <dgm:prSet presAssocID="{92314678-D74F-439E-A3B9-859DB5B9D03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2E3B8-05E8-4567-AA48-FD3986FFF534}" type="pres">
      <dgm:prSet presAssocID="{59B9FBE9-4F3E-49AD-903E-CC64D35C6F6B}" presName="spacer" presStyleCnt="0"/>
      <dgm:spPr/>
    </dgm:pt>
    <dgm:pt modelId="{B6A8E65F-0FB9-4AF4-8276-5ECD2B77117F}" type="pres">
      <dgm:prSet presAssocID="{9459A955-DAAC-42B5-94F2-E539B32EB9CD}" presName="comp" presStyleCnt="0"/>
      <dgm:spPr/>
    </dgm:pt>
    <dgm:pt modelId="{24CE3DB2-450F-4924-8C79-6DBB4421A25C}" type="pres">
      <dgm:prSet presAssocID="{9459A955-DAAC-42B5-94F2-E539B32EB9CD}" presName="box" presStyleLbl="node1" presStyleIdx="2" presStyleCnt="3"/>
      <dgm:spPr/>
      <dgm:t>
        <a:bodyPr/>
        <a:lstStyle/>
        <a:p>
          <a:endParaRPr lang="ru-RU"/>
        </a:p>
      </dgm:t>
    </dgm:pt>
    <dgm:pt modelId="{5F56EA54-89E0-420D-99C5-12C66AFB8163}" type="pres">
      <dgm:prSet presAssocID="{9459A955-DAAC-42B5-94F2-E539B32EB9CD}" presName="img" presStyleLbl="fgImgPlace1" presStyleIdx="2" presStyleCnt="3"/>
      <dgm:spPr>
        <a:blipFill rotWithShape="1">
          <a:blip xmlns:r="http://schemas.openxmlformats.org/officeDocument/2006/relationships" r:embed="rId3"/>
          <a:srcRect/>
          <a:stretch>
            <a:fillRect t="-7000" b="-7000"/>
          </a:stretch>
        </a:blipFill>
      </dgm:spPr>
    </dgm:pt>
    <dgm:pt modelId="{89D807F4-BE32-4A32-BBB1-505B3BA1990C}" type="pres">
      <dgm:prSet presAssocID="{9459A955-DAAC-42B5-94F2-E539B32EB9CD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6EA5C3-611E-4ABF-91D3-CACF80F071F6}" type="presOf" srcId="{A3DF9D93-BBD5-4D06-846A-11E45AD6E79F}" destId="{0B8C8BA5-F615-4220-971D-E9708E8AF072}" srcOrd="0" destOrd="0" presId="urn:microsoft.com/office/officeart/2005/8/layout/vList4"/>
    <dgm:cxn modelId="{0CF2AC22-2764-412D-88EA-9AF1D9399742}" type="presOf" srcId="{9459A955-DAAC-42B5-94F2-E539B32EB9CD}" destId="{89D807F4-BE32-4A32-BBB1-505B3BA1990C}" srcOrd="1" destOrd="0" presId="urn:microsoft.com/office/officeart/2005/8/layout/vList4"/>
    <dgm:cxn modelId="{5D4E3822-87C3-418C-92FF-CE982124EDD0}" type="presOf" srcId="{28B1C818-9403-4B11-A2B3-926DA713E713}" destId="{3D6B5C21-A016-46AD-ADF5-2F0CA0939959}" srcOrd="0" destOrd="0" presId="urn:microsoft.com/office/officeart/2005/8/layout/vList4"/>
    <dgm:cxn modelId="{AC1D34DC-BE5A-49BD-9FE5-299A6DA1B289}" type="presOf" srcId="{92314678-D74F-439E-A3B9-859DB5B9D03E}" destId="{5B217A51-1DF2-44C1-9649-5C40CC7FB26B}" srcOrd="0" destOrd="0" presId="urn:microsoft.com/office/officeart/2005/8/layout/vList4"/>
    <dgm:cxn modelId="{0576E68C-86B2-4A1E-B8DE-6A38FF97654A}" srcId="{28B1C818-9403-4B11-A2B3-926DA713E713}" destId="{92314678-D74F-439E-A3B9-859DB5B9D03E}" srcOrd="1" destOrd="0" parTransId="{2DCBB37C-AFF4-4BB3-97AF-8C874F07DFED}" sibTransId="{59B9FBE9-4F3E-49AD-903E-CC64D35C6F6B}"/>
    <dgm:cxn modelId="{EB80D3E4-A843-49B6-AB00-C2D8BAEC97A4}" type="presOf" srcId="{92314678-D74F-439E-A3B9-859DB5B9D03E}" destId="{C70C9C57-F93C-4CD5-836D-605F676F6C19}" srcOrd="1" destOrd="0" presId="urn:microsoft.com/office/officeart/2005/8/layout/vList4"/>
    <dgm:cxn modelId="{548C4A4C-6962-4FEA-8668-590CB4E950FF}" srcId="{28B1C818-9403-4B11-A2B3-926DA713E713}" destId="{9459A955-DAAC-42B5-94F2-E539B32EB9CD}" srcOrd="2" destOrd="0" parTransId="{4B88C863-6B40-4B02-8BEA-EF9277AF436A}" sibTransId="{DE8B9B55-DE8B-4493-85F2-00071FCBEE5B}"/>
    <dgm:cxn modelId="{15C726D5-6EAC-4815-9A64-330D17D03D53}" type="presOf" srcId="{A3DF9D93-BBD5-4D06-846A-11E45AD6E79F}" destId="{CAFA00B0-BEBE-43CB-AA88-3089410C54F4}" srcOrd="1" destOrd="0" presId="urn:microsoft.com/office/officeart/2005/8/layout/vList4"/>
    <dgm:cxn modelId="{0909E76A-80A6-4675-9678-B46AB1B34002}" srcId="{28B1C818-9403-4B11-A2B3-926DA713E713}" destId="{A3DF9D93-BBD5-4D06-846A-11E45AD6E79F}" srcOrd="0" destOrd="0" parTransId="{9BFA202E-DA14-424E-905E-6F1B78E744E9}" sibTransId="{48922418-F5DA-4C04-8E1B-C5EF2092D8CF}"/>
    <dgm:cxn modelId="{A5D59AD6-29C9-4DD2-8B56-F7468C1F88FE}" type="presOf" srcId="{9459A955-DAAC-42B5-94F2-E539B32EB9CD}" destId="{24CE3DB2-450F-4924-8C79-6DBB4421A25C}" srcOrd="0" destOrd="0" presId="urn:microsoft.com/office/officeart/2005/8/layout/vList4"/>
    <dgm:cxn modelId="{16419926-AC07-4E47-8C68-4B54EBCF6D1A}" type="presParOf" srcId="{3D6B5C21-A016-46AD-ADF5-2F0CA0939959}" destId="{D9F52A7F-2E98-4AE0-A0B8-71D08FBE1916}" srcOrd="0" destOrd="0" presId="urn:microsoft.com/office/officeart/2005/8/layout/vList4"/>
    <dgm:cxn modelId="{C3896274-F56F-4934-BED4-A93BEACCFEE2}" type="presParOf" srcId="{D9F52A7F-2E98-4AE0-A0B8-71D08FBE1916}" destId="{0B8C8BA5-F615-4220-971D-E9708E8AF072}" srcOrd="0" destOrd="0" presId="urn:microsoft.com/office/officeart/2005/8/layout/vList4"/>
    <dgm:cxn modelId="{793D6088-906F-4E7D-BB6F-ECAB9D153BD0}" type="presParOf" srcId="{D9F52A7F-2E98-4AE0-A0B8-71D08FBE1916}" destId="{60C86888-9D93-4F1C-9286-FFEF0F39A5E4}" srcOrd="1" destOrd="0" presId="urn:microsoft.com/office/officeart/2005/8/layout/vList4"/>
    <dgm:cxn modelId="{51E262F6-C1E8-427F-8A44-99ED102EA918}" type="presParOf" srcId="{D9F52A7F-2E98-4AE0-A0B8-71D08FBE1916}" destId="{CAFA00B0-BEBE-43CB-AA88-3089410C54F4}" srcOrd="2" destOrd="0" presId="urn:microsoft.com/office/officeart/2005/8/layout/vList4"/>
    <dgm:cxn modelId="{12CC1C90-3DAD-427A-B841-CAB07D49E67D}" type="presParOf" srcId="{3D6B5C21-A016-46AD-ADF5-2F0CA0939959}" destId="{FFA09F11-C35F-4405-A242-8E04C0CA5859}" srcOrd="1" destOrd="0" presId="urn:microsoft.com/office/officeart/2005/8/layout/vList4"/>
    <dgm:cxn modelId="{C37F69D8-E528-44FA-AA4E-3E0CCE537EE8}" type="presParOf" srcId="{3D6B5C21-A016-46AD-ADF5-2F0CA0939959}" destId="{E5744FAE-2428-4F02-9C67-BEF2ADD227C2}" srcOrd="2" destOrd="0" presId="urn:microsoft.com/office/officeart/2005/8/layout/vList4"/>
    <dgm:cxn modelId="{F5112493-7872-4D8A-8129-4268A4A1971E}" type="presParOf" srcId="{E5744FAE-2428-4F02-9C67-BEF2ADD227C2}" destId="{5B217A51-1DF2-44C1-9649-5C40CC7FB26B}" srcOrd="0" destOrd="0" presId="urn:microsoft.com/office/officeart/2005/8/layout/vList4"/>
    <dgm:cxn modelId="{3DAB1591-B33B-403A-9499-CA3B1C81E86D}" type="presParOf" srcId="{E5744FAE-2428-4F02-9C67-BEF2ADD227C2}" destId="{A47A4DCA-158A-4838-95C3-21FDB7BD6BA7}" srcOrd="1" destOrd="0" presId="urn:microsoft.com/office/officeart/2005/8/layout/vList4"/>
    <dgm:cxn modelId="{5D7D0995-BC18-4A34-B736-E9E822634FD1}" type="presParOf" srcId="{E5744FAE-2428-4F02-9C67-BEF2ADD227C2}" destId="{C70C9C57-F93C-4CD5-836D-605F676F6C19}" srcOrd="2" destOrd="0" presId="urn:microsoft.com/office/officeart/2005/8/layout/vList4"/>
    <dgm:cxn modelId="{81168846-00DA-465A-AE5B-F3757C641C67}" type="presParOf" srcId="{3D6B5C21-A016-46AD-ADF5-2F0CA0939959}" destId="{7392E3B8-05E8-4567-AA48-FD3986FFF534}" srcOrd="3" destOrd="0" presId="urn:microsoft.com/office/officeart/2005/8/layout/vList4"/>
    <dgm:cxn modelId="{84C2EC14-3BC4-4C6F-B067-341FA1CF0CF6}" type="presParOf" srcId="{3D6B5C21-A016-46AD-ADF5-2F0CA0939959}" destId="{B6A8E65F-0FB9-4AF4-8276-5ECD2B77117F}" srcOrd="4" destOrd="0" presId="urn:microsoft.com/office/officeart/2005/8/layout/vList4"/>
    <dgm:cxn modelId="{B7850CE5-982B-4119-BBE9-F9C0266F145B}" type="presParOf" srcId="{B6A8E65F-0FB9-4AF4-8276-5ECD2B77117F}" destId="{24CE3DB2-450F-4924-8C79-6DBB4421A25C}" srcOrd="0" destOrd="0" presId="urn:microsoft.com/office/officeart/2005/8/layout/vList4"/>
    <dgm:cxn modelId="{D5254C59-CDA0-40D3-BF59-40114202A5AD}" type="presParOf" srcId="{B6A8E65F-0FB9-4AF4-8276-5ECD2B77117F}" destId="{5F56EA54-89E0-420D-99C5-12C66AFB8163}" srcOrd="1" destOrd="0" presId="urn:microsoft.com/office/officeart/2005/8/layout/vList4"/>
    <dgm:cxn modelId="{61D26160-67F8-47BD-BE90-0D15F85D0EC1}" type="presParOf" srcId="{B6A8E65F-0FB9-4AF4-8276-5ECD2B77117F}" destId="{89D807F4-BE32-4A32-BBB1-505B3BA1990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F00D10-24CA-4E81-92C0-06DA657F0485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</dgm:pt>
    <dgm:pt modelId="{CAADB27C-D78E-449F-9104-3D5959531055}">
      <dgm:prSet/>
      <dgm:spPr/>
      <dgm:t>
        <a:bodyPr/>
        <a:lstStyle/>
        <a:p>
          <a:r>
            <a:rPr lang="uk-UA" b="1" dirty="0" smtClean="0">
              <a:solidFill>
                <a:srgbClr val="C2AB32"/>
              </a:solidFill>
            </a:rPr>
            <a:t>п.15 ч.1 ст. 62 </a:t>
          </a:r>
        </a:p>
        <a:p>
          <a:r>
            <a:rPr lang="uk-UA" b="1" dirty="0" smtClean="0">
              <a:solidFill>
                <a:srgbClr val="C2AB32"/>
              </a:solidFill>
            </a:rPr>
            <a:t>ЗУ «Про вищу освіту»</a:t>
          </a:r>
          <a:endParaRPr lang="ru-RU" b="1" dirty="0">
            <a:solidFill>
              <a:srgbClr val="C2AB32"/>
            </a:solidFill>
          </a:endParaRPr>
        </a:p>
      </dgm:t>
    </dgm:pt>
    <dgm:pt modelId="{1D3F19E5-CB72-4B5E-A8F2-C414E049741B}" type="parTrans" cxnId="{540F6F3C-2B24-4BB0-8B3C-AC6D502D008A}">
      <dgm:prSet/>
      <dgm:spPr/>
      <dgm:t>
        <a:bodyPr/>
        <a:lstStyle/>
        <a:p>
          <a:endParaRPr lang="ru-RU"/>
        </a:p>
      </dgm:t>
    </dgm:pt>
    <dgm:pt modelId="{71F10EE5-8F06-4AF5-934A-C01EB92D911B}" type="sibTrans" cxnId="{540F6F3C-2B24-4BB0-8B3C-AC6D502D008A}">
      <dgm:prSet/>
      <dgm:spPr/>
      <dgm:t>
        <a:bodyPr/>
        <a:lstStyle/>
        <a:p>
          <a:endParaRPr lang="ru-RU"/>
        </a:p>
      </dgm:t>
    </dgm:pt>
    <dgm:pt modelId="{50F10B9A-40E7-4F5B-9198-9A9A1A759216}">
      <dgm:prSet/>
      <dgm:spPr/>
      <dgm:t>
        <a:bodyPr/>
        <a:lstStyle/>
        <a:p>
          <a:r>
            <a:rPr lang="uk-UA" b="1" dirty="0" smtClean="0">
              <a:solidFill>
                <a:srgbClr val="C2AB32"/>
              </a:solidFill>
            </a:rPr>
            <a:t>Постанова КМУ</a:t>
          </a:r>
        </a:p>
        <a:p>
          <a:r>
            <a:rPr lang="uk-UA" b="1" dirty="0" smtClean="0">
              <a:solidFill>
                <a:srgbClr val="C2AB32"/>
              </a:solidFill>
            </a:rPr>
            <a:t> </a:t>
          </a:r>
          <a:r>
            <a:rPr lang="ru-RU" b="1" i="0" dirty="0" err="1" smtClean="0">
              <a:solidFill>
                <a:srgbClr val="C2AB32"/>
              </a:solidFill>
            </a:rPr>
            <a:t>від</a:t>
          </a:r>
          <a:r>
            <a:rPr lang="ru-RU" b="1" i="0" dirty="0" smtClean="0">
              <a:solidFill>
                <a:srgbClr val="C2AB32"/>
              </a:solidFill>
            </a:rPr>
            <a:t> 30.08.2024 р. № 1021, </a:t>
          </a:r>
        </a:p>
        <a:p>
          <a:r>
            <a:rPr lang="ru-RU" b="1" i="0" dirty="0" smtClean="0">
              <a:solidFill>
                <a:srgbClr val="C2AB32"/>
              </a:solidFill>
            </a:rPr>
            <a:t>Про </a:t>
          </a:r>
          <a:r>
            <a:rPr lang="ru-RU" b="1" i="0" dirty="0" err="1" smtClean="0">
              <a:solidFill>
                <a:srgbClr val="C2AB32"/>
              </a:solidFill>
            </a:rPr>
            <a:t>внесення</a:t>
          </a:r>
          <a:r>
            <a:rPr lang="ru-RU" b="1" i="0" dirty="0" smtClean="0">
              <a:solidFill>
                <a:srgbClr val="C2AB32"/>
              </a:solidFill>
            </a:rPr>
            <a:t> </a:t>
          </a:r>
          <a:r>
            <a:rPr lang="ru-RU" b="1" i="0" dirty="0" err="1" smtClean="0">
              <a:solidFill>
                <a:srgbClr val="C2AB32"/>
              </a:solidFill>
            </a:rPr>
            <a:t>зміни</a:t>
          </a:r>
          <a:r>
            <a:rPr lang="ru-RU" b="1" i="0" dirty="0" smtClean="0">
              <a:solidFill>
                <a:srgbClr val="C2AB32"/>
              </a:solidFill>
            </a:rPr>
            <a:t> до </a:t>
          </a:r>
          <a:r>
            <a:rPr lang="ru-RU" b="1" i="0" dirty="0" err="1" smtClean="0">
              <a:solidFill>
                <a:srgbClr val="C2AB32"/>
              </a:solidFill>
            </a:rPr>
            <a:t>переліку</a:t>
          </a:r>
          <a:r>
            <a:rPr lang="ru-RU" b="1" i="0" dirty="0" smtClean="0">
              <a:solidFill>
                <a:srgbClr val="C2AB32"/>
              </a:solidFill>
            </a:rPr>
            <a:t> </a:t>
          </a:r>
          <a:r>
            <a:rPr lang="ru-RU" b="1" i="0" dirty="0" err="1" smtClean="0">
              <a:solidFill>
                <a:srgbClr val="C2AB32"/>
              </a:solidFill>
            </a:rPr>
            <a:t>галузей</a:t>
          </a:r>
          <a:r>
            <a:rPr lang="ru-RU" b="1" i="0" dirty="0" smtClean="0">
              <a:solidFill>
                <a:srgbClr val="C2AB32"/>
              </a:solidFill>
            </a:rPr>
            <a:t> </a:t>
          </a:r>
          <a:r>
            <a:rPr lang="ru-RU" b="1" i="0" dirty="0" err="1" smtClean="0">
              <a:solidFill>
                <a:srgbClr val="C2AB32"/>
              </a:solidFill>
            </a:rPr>
            <a:t>знань</a:t>
          </a:r>
          <a:r>
            <a:rPr lang="ru-RU" b="1" i="0" dirty="0" smtClean="0">
              <a:solidFill>
                <a:srgbClr val="C2AB32"/>
              </a:solidFill>
            </a:rPr>
            <a:t> і </a:t>
          </a:r>
          <a:r>
            <a:rPr lang="ru-RU" b="1" i="0" dirty="0" err="1" smtClean="0">
              <a:solidFill>
                <a:srgbClr val="C2AB32"/>
              </a:solidFill>
            </a:rPr>
            <a:t>спеціальностей</a:t>
          </a:r>
          <a:r>
            <a:rPr lang="ru-RU" b="1" i="0" dirty="0" smtClean="0">
              <a:solidFill>
                <a:srgbClr val="C2AB32"/>
              </a:solidFill>
            </a:rPr>
            <a:t>, …</a:t>
          </a:r>
          <a:endParaRPr lang="ru-RU" b="1" dirty="0">
            <a:solidFill>
              <a:srgbClr val="C2AB32"/>
            </a:solidFill>
          </a:endParaRPr>
        </a:p>
      </dgm:t>
    </dgm:pt>
    <dgm:pt modelId="{FB804A51-1728-489B-9394-5EC0B8B252F3}" type="parTrans" cxnId="{8D908A3E-2268-497A-A587-E977481698ED}">
      <dgm:prSet/>
      <dgm:spPr/>
      <dgm:t>
        <a:bodyPr/>
        <a:lstStyle/>
        <a:p>
          <a:endParaRPr lang="ru-RU"/>
        </a:p>
      </dgm:t>
    </dgm:pt>
    <dgm:pt modelId="{55712AF3-6D63-4BE8-8356-72C2E6B968F8}" type="sibTrans" cxnId="{8D908A3E-2268-497A-A587-E977481698ED}">
      <dgm:prSet/>
      <dgm:spPr/>
      <dgm:t>
        <a:bodyPr/>
        <a:lstStyle/>
        <a:p>
          <a:endParaRPr lang="ru-RU"/>
        </a:p>
      </dgm:t>
    </dgm:pt>
    <dgm:pt modelId="{0672F0DB-2A00-4959-9396-22FB9E7946C8}">
      <dgm:prSet custT="1"/>
      <dgm:spPr/>
      <dgm:t>
        <a:bodyPr/>
        <a:lstStyle/>
        <a:p>
          <a:endParaRPr lang="ru-RU" sz="1600" b="1" dirty="0" smtClean="0">
            <a:solidFill>
              <a:srgbClr val="C2AB32"/>
            </a:solidFill>
          </a:endParaRPr>
        </a:p>
        <a:p>
          <a:r>
            <a:rPr lang="ru-RU" sz="1600" b="1" dirty="0" smtClean="0">
              <a:solidFill>
                <a:srgbClr val="C2AB32"/>
              </a:solidFill>
            </a:rPr>
            <a:t> ЗУ «Про </a:t>
          </a:r>
          <a:r>
            <a:rPr lang="ru-RU" sz="1600" b="1" dirty="0" err="1" smtClean="0">
              <a:solidFill>
                <a:srgbClr val="C2AB32"/>
              </a:solidFill>
            </a:rPr>
            <a:t>основи</a:t>
          </a:r>
          <a:r>
            <a:rPr lang="ru-RU" sz="1600" b="1" dirty="0" smtClean="0">
              <a:solidFill>
                <a:srgbClr val="C2AB32"/>
              </a:solidFill>
            </a:rPr>
            <a:t> </a:t>
          </a:r>
          <a:r>
            <a:rPr lang="ru-RU" sz="1600" b="1" dirty="0" err="1" smtClean="0">
              <a:solidFill>
                <a:srgbClr val="C2AB32"/>
              </a:solidFill>
            </a:rPr>
            <a:t>національного</a:t>
          </a:r>
          <a:r>
            <a:rPr lang="ru-RU" sz="1600" b="1" dirty="0" smtClean="0">
              <a:solidFill>
                <a:srgbClr val="C2AB32"/>
              </a:solidFill>
            </a:rPr>
            <a:t> </a:t>
          </a:r>
          <a:r>
            <a:rPr lang="ru-RU" sz="1600" b="1" dirty="0" err="1" smtClean="0">
              <a:solidFill>
                <a:srgbClr val="C2AB32"/>
              </a:solidFill>
            </a:rPr>
            <a:t>супротиву</a:t>
          </a:r>
          <a:r>
            <a:rPr lang="ru-RU" sz="1600" b="1" dirty="0" smtClean="0">
              <a:solidFill>
                <a:srgbClr val="C2AB32"/>
              </a:solidFill>
            </a:rPr>
            <a:t>», «Про </a:t>
          </a:r>
          <a:r>
            <a:rPr lang="ru-RU" sz="1600" b="1" dirty="0" err="1" smtClean="0">
              <a:solidFill>
                <a:srgbClr val="C2AB32"/>
              </a:solidFill>
            </a:rPr>
            <a:t>військовий</a:t>
          </a:r>
          <a:r>
            <a:rPr lang="ru-RU" sz="1600" b="1" dirty="0" smtClean="0">
              <a:solidFill>
                <a:srgbClr val="C2AB32"/>
              </a:solidFill>
            </a:rPr>
            <a:t> </a:t>
          </a:r>
          <a:r>
            <a:rPr lang="ru-RU" sz="1600" b="1" dirty="0" err="1" smtClean="0">
              <a:solidFill>
                <a:srgbClr val="C2AB32"/>
              </a:solidFill>
            </a:rPr>
            <a:t>обов'язок</a:t>
          </a:r>
          <a:r>
            <a:rPr lang="ru-RU" sz="1600" b="1" dirty="0" smtClean="0">
              <a:solidFill>
                <a:srgbClr val="C2AB32"/>
              </a:solidFill>
            </a:rPr>
            <a:t> і </a:t>
          </a:r>
          <a:r>
            <a:rPr lang="ru-RU" sz="1600" b="1" dirty="0" err="1" smtClean="0">
              <a:solidFill>
                <a:srgbClr val="C2AB32"/>
              </a:solidFill>
            </a:rPr>
            <a:t>військову</a:t>
          </a:r>
          <a:r>
            <a:rPr lang="ru-RU" sz="1600" b="1" dirty="0" smtClean="0">
              <a:solidFill>
                <a:srgbClr val="C2AB32"/>
              </a:solidFill>
            </a:rPr>
            <a:t> службу» та</a:t>
          </a:r>
        </a:p>
        <a:p>
          <a:endParaRPr lang="ru-RU" sz="1300" b="1" dirty="0" smtClean="0">
            <a:solidFill>
              <a:srgbClr val="C2AB32"/>
            </a:solidFill>
          </a:endParaRPr>
        </a:p>
        <a:p>
          <a:endParaRPr lang="ru-RU" sz="1300" b="1" dirty="0">
            <a:solidFill>
              <a:srgbClr val="C2AB32"/>
            </a:solidFill>
          </a:endParaRPr>
        </a:p>
      </dgm:t>
    </dgm:pt>
    <dgm:pt modelId="{D366B6CD-CCA1-49AE-98C4-FD7EF498C59A}" type="parTrans" cxnId="{9F85C381-6503-4328-8CCD-171B9D14798D}">
      <dgm:prSet/>
      <dgm:spPr/>
      <dgm:t>
        <a:bodyPr/>
        <a:lstStyle/>
        <a:p>
          <a:endParaRPr lang="ru-RU"/>
        </a:p>
      </dgm:t>
    </dgm:pt>
    <dgm:pt modelId="{8D69D989-56B0-4188-A585-A5FED6D46333}" type="sibTrans" cxnId="{9F85C381-6503-4328-8CCD-171B9D14798D}">
      <dgm:prSet/>
      <dgm:spPr/>
      <dgm:t>
        <a:bodyPr/>
        <a:lstStyle/>
        <a:p>
          <a:endParaRPr lang="ru-RU"/>
        </a:p>
      </dgm:t>
    </dgm:pt>
    <dgm:pt modelId="{1FD448EB-5BC7-4E0F-9D71-95CF61740C32}">
      <dgm:prSet/>
      <dgm:spPr/>
      <dgm:t>
        <a:bodyPr/>
        <a:lstStyle/>
        <a:p>
          <a:r>
            <a:rPr lang="ru-RU" b="1" dirty="0" smtClean="0">
              <a:solidFill>
                <a:srgbClr val="C2AB32"/>
              </a:solidFill>
            </a:rPr>
            <a:t>Постанова КМУ </a:t>
          </a:r>
          <a:r>
            <a:rPr lang="ru-RU" b="1" dirty="0" err="1" smtClean="0">
              <a:solidFill>
                <a:srgbClr val="C2AB32"/>
              </a:solidFill>
            </a:rPr>
            <a:t>від</a:t>
          </a:r>
          <a:r>
            <a:rPr lang="ru-RU" b="1" dirty="0" smtClean="0">
              <a:solidFill>
                <a:srgbClr val="C2AB32"/>
              </a:solidFill>
            </a:rPr>
            <a:t> 21.06.2024        № </a:t>
          </a:r>
          <a:r>
            <a:rPr lang="ru-RU" b="1" dirty="0">
              <a:solidFill>
                <a:srgbClr val="C2AB32"/>
              </a:solidFill>
            </a:rPr>
            <a:t>734 «Про </a:t>
          </a:r>
          <a:r>
            <a:rPr lang="ru-RU" b="1" dirty="0" err="1">
              <a:solidFill>
                <a:srgbClr val="C2AB32"/>
              </a:solidFill>
            </a:rPr>
            <a:t>затвердження</a:t>
          </a:r>
          <a:r>
            <a:rPr lang="ru-RU" b="1" dirty="0">
              <a:solidFill>
                <a:srgbClr val="C2AB32"/>
              </a:solidFill>
            </a:rPr>
            <a:t> </a:t>
          </a:r>
          <a:r>
            <a:rPr lang="ru-RU" b="1" dirty="0" smtClean="0">
              <a:solidFill>
                <a:srgbClr val="C2AB32"/>
              </a:solidFill>
            </a:rPr>
            <a:t>порядку </a:t>
          </a:r>
          <a:r>
            <a:rPr lang="ru-RU" b="1" dirty="0" err="1" smtClean="0">
              <a:solidFill>
                <a:srgbClr val="C2AB32"/>
              </a:solidFill>
            </a:rPr>
            <a:t>проведення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базової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загальновійськової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підготовки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громадян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України</a:t>
          </a:r>
          <a:r>
            <a:rPr lang="ru-RU" b="1" dirty="0" smtClean="0">
              <a:solidFill>
                <a:srgbClr val="C2AB32"/>
              </a:solidFill>
            </a:rPr>
            <a:t>, </a:t>
          </a:r>
          <a:r>
            <a:rPr lang="ru-RU" b="1" dirty="0" err="1" smtClean="0">
              <a:solidFill>
                <a:srgbClr val="C2AB32"/>
              </a:solidFill>
            </a:rPr>
            <a:t>які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здобувають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вищу</a:t>
          </a:r>
          <a:r>
            <a:rPr lang="ru-RU" b="1" dirty="0" smtClean="0">
              <a:solidFill>
                <a:srgbClr val="C2AB32"/>
              </a:solidFill>
            </a:rPr>
            <a:t> </a:t>
          </a:r>
          <a:r>
            <a:rPr lang="ru-RU" b="1" dirty="0" err="1" smtClean="0">
              <a:solidFill>
                <a:srgbClr val="C2AB32"/>
              </a:solidFill>
            </a:rPr>
            <a:t>освіту</a:t>
          </a:r>
          <a:r>
            <a:rPr lang="ru-RU" b="1" dirty="0" smtClean="0">
              <a:solidFill>
                <a:srgbClr val="C2AB32"/>
              </a:solidFill>
            </a:rPr>
            <a:t>, та </a:t>
          </a:r>
          <a:r>
            <a:rPr lang="ru-RU" b="1" dirty="0" err="1" smtClean="0">
              <a:solidFill>
                <a:srgbClr val="C2AB32"/>
              </a:solidFill>
            </a:rPr>
            <a:t>поліцейських</a:t>
          </a:r>
          <a:r>
            <a:rPr lang="ru-RU" b="1" dirty="0" smtClean="0">
              <a:solidFill>
                <a:srgbClr val="C2AB32"/>
              </a:solidFill>
            </a:rPr>
            <a:t>»</a:t>
          </a:r>
          <a:endParaRPr lang="ru-RU" b="1" dirty="0">
            <a:solidFill>
              <a:srgbClr val="C2AB32"/>
            </a:solidFill>
          </a:endParaRPr>
        </a:p>
      </dgm:t>
    </dgm:pt>
    <dgm:pt modelId="{E5405D70-E210-49EF-A136-1D7785BFAFC7}" type="parTrans" cxnId="{9C05F757-EE35-4178-A3AC-FACF880BE9DD}">
      <dgm:prSet/>
      <dgm:spPr/>
      <dgm:t>
        <a:bodyPr/>
        <a:lstStyle/>
        <a:p>
          <a:endParaRPr lang="ru-RU"/>
        </a:p>
      </dgm:t>
    </dgm:pt>
    <dgm:pt modelId="{DF1F5763-8B57-4DF7-81AE-8D5437CA9490}" type="sibTrans" cxnId="{9C05F757-EE35-4178-A3AC-FACF880BE9DD}">
      <dgm:prSet/>
      <dgm:spPr/>
      <dgm:t>
        <a:bodyPr/>
        <a:lstStyle/>
        <a:p>
          <a:endParaRPr lang="ru-RU"/>
        </a:p>
      </dgm:t>
    </dgm:pt>
    <dgm:pt modelId="{1C7AA77A-1F7D-449A-8C98-305E262BDBFD}" type="pres">
      <dgm:prSet presAssocID="{D8F00D10-24CA-4E81-92C0-06DA657F0485}" presName="CompostProcess" presStyleCnt="0">
        <dgm:presLayoutVars>
          <dgm:dir/>
          <dgm:resizeHandles val="exact"/>
        </dgm:presLayoutVars>
      </dgm:prSet>
      <dgm:spPr/>
    </dgm:pt>
    <dgm:pt modelId="{D6CED87E-589A-45A5-99AF-A168C555731C}" type="pres">
      <dgm:prSet presAssocID="{D8F00D10-24CA-4E81-92C0-06DA657F0485}" presName="arrow" presStyleLbl="bgShp" presStyleIdx="0" presStyleCnt="1" custScaleX="117647"/>
      <dgm:spPr/>
    </dgm:pt>
    <dgm:pt modelId="{F1100EDD-1CA3-47D2-8A64-60C728D92D0B}" type="pres">
      <dgm:prSet presAssocID="{D8F00D10-24CA-4E81-92C0-06DA657F0485}" presName="linearProcess" presStyleCnt="0"/>
      <dgm:spPr/>
    </dgm:pt>
    <dgm:pt modelId="{0387F676-BC4A-42B3-AD2F-0B45CAB3F64A}" type="pres">
      <dgm:prSet presAssocID="{CAADB27C-D78E-449F-9104-3D5959531055}" presName="textNode" presStyleLbl="node1" presStyleIdx="0" presStyleCnt="4" custScaleX="90050" custScaleY="110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CA45EE-B306-4FCF-B7B9-092C03DDADD7}" type="pres">
      <dgm:prSet presAssocID="{71F10EE5-8F06-4AF5-934A-C01EB92D911B}" presName="sibTrans" presStyleCnt="0"/>
      <dgm:spPr/>
    </dgm:pt>
    <dgm:pt modelId="{D287E41D-FD0B-4B83-9329-B30BFC638769}" type="pres">
      <dgm:prSet presAssocID="{50F10B9A-40E7-4F5B-9198-9A9A1A759216}" presName="textNode" presStyleLbl="node1" presStyleIdx="1" presStyleCnt="4" custScaleY="112898" custLinFactNeighborX="26623" custLinFactNeighborY="-17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63294-DF6A-4324-87A8-87F9DE4EDE91}" type="pres">
      <dgm:prSet presAssocID="{55712AF3-6D63-4BE8-8356-72C2E6B968F8}" presName="sibTrans" presStyleCnt="0"/>
      <dgm:spPr/>
    </dgm:pt>
    <dgm:pt modelId="{3B0A8B82-7514-4DA0-8E8B-B91A622479A0}" type="pres">
      <dgm:prSet presAssocID="{0672F0DB-2A00-4959-9396-22FB9E7946C8}" presName="textNode" presStyleLbl="node1" presStyleIdx="2" presStyleCnt="4" custScaleY="110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C5A2E8-03F2-4349-AC12-2D66E1FE49B5}" type="pres">
      <dgm:prSet presAssocID="{8D69D989-56B0-4188-A585-A5FED6D46333}" presName="sibTrans" presStyleCnt="0"/>
      <dgm:spPr/>
    </dgm:pt>
    <dgm:pt modelId="{225BBAA4-0E34-44B3-B670-EAD776E16F15}" type="pres">
      <dgm:prSet presAssocID="{1FD448EB-5BC7-4E0F-9D71-95CF61740C32}" presName="textNode" presStyleLbl="node1" presStyleIdx="3" presStyleCnt="4" custScaleY="114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1EB921-DDF9-4592-8E77-0794B9B2CB3D}" type="presOf" srcId="{50F10B9A-40E7-4F5B-9198-9A9A1A759216}" destId="{D287E41D-FD0B-4B83-9329-B30BFC638769}" srcOrd="0" destOrd="0" presId="urn:microsoft.com/office/officeart/2005/8/layout/hProcess9"/>
    <dgm:cxn modelId="{F0DE250D-75C2-4826-9776-16BE6C1E49A4}" type="presOf" srcId="{CAADB27C-D78E-449F-9104-3D5959531055}" destId="{0387F676-BC4A-42B3-AD2F-0B45CAB3F64A}" srcOrd="0" destOrd="0" presId="urn:microsoft.com/office/officeart/2005/8/layout/hProcess9"/>
    <dgm:cxn modelId="{9C05F757-EE35-4178-A3AC-FACF880BE9DD}" srcId="{D8F00D10-24CA-4E81-92C0-06DA657F0485}" destId="{1FD448EB-5BC7-4E0F-9D71-95CF61740C32}" srcOrd="3" destOrd="0" parTransId="{E5405D70-E210-49EF-A136-1D7785BFAFC7}" sibTransId="{DF1F5763-8B57-4DF7-81AE-8D5437CA9490}"/>
    <dgm:cxn modelId="{540F6F3C-2B24-4BB0-8B3C-AC6D502D008A}" srcId="{D8F00D10-24CA-4E81-92C0-06DA657F0485}" destId="{CAADB27C-D78E-449F-9104-3D5959531055}" srcOrd="0" destOrd="0" parTransId="{1D3F19E5-CB72-4B5E-A8F2-C414E049741B}" sibTransId="{71F10EE5-8F06-4AF5-934A-C01EB92D911B}"/>
    <dgm:cxn modelId="{8D908A3E-2268-497A-A587-E977481698ED}" srcId="{D8F00D10-24CA-4E81-92C0-06DA657F0485}" destId="{50F10B9A-40E7-4F5B-9198-9A9A1A759216}" srcOrd="1" destOrd="0" parTransId="{FB804A51-1728-489B-9394-5EC0B8B252F3}" sibTransId="{55712AF3-6D63-4BE8-8356-72C2E6B968F8}"/>
    <dgm:cxn modelId="{CD30EDA7-0D17-4194-9D35-4BD13BDBA7CF}" type="presOf" srcId="{D8F00D10-24CA-4E81-92C0-06DA657F0485}" destId="{1C7AA77A-1F7D-449A-8C98-305E262BDBFD}" srcOrd="0" destOrd="0" presId="urn:microsoft.com/office/officeart/2005/8/layout/hProcess9"/>
    <dgm:cxn modelId="{9F85C381-6503-4328-8CCD-171B9D14798D}" srcId="{D8F00D10-24CA-4E81-92C0-06DA657F0485}" destId="{0672F0DB-2A00-4959-9396-22FB9E7946C8}" srcOrd="2" destOrd="0" parTransId="{D366B6CD-CCA1-49AE-98C4-FD7EF498C59A}" sibTransId="{8D69D989-56B0-4188-A585-A5FED6D46333}"/>
    <dgm:cxn modelId="{4FBE07B3-BD66-4CB1-BC45-2E2AF365DA23}" type="presOf" srcId="{1FD448EB-5BC7-4E0F-9D71-95CF61740C32}" destId="{225BBAA4-0E34-44B3-B670-EAD776E16F15}" srcOrd="0" destOrd="0" presId="urn:microsoft.com/office/officeart/2005/8/layout/hProcess9"/>
    <dgm:cxn modelId="{D89E7FE3-958F-4451-BCE3-9DF7499E7013}" type="presOf" srcId="{0672F0DB-2A00-4959-9396-22FB9E7946C8}" destId="{3B0A8B82-7514-4DA0-8E8B-B91A622479A0}" srcOrd="0" destOrd="0" presId="urn:microsoft.com/office/officeart/2005/8/layout/hProcess9"/>
    <dgm:cxn modelId="{FF3E3E75-7138-4FF7-B681-B209DB936BB0}" type="presParOf" srcId="{1C7AA77A-1F7D-449A-8C98-305E262BDBFD}" destId="{D6CED87E-589A-45A5-99AF-A168C555731C}" srcOrd="0" destOrd="0" presId="urn:microsoft.com/office/officeart/2005/8/layout/hProcess9"/>
    <dgm:cxn modelId="{1317FD42-2FB3-48B9-855C-A8DA8519FFA7}" type="presParOf" srcId="{1C7AA77A-1F7D-449A-8C98-305E262BDBFD}" destId="{F1100EDD-1CA3-47D2-8A64-60C728D92D0B}" srcOrd="1" destOrd="0" presId="urn:microsoft.com/office/officeart/2005/8/layout/hProcess9"/>
    <dgm:cxn modelId="{C2082E7A-DF1B-47C9-804E-9E53E95BA73F}" type="presParOf" srcId="{F1100EDD-1CA3-47D2-8A64-60C728D92D0B}" destId="{0387F676-BC4A-42B3-AD2F-0B45CAB3F64A}" srcOrd="0" destOrd="0" presId="urn:microsoft.com/office/officeart/2005/8/layout/hProcess9"/>
    <dgm:cxn modelId="{2474EFF1-C5A0-4ECB-A853-4DEDA679F27B}" type="presParOf" srcId="{F1100EDD-1CA3-47D2-8A64-60C728D92D0B}" destId="{DCCA45EE-B306-4FCF-B7B9-092C03DDADD7}" srcOrd="1" destOrd="0" presId="urn:microsoft.com/office/officeart/2005/8/layout/hProcess9"/>
    <dgm:cxn modelId="{869809B6-8120-464B-8A8F-1C332A3C60F9}" type="presParOf" srcId="{F1100EDD-1CA3-47D2-8A64-60C728D92D0B}" destId="{D287E41D-FD0B-4B83-9329-B30BFC638769}" srcOrd="2" destOrd="0" presId="urn:microsoft.com/office/officeart/2005/8/layout/hProcess9"/>
    <dgm:cxn modelId="{CC5E51CA-731B-499B-9D35-E16E1A621A02}" type="presParOf" srcId="{F1100EDD-1CA3-47D2-8A64-60C728D92D0B}" destId="{85F63294-DF6A-4324-87A8-87F9DE4EDE91}" srcOrd="3" destOrd="0" presId="urn:microsoft.com/office/officeart/2005/8/layout/hProcess9"/>
    <dgm:cxn modelId="{5CC77184-4B92-4D1B-8299-02C795BB77B9}" type="presParOf" srcId="{F1100EDD-1CA3-47D2-8A64-60C728D92D0B}" destId="{3B0A8B82-7514-4DA0-8E8B-B91A622479A0}" srcOrd="4" destOrd="0" presId="urn:microsoft.com/office/officeart/2005/8/layout/hProcess9"/>
    <dgm:cxn modelId="{E4257279-FD74-4568-B157-D96415364B31}" type="presParOf" srcId="{F1100EDD-1CA3-47D2-8A64-60C728D92D0B}" destId="{DEC5A2E8-03F2-4349-AC12-2D66E1FE49B5}" srcOrd="5" destOrd="0" presId="urn:microsoft.com/office/officeart/2005/8/layout/hProcess9"/>
    <dgm:cxn modelId="{1F41CB5C-F53F-4451-978A-F8742A860359}" type="presParOf" srcId="{F1100EDD-1CA3-47D2-8A64-60C728D92D0B}" destId="{225BBAA4-0E34-44B3-B670-EAD776E16F1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3895BA-AFC0-4C61-ACC7-9AF62FB43E85}">
      <dsp:nvSpPr>
        <dsp:cNvPr id="0" name=""/>
        <dsp:cNvSpPr/>
      </dsp:nvSpPr>
      <dsp:spPr>
        <a:xfrm>
          <a:off x="3080" y="202614"/>
          <a:ext cx="2444055" cy="1466433"/>
        </a:xfrm>
        <a:prstGeom prst="rect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>
              <a:solidFill>
                <a:srgbClr val="C2AB32"/>
              </a:solidFill>
            </a:rPr>
            <a:t>Котова Л.В.</a:t>
          </a:r>
        </a:p>
      </dsp:txBody>
      <dsp:txXfrm>
        <a:off x="3080" y="202614"/>
        <a:ext cx="2444055" cy="1466433"/>
      </dsp:txXfrm>
    </dsp:sp>
    <dsp:sp modelId="{1D68D039-6689-4D60-A482-00EF0F22918A}">
      <dsp:nvSpPr>
        <dsp:cNvPr id="0" name=""/>
        <dsp:cNvSpPr/>
      </dsp:nvSpPr>
      <dsp:spPr>
        <a:xfrm>
          <a:off x="2691541" y="202614"/>
          <a:ext cx="2444055" cy="1466433"/>
        </a:xfrm>
        <a:prstGeom prst="rect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rgbClr val="C2AB32"/>
              </a:solidFill>
            </a:rPr>
            <a:t>Івчук Ю.Ю.</a:t>
          </a:r>
          <a:endParaRPr lang="ru-RU" sz="2000" b="1" i="1" kern="1200" dirty="0">
            <a:solidFill>
              <a:srgbClr val="C2AB32"/>
            </a:solidFill>
          </a:endParaRPr>
        </a:p>
      </dsp:txBody>
      <dsp:txXfrm>
        <a:off x="2691541" y="202614"/>
        <a:ext cx="2444055" cy="1466433"/>
      </dsp:txXfrm>
    </dsp:sp>
    <dsp:sp modelId="{367A1B50-A69D-4BBC-B8B0-7B152A5B540D}">
      <dsp:nvSpPr>
        <dsp:cNvPr id="0" name=""/>
        <dsp:cNvSpPr/>
      </dsp:nvSpPr>
      <dsp:spPr>
        <a:xfrm>
          <a:off x="5380002" y="202614"/>
          <a:ext cx="2444055" cy="1466433"/>
        </a:xfrm>
        <a:prstGeom prst="rect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>
              <a:solidFill>
                <a:srgbClr val="C2AB32"/>
              </a:solidFill>
            </a:rPr>
            <a:t>Шаповалова О.В.</a:t>
          </a:r>
          <a:endParaRPr lang="ru-RU" sz="2000" kern="1200" dirty="0">
            <a:solidFill>
              <a:srgbClr val="C2AB32"/>
            </a:solidFill>
          </a:endParaRPr>
        </a:p>
      </dsp:txBody>
      <dsp:txXfrm>
        <a:off x="5380002" y="202614"/>
        <a:ext cx="2444055" cy="1466433"/>
      </dsp:txXfrm>
    </dsp:sp>
    <dsp:sp modelId="{C6C4F82A-7C9C-41F1-BBA2-4F2C2CC09557}">
      <dsp:nvSpPr>
        <dsp:cNvPr id="0" name=""/>
        <dsp:cNvSpPr/>
      </dsp:nvSpPr>
      <dsp:spPr>
        <a:xfrm>
          <a:off x="8068463" y="202614"/>
          <a:ext cx="2444055" cy="1466433"/>
        </a:xfrm>
        <a:prstGeom prst="rect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err="1">
              <a:solidFill>
                <a:srgbClr val="C2AB32"/>
              </a:solidFill>
            </a:rPr>
            <a:t>Арсентьєва</a:t>
          </a:r>
          <a:r>
            <a:rPr lang="ru-RU" sz="2000" b="1" i="1" kern="1200" dirty="0">
              <a:solidFill>
                <a:srgbClr val="C2AB32"/>
              </a:solidFill>
            </a:rPr>
            <a:t> О.С.</a:t>
          </a:r>
        </a:p>
      </dsp:txBody>
      <dsp:txXfrm>
        <a:off x="8068463" y="202614"/>
        <a:ext cx="2444055" cy="1466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720D9-B4DB-48A8-BB8C-08F91DC58158}">
      <dsp:nvSpPr>
        <dsp:cNvPr id="0" name=""/>
        <dsp:cNvSpPr/>
      </dsp:nvSpPr>
      <dsp:spPr>
        <a:xfrm>
          <a:off x="1972552" y="0"/>
          <a:ext cx="2071110" cy="2071110"/>
        </a:xfrm>
        <a:prstGeom prst="triangle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>
              <a:solidFill>
                <a:srgbClr val="C2AB32"/>
              </a:solidFill>
            </a:rPr>
            <a:t>1. Складові, які стосуються вступу</a:t>
          </a:r>
          <a:endParaRPr lang="ru-RU" sz="1100" b="1" kern="1200" dirty="0">
            <a:solidFill>
              <a:srgbClr val="C2AB32"/>
            </a:solidFill>
          </a:endParaRPr>
        </a:p>
      </dsp:txBody>
      <dsp:txXfrm>
        <a:off x="2490330" y="1035555"/>
        <a:ext cx="1035555" cy="1035555"/>
      </dsp:txXfrm>
    </dsp:sp>
    <dsp:sp modelId="{9A49921C-6A02-4380-A3C6-46C4833FBE88}">
      <dsp:nvSpPr>
        <dsp:cNvPr id="0" name=""/>
        <dsp:cNvSpPr/>
      </dsp:nvSpPr>
      <dsp:spPr>
        <a:xfrm>
          <a:off x="936997" y="2071110"/>
          <a:ext cx="2071110" cy="2071110"/>
        </a:xfrm>
        <a:prstGeom prst="triangle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>
              <a:solidFill>
                <a:srgbClr val="C2AB32"/>
              </a:solidFill>
            </a:rPr>
            <a:t>2. Складові, які стосуються процесу навчання</a:t>
          </a:r>
          <a:endParaRPr lang="ru-RU" sz="1100" b="1" kern="1200" dirty="0">
            <a:solidFill>
              <a:srgbClr val="C2AB32"/>
            </a:solidFill>
          </a:endParaRPr>
        </a:p>
      </dsp:txBody>
      <dsp:txXfrm>
        <a:off x="1454775" y="3106665"/>
        <a:ext cx="1035555" cy="1035555"/>
      </dsp:txXfrm>
    </dsp:sp>
    <dsp:sp modelId="{3886824E-D588-4941-9E11-F778B17152B6}">
      <dsp:nvSpPr>
        <dsp:cNvPr id="0" name=""/>
        <dsp:cNvSpPr/>
      </dsp:nvSpPr>
      <dsp:spPr>
        <a:xfrm rot="10800000">
          <a:off x="1972552" y="2071110"/>
          <a:ext cx="2071110" cy="2071110"/>
        </a:xfrm>
        <a:prstGeom prst="triangle">
          <a:avLst/>
        </a:prstGeom>
        <a:solidFill>
          <a:srgbClr val="C2AB3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>
              <a:solidFill>
                <a:srgbClr val="2B424F"/>
              </a:solidFill>
            </a:rPr>
            <a:t>Спрямовані на підвищення якості</a:t>
          </a:r>
          <a:endParaRPr lang="ru-RU" sz="1600" b="1" kern="1200" dirty="0">
            <a:solidFill>
              <a:srgbClr val="2B424F"/>
            </a:solidFill>
          </a:endParaRPr>
        </a:p>
      </dsp:txBody>
      <dsp:txXfrm rot="10800000">
        <a:off x="2490329" y="2071110"/>
        <a:ext cx="1035555" cy="1035555"/>
      </dsp:txXfrm>
    </dsp:sp>
    <dsp:sp modelId="{39386051-EC6A-44EF-A23E-18675B26E960}">
      <dsp:nvSpPr>
        <dsp:cNvPr id="0" name=""/>
        <dsp:cNvSpPr/>
      </dsp:nvSpPr>
      <dsp:spPr>
        <a:xfrm>
          <a:off x="3008107" y="2071110"/>
          <a:ext cx="2071110" cy="2071110"/>
        </a:xfrm>
        <a:prstGeom prst="triangle">
          <a:avLst/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b="1" kern="1200" dirty="0">
              <a:solidFill>
                <a:srgbClr val="C2AB32"/>
              </a:solidFill>
            </a:rPr>
            <a:t>3. Складові, які стосуються результатів навчання, атестації</a:t>
          </a:r>
          <a:endParaRPr lang="ru-RU" sz="1100" b="1" kern="1200" dirty="0">
            <a:solidFill>
              <a:srgbClr val="C2AB32"/>
            </a:solidFill>
          </a:endParaRPr>
        </a:p>
      </dsp:txBody>
      <dsp:txXfrm>
        <a:off x="3525885" y="3106665"/>
        <a:ext cx="1035555" cy="10355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C8BA5-F615-4220-971D-E9708E8AF072}">
      <dsp:nvSpPr>
        <dsp:cNvPr id="0" name=""/>
        <dsp:cNvSpPr/>
      </dsp:nvSpPr>
      <dsp:spPr>
        <a:xfrm>
          <a:off x="0" y="0"/>
          <a:ext cx="10515600" cy="1474127"/>
        </a:xfrm>
        <a:prstGeom prst="roundRect">
          <a:avLst>
            <a:gd name="adj" fmla="val 10000"/>
          </a:avLst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u="sng" kern="1200" dirty="0">
              <a:solidFill>
                <a:srgbClr val="C2AB32"/>
              </a:solidFill>
            </a:rPr>
            <a:t>1</a:t>
          </a:r>
          <a:r>
            <a:rPr lang="ru-RU" sz="1500" b="1" u="none" kern="1200" dirty="0">
              <a:solidFill>
                <a:srgbClr val="C2AB32"/>
              </a:solidFill>
            </a:rPr>
            <a:t>. </a:t>
          </a:r>
          <a:r>
            <a:rPr lang="uk-UA" sz="1500" b="1" u="none" kern="1200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kern="1200" dirty="0" smtClean="0">
              <a:solidFill>
                <a:srgbClr val="C2AB32"/>
              </a:solidFill>
            </a:rPr>
            <a:t>, </a:t>
          </a:r>
          <a:r>
            <a:rPr lang="ru-RU" sz="1500" b="1" u="none" kern="1200" dirty="0" err="1">
              <a:solidFill>
                <a:srgbClr val="C2AB32"/>
              </a:solidFill>
            </a:rPr>
            <a:t>які</a:t>
          </a:r>
          <a:r>
            <a:rPr lang="ru-RU" sz="1500" b="1" u="none" kern="1200" dirty="0">
              <a:solidFill>
                <a:srgbClr val="C2AB32"/>
              </a:solidFill>
            </a:rPr>
            <a:t> </a:t>
          </a:r>
          <a:r>
            <a:rPr lang="ru-RU" sz="1500" b="1" u="none" kern="1200" dirty="0" err="1">
              <a:solidFill>
                <a:srgbClr val="C2AB32"/>
              </a:solidFill>
            </a:rPr>
            <a:t>стосуються</a:t>
          </a:r>
          <a:r>
            <a:rPr lang="ru-RU" sz="1500" b="1" u="none" kern="1200" dirty="0">
              <a:solidFill>
                <a:srgbClr val="C2AB32"/>
              </a:solidFill>
            </a:rPr>
            <a:t> </a:t>
          </a:r>
          <a:r>
            <a:rPr lang="ru-RU" sz="1500" b="1" u="none" kern="1200" dirty="0" err="1">
              <a:solidFill>
                <a:srgbClr val="C2AB32"/>
              </a:solidFill>
            </a:rPr>
            <a:t>вступу</a:t>
          </a:r>
          <a:r>
            <a:rPr lang="uk-UA" sz="1500" b="1" u="none" kern="1200" dirty="0">
              <a:solidFill>
                <a:srgbClr val="C2AB32"/>
              </a:solidFill>
            </a:rPr>
            <a:t>:</a:t>
          </a:r>
          <a:endParaRPr lang="ru-RU" sz="1500" b="1" u="none" kern="1200" dirty="0">
            <a:solidFill>
              <a:srgbClr val="C2AB32"/>
            </a:solidFill>
          </a:endParaRP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rgbClr val="C2AB32"/>
              </a:solidFill>
            </a:rPr>
            <a:t> - </a:t>
          </a:r>
          <a:r>
            <a:rPr lang="uk-UA" sz="1300" kern="1200" noProof="0" dirty="0" smtClean="0">
              <a:solidFill>
                <a:srgbClr val="C2AB32"/>
              </a:solidFill>
            </a:rPr>
            <a:t>підвищений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uk-UA" sz="1300" kern="1200" noProof="0" dirty="0" smtClean="0">
              <a:solidFill>
                <a:srgbClr val="C2AB32"/>
              </a:solidFill>
            </a:rPr>
            <a:t>прохідний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uk-UA" sz="1300" kern="1200" noProof="0" dirty="0" smtClean="0">
              <a:solidFill>
                <a:srgbClr val="C2AB32"/>
              </a:solidFill>
            </a:rPr>
            <a:t>конкурсний </a:t>
          </a:r>
          <a:r>
            <a:rPr lang="ru-RU" sz="1300" kern="1200" dirty="0" smtClean="0">
              <a:solidFill>
                <a:srgbClr val="C2AB32"/>
              </a:solidFill>
            </a:rPr>
            <a:t>бал </a:t>
          </a:r>
          <a:r>
            <a:rPr lang="ru-RU" sz="1300" kern="1200" dirty="0">
              <a:solidFill>
                <a:srgbClr val="C2AB32"/>
              </a:solidFill>
            </a:rPr>
            <a:t>ЗНО для </a:t>
          </a:r>
          <a:r>
            <a:rPr lang="uk-UA" sz="1300" kern="1200" noProof="0" dirty="0" smtClean="0">
              <a:solidFill>
                <a:srgbClr val="C2AB32"/>
              </a:solidFill>
            </a:rPr>
            <a:t>вступу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ru-RU" sz="1300" kern="1200" dirty="0">
              <a:solidFill>
                <a:srgbClr val="C2AB32"/>
              </a:solidFill>
            </a:rPr>
            <a:t>на ОС «бакалавр</a:t>
          </a:r>
          <a:r>
            <a:rPr lang="ru-RU" sz="1300" kern="1200" dirty="0" smtClean="0">
              <a:solidFill>
                <a:srgbClr val="C2AB32"/>
              </a:solidFill>
            </a:rPr>
            <a:t>» (150 </a:t>
          </a:r>
          <a:r>
            <a:rPr lang="uk-UA" sz="1300" kern="1200" noProof="0" dirty="0" smtClean="0">
              <a:solidFill>
                <a:srgbClr val="C2AB32"/>
              </a:solidFill>
            </a:rPr>
            <a:t>балів</a:t>
          </a:r>
          <a:r>
            <a:rPr lang="ru-RU" sz="1300" kern="1200" dirty="0" smtClean="0">
              <a:solidFill>
                <a:srgbClr val="C2AB32"/>
              </a:solidFill>
            </a:rPr>
            <a:t>)</a:t>
          </a:r>
          <a:endParaRPr lang="ru-RU" sz="1300" kern="1200" dirty="0">
            <a:solidFill>
              <a:srgbClr val="C2AB32"/>
            </a:solidFill>
          </a:endParaRP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>
              <a:solidFill>
                <a:srgbClr val="C2AB32"/>
              </a:solidFill>
            </a:rPr>
            <a:t>-  вступ на ОС «магістр» тільки </a:t>
          </a:r>
          <a:r>
            <a:rPr lang="ru-RU" sz="1300" kern="1200" dirty="0">
              <a:solidFill>
                <a:srgbClr val="C2AB32"/>
              </a:solidFill>
            </a:rPr>
            <a:t>на </a:t>
          </a:r>
          <a:r>
            <a:rPr lang="uk-UA" sz="1300" kern="1200" noProof="0" dirty="0" smtClean="0">
              <a:solidFill>
                <a:srgbClr val="C2AB32"/>
              </a:solidFill>
            </a:rPr>
            <a:t>базі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ru-RU" sz="1300" kern="1200" dirty="0">
              <a:solidFill>
                <a:srgbClr val="C2AB32"/>
              </a:solidFill>
            </a:rPr>
            <a:t>ОС «бакалавр</a:t>
          </a:r>
          <a:r>
            <a:rPr lang="ru-RU" sz="1300" kern="1200" dirty="0" smtClean="0">
              <a:solidFill>
                <a:srgbClr val="C2AB32"/>
              </a:solidFill>
            </a:rPr>
            <a:t>» </a:t>
          </a:r>
          <a:r>
            <a:rPr lang="uk-UA" sz="1300" kern="1200" noProof="0" dirty="0" smtClean="0">
              <a:solidFill>
                <a:srgbClr val="C2AB32"/>
              </a:solidFill>
            </a:rPr>
            <a:t>зі спеціальностей </a:t>
          </a:r>
          <a:r>
            <a:rPr lang="ru-RU" sz="1300" kern="1200" dirty="0" smtClean="0">
              <a:solidFill>
                <a:srgbClr val="C2AB32"/>
              </a:solidFill>
            </a:rPr>
            <a:t>«</a:t>
          </a:r>
          <a:r>
            <a:rPr lang="ru-RU" sz="1300" kern="1200" dirty="0">
              <a:solidFill>
                <a:srgbClr val="C2AB32"/>
              </a:solidFill>
            </a:rPr>
            <a:t>Право» та </a:t>
          </a:r>
          <a:r>
            <a:rPr lang="ru-RU" sz="1300" kern="1200" dirty="0" smtClean="0">
              <a:solidFill>
                <a:srgbClr val="C2AB32"/>
              </a:solidFill>
            </a:rPr>
            <a:t>«</a:t>
          </a:r>
          <a:r>
            <a:rPr lang="uk-UA" sz="1300" kern="1200" noProof="0" dirty="0" smtClean="0">
              <a:solidFill>
                <a:srgbClr val="C2AB32"/>
              </a:solidFill>
            </a:rPr>
            <a:t>Міжнародне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ru-RU" sz="1300" kern="1200" dirty="0">
              <a:solidFill>
                <a:srgbClr val="C2AB32"/>
              </a:solidFill>
            </a:rPr>
            <a:t>право»</a:t>
          </a:r>
          <a:endParaRPr lang="uk-UA" sz="1300" kern="1200" dirty="0">
            <a:solidFill>
              <a:srgbClr val="C2AB32"/>
            </a:solidFill>
          </a:endParaRP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solidFill>
                <a:srgbClr val="C2AB32"/>
              </a:solidFill>
            </a:rPr>
            <a:t>- вступ на ОС «магістр»  за результатами Єдиного </a:t>
          </a:r>
          <a:r>
            <a:rPr lang="uk-UA" sz="1300" kern="1200" dirty="0">
              <a:solidFill>
                <a:srgbClr val="C2AB32"/>
              </a:solidFill>
            </a:rPr>
            <a:t>фахового вступного випробування (ЄФВВ) та єдиного вступного іспиту (ЄВІ) (із використанням  технології ЗНО)</a:t>
          </a:r>
        </a:p>
      </dsp:txBody>
      <dsp:txXfrm>
        <a:off x="2250532" y="0"/>
        <a:ext cx="8265067" cy="1474127"/>
      </dsp:txXfrm>
    </dsp:sp>
    <dsp:sp modelId="{60C86888-9D93-4F1C-9286-FFEF0F39A5E4}">
      <dsp:nvSpPr>
        <dsp:cNvPr id="0" name=""/>
        <dsp:cNvSpPr/>
      </dsp:nvSpPr>
      <dsp:spPr>
        <a:xfrm>
          <a:off x="147412" y="147412"/>
          <a:ext cx="2103120" cy="11793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 t="-2000" b="-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217A51-1DF2-44C1-9649-5C40CC7FB26B}">
      <dsp:nvSpPr>
        <dsp:cNvPr id="0" name=""/>
        <dsp:cNvSpPr/>
      </dsp:nvSpPr>
      <dsp:spPr>
        <a:xfrm>
          <a:off x="0" y="1621540"/>
          <a:ext cx="10515600" cy="1474127"/>
        </a:xfrm>
        <a:prstGeom prst="roundRect">
          <a:avLst>
            <a:gd name="adj" fmla="val 10000"/>
          </a:avLst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rgbClr val="C2AB32"/>
              </a:solidFill>
            </a:rPr>
            <a:t> </a:t>
          </a:r>
          <a:r>
            <a:rPr lang="ru-RU" sz="1500" b="1" u="sng" kern="1200" dirty="0">
              <a:solidFill>
                <a:srgbClr val="C2AB32"/>
              </a:solidFill>
            </a:rPr>
            <a:t>2</a:t>
          </a:r>
          <a:r>
            <a:rPr lang="ru-RU" sz="1500" b="1" u="none" kern="1200" dirty="0">
              <a:solidFill>
                <a:srgbClr val="C2AB32"/>
              </a:solidFill>
            </a:rPr>
            <a:t>. </a:t>
          </a:r>
          <a:r>
            <a:rPr lang="uk-UA" sz="1500" b="1" u="none" kern="1200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kern="1200" dirty="0" smtClean="0">
              <a:solidFill>
                <a:srgbClr val="C2AB32"/>
              </a:solidFill>
            </a:rPr>
            <a:t>, </a:t>
          </a:r>
          <a:r>
            <a:rPr lang="uk-UA" sz="1500" b="1" u="none" kern="1200" noProof="0" dirty="0" smtClean="0">
              <a:solidFill>
                <a:srgbClr val="C2AB32"/>
              </a:solidFill>
            </a:rPr>
            <a:t>які стосуються процесу навчання</a:t>
          </a:r>
          <a:r>
            <a:rPr lang="uk-UA" sz="1500" b="1" u="none" kern="1200" dirty="0" smtClean="0">
              <a:solidFill>
                <a:srgbClr val="C2AB32"/>
              </a:solidFill>
            </a:rPr>
            <a:t>:</a:t>
          </a:r>
          <a:endParaRPr lang="uk-UA" sz="1500" b="1" u="none" kern="1200" dirty="0">
            <a:solidFill>
              <a:srgbClr val="C2AB32"/>
            </a:solidFill>
          </a:endParaRP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rgbClr val="C2AB32"/>
              </a:solidFill>
            </a:rPr>
            <a:t>-  </a:t>
          </a:r>
          <a:r>
            <a:rPr lang="uk-UA" sz="1300" kern="1200" noProof="0" dirty="0" smtClean="0">
              <a:solidFill>
                <a:srgbClr val="C2AB32"/>
              </a:solidFill>
            </a:rPr>
            <a:t>навчання через дослідження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noProof="0" dirty="0" smtClean="0">
              <a:solidFill>
                <a:srgbClr val="C2AB32"/>
              </a:solidFill>
            </a:rPr>
            <a:t>-  встановлення обсягу практичної підготовки бакалаврів та  магістрів  на рівні Стандартів ВО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solidFill>
                <a:srgbClr val="C2AB32"/>
              </a:solidFill>
            </a:rPr>
            <a:t>-  </a:t>
          </a:r>
          <a:r>
            <a:rPr lang="uk-UA" sz="1300" kern="1200" dirty="0">
              <a:solidFill>
                <a:srgbClr val="C2AB32"/>
              </a:solidFill>
            </a:rPr>
            <a:t>набуття практичних правничих навичок </a:t>
          </a:r>
          <a:r>
            <a:rPr lang="uk-UA" sz="1300" kern="1200" dirty="0" smtClean="0">
              <a:solidFill>
                <a:srgbClr val="C2AB32"/>
              </a:solidFill>
            </a:rPr>
            <a:t>через проходження </a:t>
          </a:r>
          <a:r>
            <a:rPr lang="ru-RU" sz="1300" kern="1200" dirty="0" smtClean="0">
              <a:solidFill>
                <a:srgbClr val="C2AB32"/>
              </a:solidFill>
            </a:rPr>
            <a:t>практики  в судах, в </a:t>
          </a:r>
          <a:r>
            <a:rPr lang="uk-UA" sz="1300" kern="1200" noProof="0" dirty="0" smtClean="0">
              <a:solidFill>
                <a:srgbClr val="C2AB32"/>
              </a:solidFill>
            </a:rPr>
            <a:t>системі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uk-UA" sz="1300" kern="1200" noProof="0" dirty="0" smtClean="0">
              <a:solidFill>
                <a:srgbClr val="C2AB32"/>
              </a:solidFill>
            </a:rPr>
            <a:t>органів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uk-UA" sz="1300" kern="1200" noProof="0" dirty="0" smtClean="0">
              <a:solidFill>
                <a:srgbClr val="C2AB32"/>
              </a:solidFill>
            </a:rPr>
            <a:t>прокуратури</a:t>
          </a:r>
          <a:r>
            <a:rPr lang="ru-RU" sz="1300" kern="1200" dirty="0" smtClean="0">
              <a:solidFill>
                <a:srgbClr val="C2AB32"/>
              </a:solidFill>
            </a:rPr>
            <a:t>, </a:t>
          </a:r>
          <a:r>
            <a:rPr lang="uk-UA" sz="1300" kern="1200" noProof="0" dirty="0" smtClean="0">
              <a:solidFill>
                <a:srgbClr val="C2AB32"/>
              </a:solidFill>
            </a:rPr>
            <a:t>або адвокатури, також </a:t>
          </a:r>
          <a:r>
            <a:rPr lang="uk-UA" sz="1300" kern="1200" dirty="0" smtClean="0">
              <a:solidFill>
                <a:srgbClr val="C2AB32"/>
              </a:solidFill>
            </a:rPr>
            <a:t>через </a:t>
          </a:r>
          <a:r>
            <a:rPr lang="uk-UA" sz="1300" kern="1200" dirty="0">
              <a:solidFill>
                <a:srgbClr val="C2AB32"/>
              </a:solidFill>
            </a:rPr>
            <a:t>функціонування ЮК «</a:t>
          </a:r>
          <a:r>
            <a:rPr lang="en-US" sz="1300" kern="1200" dirty="0">
              <a:solidFill>
                <a:srgbClr val="C2AB32"/>
              </a:solidFill>
            </a:rPr>
            <a:t>PRO BONO</a:t>
          </a:r>
          <a:r>
            <a:rPr lang="uk-UA" sz="1300" kern="1200" dirty="0">
              <a:solidFill>
                <a:srgbClr val="C2AB32"/>
              </a:solidFill>
            </a:rPr>
            <a:t>», елементів впровадження дуальної освіти</a:t>
          </a:r>
          <a:endParaRPr lang="ru-RU" sz="1300" kern="1200" dirty="0">
            <a:solidFill>
              <a:srgbClr val="C2AB32"/>
            </a:solidFill>
          </a:endParaRPr>
        </a:p>
      </dsp:txBody>
      <dsp:txXfrm>
        <a:off x="2250532" y="1621540"/>
        <a:ext cx="8265067" cy="1474127"/>
      </dsp:txXfrm>
    </dsp:sp>
    <dsp:sp modelId="{A47A4DCA-158A-4838-95C3-21FDB7BD6BA7}">
      <dsp:nvSpPr>
        <dsp:cNvPr id="0" name=""/>
        <dsp:cNvSpPr/>
      </dsp:nvSpPr>
      <dsp:spPr>
        <a:xfrm>
          <a:off x="147412" y="1768953"/>
          <a:ext cx="2103120" cy="11793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rcRect/>
          <a:stretch>
            <a:fillRect t="-35000" b="-3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CE3DB2-450F-4924-8C79-6DBB4421A25C}">
      <dsp:nvSpPr>
        <dsp:cNvPr id="0" name=""/>
        <dsp:cNvSpPr/>
      </dsp:nvSpPr>
      <dsp:spPr>
        <a:xfrm>
          <a:off x="0" y="3243081"/>
          <a:ext cx="10515600" cy="1474127"/>
        </a:xfrm>
        <a:prstGeom prst="roundRect">
          <a:avLst>
            <a:gd name="adj" fmla="val 10000"/>
          </a:avLst>
        </a:prstGeom>
        <a:solidFill>
          <a:srgbClr val="2B424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u="sng" kern="1200" dirty="0">
              <a:solidFill>
                <a:srgbClr val="C2AB32"/>
              </a:solidFill>
            </a:rPr>
            <a:t>3</a:t>
          </a:r>
          <a:r>
            <a:rPr lang="ru-RU" sz="1500" b="1" u="none" kern="1200" dirty="0">
              <a:solidFill>
                <a:srgbClr val="C2AB32"/>
              </a:solidFill>
            </a:rPr>
            <a:t>. </a:t>
          </a:r>
          <a:r>
            <a:rPr lang="uk-UA" sz="1500" b="1" u="none" kern="1200" noProof="0" dirty="0" smtClean="0">
              <a:solidFill>
                <a:srgbClr val="C2AB32"/>
              </a:solidFill>
            </a:rPr>
            <a:t>Складові</a:t>
          </a:r>
          <a:r>
            <a:rPr lang="ru-RU" sz="1500" b="1" u="none" kern="1200" dirty="0" smtClean="0">
              <a:solidFill>
                <a:srgbClr val="C2AB32"/>
              </a:solidFill>
            </a:rPr>
            <a:t>, </a:t>
          </a:r>
          <a:r>
            <a:rPr lang="uk-UA" sz="1500" b="1" u="none" kern="1200" noProof="0" dirty="0" smtClean="0">
              <a:solidFill>
                <a:srgbClr val="C2AB32"/>
              </a:solidFill>
            </a:rPr>
            <a:t>які</a:t>
          </a:r>
          <a:r>
            <a:rPr lang="ru-RU" sz="1500" b="1" u="none" kern="1200" dirty="0" smtClean="0">
              <a:solidFill>
                <a:srgbClr val="C2AB32"/>
              </a:solidFill>
            </a:rPr>
            <a:t> </a:t>
          </a:r>
          <a:r>
            <a:rPr lang="ru-RU" sz="1500" b="1" u="none" kern="1200" dirty="0" err="1">
              <a:solidFill>
                <a:srgbClr val="C2AB32"/>
              </a:solidFill>
            </a:rPr>
            <a:t>стосуються</a:t>
          </a:r>
          <a:r>
            <a:rPr lang="ru-RU" sz="1500" b="1" u="none" kern="1200" dirty="0">
              <a:solidFill>
                <a:srgbClr val="C2AB32"/>
              </a:solidFill>
            </a:rPr>
            <a:t> </a:t>
          </a:r>
          <a:r>
            <a:rPr lang="ru-RU" sz="1500" b="1" u="none" kern="1200" dirty="0" err="1">
              <a:solidFill>
                <a:srgbClr val="C2AB32"/>
              </a:solidFill>
            </a:rPr>
            <a:t>результатів</a:t>
          </a:r>
          <a:r>
            <a:rPr lang="ru-RU" sz="1500" b="1" u="none" kern="1200" dirty="0">
              <a:solidFill>
                <a:srgbClr val="C2AB32"/>
              </a:solidFill>
            </a:rPr>
            <a:t> </a:t>
          </a:r>
          <a:r>
            <a:rPr lang="ru-RU" sz="1500" b="1" u="none" kern="1200" dirty="0" err="1">
              <a:solidFill>
                <a:srgbClr val="C2AB32"/>
              </a:solidFill>
            </a:rPr>
            <a:t>навчання</a:t>
          </a:r>
          <a:r>
            <a:rPr lang="ru-RU" sz="1500" b="1" u="none" kern="1200" dirty="0">
              <a:solidFill>
                <a:srgbClr val="C2AB32"/>
              </a:solidFill>
            </a:rPr>
            <a:t>, </a:t>
          </a:r>
          <a:r>
            <a:rPr lang="ru-RU" sz="1500" b="1" u="none" kern="1200" dirty="0" err="1">
              <a:solidFill>
                <a:srgbClr val="C2AB32"/>
              </a:solidFill>
            </a:rPr>
            <a:t>атестації</a:t>
          </a:r>
          <a:r>
            <a:rPr lang="uk-UA" sz="1500" b="1" u="none" kern="1200" dirty="0">
              <a:solidFill>
                <a:srgbClr val="C2AB32"/>
              </a:solidFill>
            </a:rPr>
            <a:t>: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u="none" kern="1200" dirty="0">
              <a:solidFill>
                <a:srgbClr val="C2AB32"/>
              </a:solidFill>
            </a:rPr>
            <a:t>- </a:t>
          </a:r>
          <a:r>
            <a:rPr lang="uk-UA" sz="1300" kern="1200" noProof="0" dirty="0" smtClean="0">
              <a:solidFill>
                <a:srgbClr val="C2AB32"/>
              </a:solidFill>
            </a:rPr>
            <a:t>Впровадження</a:t>
          </a:r>
          <a:r>
            <a:rPr lang="ru-RU" sz="1300" kern="1200" dirty="0" smtClean="0">
              <a:solidFill>
                <a:srgbClr val="C2AB32"/>
              </a:solidFill>
            </a:rPr>
            <a:t> та </a:t>
          </a:r>
          <a:r>
            <a:rPr lang="uk-UA" sz="1300" kern="1200" noProof="0" dirty="0" smtClean="0">
              <a:solidFill>
                <a:srgbClr val="C2AB32"/>
              </a:solidFill>
            </a:rPr>
            <a:t>реалізація</a:t>
          </a:r>
          <a:r>
            <a:rPr lang="ru-RU" sz="1300" kern="1200" dirty="0" smtClean="0">
              <a:solidFill>
                <a:srgbClr val="C2AB32"/>
              </a:solidFill>
            </a:rPr>
            <a:t> у 2023 та 2024 </a:t>
          </a:r>
          <a:r>
            <a:rPr lang="uk-UA" sz="1300" kern="1200" noProof="0" dirty="0" err="1" smtClean="0">
              <a:solidFill>
                <a:srgbClr val="C2AB32"/>
              </a:solidFill>
            </a:rPr>
            <a:t>р.р</a:t>
          </a:r>
          <a:r>
            <a:rPr lang="ru-RU" sz="1300" kern="1200" dirty="0" smtClean="0">
              <a:solidFill>
                <a:srgbClr val="C2AB32"/>
              </a:solidFill>
            </a:rPr>
            <a:t>.   </a:t>
          </a:r>
          <a:r>
            <a:rPr lang="uk-UA" sz="1300" kern="1200" noProof="0" dirty="0" smtClean="0">
              <a:solidFill>
                <a:srgbClr val="C2AB32"/>
              </a:solidFill>
            </a:rPr>
            <a:t>Єдиного</a:t>
          </a:r>
          <a:r>
            <a:rPr lang="ru-RU" sz="1300" kern="1200" dirty="0" smtClean="0">
              <a:solidFill>
                <a:srgbClr val="C2AB32"/>
              </a:solidFill>
            </a:rPr>
            <a:t> </a:t>
          </a:r>
          <a:r>
            <a:rPr lang="ru-RU" sz="1300" kern="1200" dirty="0">
              <a:solidFill>
                <a:srgbClr val="C2AB32"/>
              </a:solidFill>
            </a:rPr>
            <a:t>державного </a:t>
          </a:r>
          <a:r>
            <a:rPr lang="uk-UA" sz="1300" kern="1200" noProof="0" dirty="0" smtClean="0">
              <a:solidFill>
                <a:srgbClr val="C2AB32"/>
              </a:solidFill>
            </a:rPr>
            <a:t>кваліфікаційного іспиту </a:t>
          </a:r>
          <a:r>
            <a:rPr lang="ru-RU" sz="1300" kern="1200" dirty="0" smtClean="0">
              <a:solidFill>
                <a:srgbClr val="C2AB32"/>
              </a:solidFill>
            </a:rPr>
            <a:t>(</a:t>
          </a:r>
          <a:r>
            <a:rPr lang="ru-RU" sz="1300" kern="1200" dirty="0">
              <a:solidFill>
                <a:srgbClr val="C2AB32"/>
              </a:solidFill>
            </a:rPr>
            <a:t>ЄДКІ)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solidFill>
                <a:srgbClr val="C2AB32"/>
              </a:solidFill>
            </a:rPr>
            <a:t>-  </a:t>
          </a:r>
          <a:r>
            <a:rPr lang="uk-UA" sz="1300" kern="1200" dirty="0">
              <a:solidFill>
                <a:srgbClr val="C2AB32"/>
              </a:solidFill>
            </a:rPr>
            <a:t>атестаційні екзамени за програмою ОП у тестовій формі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>
              <a:solidFill>
                <a:srgbClr val="C2AB32"/>
              </a:solidFill>
            </a:rPr>
            <a:t>-  з червня 2020р. спеціальність </a:t>
          </a:r>
          <a:r>
            <a:rPr lang="uk-UA" sz="1300" kern="1200" dirty="0" smtClean="0">
              <a:solidFill>
                <a:srgbClr val="C2AB32"/>
              </a:solidFill>
            </a:rPr>
            <a:t>«</a:t>
          </a:r>
          <a:r>
            <a:rPr lang="uk-UA" sz="1300" kern="1200" dirty="0">
              <a:solidFill>
                <a:srgbClr val="C2AB32"/>
              </a:solidFill>
            </a:rPr>
            <a:t>Право» є регульованою, </a:t>
          </a:r>
          <a:r>
            <a:rPr lang="uk-UA" sz="1300" kern="1200" noProof="0" dirty="0" smtClean="0">
              <a:solidFill>
                <a:srgbClr val="C2AB32"/>
              </a:solidFill>
            </a:rPr>
            <a:t>здобуття освіти з якої необхідне для доступу до регульованих професій (встановлюються єдині підходи щодо регулювання доступу до певних видів професійної діяльності)</a:t>
          </a:r>
          <a:endParaRPr lang="uk-UA" sz="1300" kern="1200" noProof="0" dirty="0">
            <a:solidFill>
              <a:srgbClr val="C2AB32"/>
            </a:solidFill>
          </a:endParaRPr>
        </a:p>
      </dsp:txBody>
      <dsp:txXfrm>
        <a:off x="2250532" y="3243081"/>
        <a:ext cx="8265067" cy="1474127"/>
      </dsp:txXfrm>
    </dsp:sp>
    <dsp:sp modelId="{5F56EA54-89E0-420D-99C5-12C66AFB8163}">
      <dsp:nvSpPr>
        <dsp:cNvPr id="0" name=""/>
        <dsp:cNvSpPr/>
      </dsp:nvSpPr>
      <dsp:spPr>
        <a:xfrm>
          <a:off x="147412" y="3390493"/>
          <a:ext cx="2103120" cy="11793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rcRect/>
          <a:stretch>
            <a:fillRect t="-7000" b="-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ED87E-589A-45A5-99AF-A168C555731C}">
      <dsp:nvSpPr>
        <dsp:cNvPr id="0" name=""/>
        <dsp:cNvSpPr/>
      </dsp:nvSpPr>
      <dsp:spPr>
        <a:xfrm>
          <a:off x="2" y="0"/>
          <a:ext cx="11914268" cy="392609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7F676-BC4A-42B3-AD2F-0B45CAB3F64A}">
      <dsp:nvSpPr>
        <dsp:cNvPr id="0" name=""/>
        <dsp:cNvSpPr/>
      </dsp:nvSpPr>
      <dsp:spPr>
        <a:xfrm>
          <a:off x="1373" y="1091893"/>
          <a:ext cx="2648149" cy="174230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C2AB32"/>
              </a:solidFill>
            </a:rPr>
            <a:t>п.15 ч.1 ст. 62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C2AB32"/>
              </a:solidFill>
            </a:rPr>
            <a:t>ЗУ «Про вищу освіту»</a:t>
          </a:r>
          <a:endParaRPr lang="ru-RU" sz="1400" b="1" kern="1200" dirty="0">
            <a:solidFill>
              <a:srgbClr val="C2AB32"/>
            </a:solidFill>
          </a:endParaRPr>
        </a:p>
      </dsp:txBody>
      <dsp:txXfrm>
        <a:off x="86425" y="1176945"/>
        <a:ext cx="2478045" cy="1572200"/>
      </dsp:txXfrm>
    </dsp:sp>
    <dsp:sp modelId="{D287E41D-FD0B-4B83-9329-B30BFC638769}">
      <dsp:nvSpPr>
        <dsp:cNvPr id="0" name=""/>
        <dsp:cNvSpPr/>
      </dsp:nvSpPr>
      <dsp:spPr>
        <a:xfrm>
          <a:off x="2835706" y="1049475"/>
          <a:ext cx="2940754" cy="177299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C2AB32"/>
              </a:solidFill>
            </a:rPr>
            <a:t>Постанова КМУ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i="0" kern="1200" dirty="0" err="1" smtClean="0">
              <a:solidFill>
                <a:srgbClr val="C2AB32"/>
              </a:solidFill>
            </a:rPr>
            <a:t>від</a:t>
          </a:r>
          <a:r>
            <a:rPr lang="ru-RU" sz="1400" b="1" i="0" kern="1200" dirty="0" smtClean="0">
              <a:solidFill>
                <a:srgbClr val="C2AB32"/>
              </a:solidFill>
            </a:rPr>
            <a:t> 30.08.2024 р. № 1021,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dirty="0" smtClean="0">
              <a:solidFill>
                <a:srgbClr val="C2AB32"/>
              </a:solidFill>
            </a:rPr>
            <a:t>Про </a:t>
          </a:r>
          <a:r>
            <a:rPr lang="ru-RU" sz="1400" b="1" i="0" kern="1200" dirty="0" err="1" smtClean="0">
              <a:solidFill>
                <a:srgbClr val="C2AB32"/>
              </a:solidFill>
            </a:rPr>
            <a:t>внесення</a:t>
          </a:r>
          <a:r>
            <a:rPr lang="ru-RU" sz="1400" b="1" i="0" kern="1200" dirty="0" smtClean="0">
              <a:solidFill>
                <a:srgbClr val="C2AB32"/>
              </a:solidFill>
            </a:rPr>
            <a:t> </a:t>
          </a:r>
          <a:r>
            <a:rPr lang="ru-RU" sz="1400" b="1" i="0" kern="1200" dirty="0" err="1" smtClean="0">
              <a:solidFill>
                <a:srgbClr val="C2AB32"/>
              </a:solidFill>
            </a:rPr>
            <a:t>зміни</a:t>
          </a:r>
          <a:r>
            <a:rPr lang="ru-RU" sz="1400" b="1" i="0" kern="1200" dirty="0" smtClean="0">
              <a:solidFill>
                <a:srgbClr val="C2AB32"/>
              </a:solidFill>
            </a:rPr>
            <a:t> до </a:t>
          </a:r>
          <a:r>
            <a:rPr lang="ru-RU" sz="1400" b="1" i="0" kern="1200" dirty="0" err="1" smtClean="0">
              <a:solidFill>
                <a:srgbClr val="C2AB32"/>
              </a:solidFill>
            </a:rPr>
            <a:t>переліку</a:t>
          </a:r>
          <a:r>
            <a:rPr lang="ru-RU" sz="1400" b="1" i="0" kern="1200" dirty="0" smtClean="0">
              <a:solidFill>
                <a:srgbClr val="C2AB32"/>
              </a:solidFill>
            </a:rPr>
            <a:t> </a:t>
          </a:r>
          <a:r>
            <a:rPr lang="ru-RU" sz="1400" b="1" i="0" kern="1200" dirty="0" err="1" smtClean="0">
              <a:solidFill>
                <a:srgbClr val="C2AB32"/>
              </a:solidFill>
            </a:rPr>
            <a:t>галузей</a:t>
          </a:r>
          <a:r>
            <a:rPr lang="ru-RU" sz="1400" b="1" i="0" kern="1200" dirty="0" smtClean="0">
              <a:solidFill>
                <a:srgbClr val="C2AB32"/>
              </a:solidFill>
            </a:rPr>
            <a:t> </a:t>
          </a:r>
          <a:r>
            <a:rPr lang="ru-RU" sz="1400" b="1" i="0" kern="1200" dirty="0" err="1" smtClean="0">
              <a:solidFill>
                <a:srgbClr val="C2AB32"/>
              </a:solidFill>
            </a:rPr>
            <a:t>знань</a:t>
          </a:r>
          <a:r>
            <a:rPr lang="ru-RU" sz="1400" b="1" i="0" kern="1200" dirty="0" smtClean="0">
              <a:solidFill>
                <a:srgbClr val="C2AB32"/>
              </a:solidFill>
            </a:rPr>
            <a:t> і </a:t>
          </a:r>
          <a:r>
            <a:rPr lang="ru-RU" sz="1400" b="1" i="0" kern="1200" dirty="0" err="1" smtClean="0">
              <a:solidFill>
                <a:srgbClr val="C2AB32"/>
              </a:solidFill>
            </a:rPr>
            <a:t>спеціальностей</a:t>
          </a:r>
          <a:r>
            <a:rPr lang="ru-RU" sz="1400" b="1" i="0" kern="1200" dirty="0" smtClean="0">
              <a:solidFill>
                <a:srgbClr val="C2AB32"/>
              </a:solidFill>
            </a:rPr>
            <a:t>, …</a:t>
          </a:r>
          <a:endParaRPr lang="ru-RU" sz="1400" b="1" kern="1200" dirty="0">
            <a:solidFill>
              <a:srgbClr val="C2AB32"/>
            </a:solidFill>
          </a:endParaRPr>
        </a:p>
      </dsp:txBody>
      <dsp:txXfrm>
        <a:off x="2922256" y="1136025"/>
        <a:ext cx="2767654" cy="1599891"/>
      </dsp:txXfrm>
    </dsp:sp>
    <dsp:sp modelId="{3B0A8B82-7514-4DA0-8E8B-B91A622479A0}">
      <dsp:nvSpPr>
        <dsp:cNvPr id="0" name=""/>
        <dsp:cNvSpPr/>
      </dsp:nvSpPr>
      <dsp:spPr>
        <a:xfrm>
          <a:off x="5884353" y="1093903"/>
          <a:ext cx="2940754" cy="173828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>
            <a:solidFill>
              <a:srgbClr val="C2AB32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2AB32"/>
              </a:solidFill>
            </a:rPr>
            <a:t> ЗУ «Про </a:t>
          </a:r>
          <a:r>
            <a:rPr lang="ru-RU" sz="1600" b="1" kern="1200" dirty="0" err="1" smtClean="0">
              <a:solidFill>
                <a:srgbClr val="C2AB32"/>
              </a:solidFill>
            </a:rPr>
            <a:t>основи</a:t>
          </a:r>
          <a:r>
            <a:rPr lang="ru-RU" sz="1600" b="1" kern="1200" dirty="0" smtClean="0">
              <a:solidFill>
                <a:srgbClr val="C2AB32"/>
              </a:solidFill>
            </a:rPr>
            <a:t> </a:t>
          </a:r>
          <a:r>
            <a:rPr lang="ru-RU" sz="1600" b="1" kern="1200" dirty="0" err="1" smtClean="0">
              <a:solidFill>
                <a:srgbClr val="C2AB32"/>
              </a:solidFill>
            </a:rPr>
            <a:t>національного</a:t>
          </a:r>
          <a:r>
            <a:rPr lang="ru-RU" sz="1600" b="1" kern="1200" dirty="0" smtClean="0">
              <a:solidFill>
                <a:srgbClr val="C2AB32"/>
              </a:solidFill>
            </a:rPr>
            <a:t> </a:t>
          </a:r>
          <a:r>
            <a:rPr lang="ru-RU" sz="1600" b="1" kern="1200" dirty="0" err="1" smtClean="0">
              <a:solidFill>
                <a:srgbClr val="C2AB32"/>
              </a:solidFill>
            </a:rPr>
            <a:t>супротиву</a:t>
          </a:r>
          <a:r>
            <a:rPr lang="ru-RU" sz="1600" b="1" kern="1200" dirty="0" smtClean="0">
              <a:solidFill>
                <a:srgbClr val="C2AB32"/>
              </a:solidFill>
            </a:rPr>
            <a:t>», «Про </a:t>
          </a:r>
          <a:r>
            <a:rPr lang="ru-RU" sz="1600" b="1" kern="1200" dirty="0" err="1" smtClean="0">
              <a:solidFill>
                <a:srgbClr val="C2AB32"/>
              </a:solidFill>
            </a:rPr>
            <a:t>військовий</a:t>
          </a:r>
          <a:r>
            <a:rPr lang="ru-RU" sz="1600" b="1" kern="1200" dirty="0" smtClean="0">
              <a:solidFill>
                <a:srgbClr val="C2AB32"/>
              </a:solidFill>
            </a:rPr>
            <a:t> </a:t>
          </a:r>
          <a:r>
            <a:rPr lang="ru-RU" sz="1600" b="1" kern="1200" dirty="0" err="1" smtClean="0">
              <a:solidFill>
                <a:srgbClr val="C2AB32"/>
              </a:solidFill>
            </a:rPr>
            <a:t>обов'язок</a:t>
          </a:r>
          <a:r>
            <a:rPr lang="ru-RU" sz="1600" b="1" kern="1200" dirty="0" smtClean="0">
              <a:solidFill>
                <a:srgbClr val="C2AB32"/>
              </a:solidFill>
            </a:rPr>
            <a:t> і </a:t>
          </a:r>
          <a:r>
            <a:rPr lang="ru-RU" sz="1600" b="1" kern="1200" dirty="0" err="1" smtClean="0">
              <a:solidFill>
                <a:srgbClr val="C2AB32"/>
              </a:solidFill>
            </a:rPr>
            <a:t>військову</a:t>
          </a:r>
          <a:r>
            <a:rPr lang="ru-RU" sz="1600" b="1" kern="1200" dirty="0" smtClean="0">
              <a:solidFill>
                <a:srgbClr val="C2AB32"/>
              </a:solidFill>
            </a:rPr>
            <a:t> службу» та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 smtClean="0">
            <a:solidFill>
              <a:srgbClr val="C2AB32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>
            <a:solidFill>
              <a:srgbClr val="C2AB32"/>
            </a:solidFill>
          </a:endParaRPr>
        </a:p>
      </dsp:txBody>
      <dsp:txXfrm>
        <a:off x="5969209" y="1178759"/>
        <a:ext cx="2771042" cy="1568572"/>
      </dsp:txXfrm>
    </dsp:sp>
    <dsp:sp modelId="{225BBAA4-0E34-44B3-B670-EAD776E16F15}">
      <dsp:nvSpPr>
        <dsp:cNvPr id="0" name=""/>
        <dsp:cNvSpPr/>
      </dsp:nvSpPr>
      <dsp:spPr>
        <a:xfrm>
          <a:off x="8972145" y="1064716"/>
          <a:ext cx="2940754" cy="1796657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C2AB32"/>
              </a:solidFill>
            </a:rPr>
            <a:t>Постанова КМУ </a:t>
          </a:r>
          <a:r>
            <a:rPr lang="ru-RU" sz="1400" b="1" kern="1200" dirty="0" err="1" smtClean="0">
              <a:solidFill>
                <a:srgbClr val="C2AB32"/>
              </a:solidFill>
            </a:rPr>
            <a:t>від</a:t>
          </a:r>
          <a:r>
            <a:rPr lang="ru-RU" sz="1400" b="1" kern="1200" dirty="0" smtClean="0">
              <a:solidFill>
                <a:srgbClr val="C2AB32"/>
              </a:solidFill>
            </a:rPr>
            <a:t> 21.06.2024        № </a:t>
          </a:r>
          <a:r>
            <a:rPr lang="ru-RU" sz="1400" b="1" kern="1200" dirty="0">
              <a:solidFill>
                <a:srgbClr val="C2AB32"/>
              </a:solidFill>
            </a:rPr>
            <a:t>734 «Про </a:t>
          </a:r>
          <a:r>
            <a:rPr lang="ru-RU" sz="1400" b="1" kern="1200" dirty="0" err="1">
              <a:solidFill>
                <a:srgbClr val="C2AB32"/>
              </a:solidFill>
            </a:rPr>
            <a:t>затвердження</a:t>
          </a:r>
          <a:r>
            <a:rPr lang="ru-RU" sz="1400" b="1" kern="1200" dirty="0">
              <a:solidFill>
                <a:srgbClr val="C2AB32"/>
              </a:solidFill>
            </a:rPr>
            <a:t> </a:t>
          </a:r>
          <a:r>
            <a:rPr lang="ru-RU" sz="1400" b="1" kern="1200" dirty="0" smtClean="0">
              <a:solidFill>
                <a:srgbClr val="C2AB32"/>
              </a:solidFill>
            </a:rPr>
            <a:t>порядку </a:t>
          </a:r>
          <a:r>
            <a:rPr lang="ru-RU" sz="1400" b="1" kern="1200" dirty="0" err="1" smtClean="0">
              <a:solidFill>
                <a:srgbClr val="C2AB32"/>
              </a:solidFill>
            </a:rPr>
            <a:t>проведення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базової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загальновійськової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підготовки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громадян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України</a:t>
          </a:r>
          <a:r>
            <a:rPr lang="ru-RU" sz="1400" b="1" kern="1200" dirty="0" smtClean="0">
              <a:solidFill>
                <a:srgbClr val="C2AB32"/>
              </a:solidFill>
            </a:rPr>
            <a:t>, </a:t>
          </a:r>
          <a:r>
            <a:rPr lang="ru-RU" sz="1400" b="1" kern="1200" dirty="0" err="1" smtClean="0">
              <a:solidFill>
                <a:srgbClr val="C2AB32"/>
              </a:solidFill>
            </a:rPr>
            <a:t>які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здобувають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вищу</a:t>
          </a:r>
          <a:r>
            <a:rPr lang="ru-RU" sz="1400" b="1" kern="1200" dirty="0" smtClean="0">
              <a:solidFill>
                <a:srgbClr val="C2AB32"/>
              </a:solidFill>
            </a:rPr>
            <a:t> </a:t>
          </a:r>
          <a:r>
            <a:rPr lang="ru-RU" sz="1400" b="1" kern="1200" dirty="0" err="1" smtClean="0">
              <a:solidFill>
                <a:srgbClr val="C2AB32"/>
              </a:solidFill>
            </a:rPr>
            <a:t>освіту</a:t>
          </a:r>
          <a:r>
            <a:rPr lang="ru-RU" sz="1400" b="1" kern="1200" dirty="0" smtClean="0">
              <a:solidFill>
                <a:srgbClr val="C2AB32"/>
              </a:solidFill>
            </a:rPr>
            <a:t>, та </a:t>
          </a:r>
          <a:r>
            <a:rPr lang="ru-RU" sz="1400" b="1" kern="1200" dirty="0" err="1" smtClean="0">
              <a:solidFill>
                <a:srgbClr val="C2AB32"/>
              </a:solidFill>
            </a:rPr>
            <a:t>поліцейських</a:t>
          </a:r>
          <a:r>
            <a:rPr lang="ru-RU" sz="1400" b="1" kern="1200" dirty="0" smtClean="0">
              <a:solidFill>
                <a:srgbClr val="C2AB32"/>
              </a:solidFill>
            </a:rPr>
            <a:t>»</a:t>
          </a:r>
          <a:endParaRPr lang="ru-RU" sz="1400" b="1" kern="1200" dirty="0">
            <a:solidFill>
              <a:srgbClr val="C2AB32"/>
            </a:solidFill>
          </a:endParaRPr>
        </a:p>
      </dsp:txBody>
      <dsp:txXfrm>
        <a:off x="9059851" y="1152422"/>
        <a:ext cx="2765342" cy="1621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97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951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99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48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84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43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69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18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36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97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54F9A-C36B-4D99-AC4B-94B643E31060}" type="datetimeFigureOut">
              <a:rPr lang="ru-RU" smtClean="0"/>
              <a:t>пн 12.05.25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3DF50-3A98-4E61-BDFD-B1C4905357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77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forms.gle/nUMo1eoR6937XNqi9" TargetMode="External"/><Relationship Id="rId4" Type="http://schemas.openxmlformats.org/officeDocument/2006/relationships/hyperlink" Target="mailto:kotova@snu.edu.u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pravo-snu.com.ua/?fbclid=IwY2xjawKOiHJleHRuA2FlbQIxMABicmlkETFNMmZvZnBlNnRCV1c3RUZtAR7aEQ7ONaICs-yv1lPkGvohI3yGk_JX-WMmwuWORTdQX6f1cwpWPXQUoGPthw_aem_XMLvF42I6v6q0sVwXkvukw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on.gov.ua/static-objects/mon/sites/1/vishcha-osvita/zatverdzeni%20standarty/2022/07/21/081-pravo-bakalavr-zi.zminamy-644-20.03.2023.pdf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zakon.rada.gov.ua/laws/show/z0502-20#Tex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zakon4.rada.gov.ua/laws/show/266-2015-&#1087;" TargetMode="External"/><Relationship Id="rId5" Type="http://schemas.openxmlformats.org/officeDocument/2006/relationships/hyperlink" Target="http://zakon4.rada.gov.ua/laws/show/1341-2011-&#1087;" TargetMode="External"/><Relationship Id="rId10" Type="http://schemas.openxmlformats.org/officeDocument/2006/relationships/hyperlink" Target="https://mon.gov.ua/static-objects/mon/sites/1/vishcha-osvita/zatverdzeni%20standarty/2023/02.08.2023/081-pravo-dok.filosofiyi-924-31.07.2023.pdf" TargetMode="External"/><Relationship Id="rId4" Type="http://schemas.openxmlformats.org/officeDocument/2006/relationships/hyperlink" Target="http://zakon4.rada.gov.ua/laws/show/1556-18" TargetMode="External"/><Relationship Id="rId9" Type="http://schemas.openxmlformats.org/officeDocument/2006/relationships/hyperlink" Target="https://mon.gov.ua/static-objects/mon/sites/1/vishcha-osvita/zatverdzeni%20standarty/2022/07/21/081-pravo-magistr-zizminami-643-20032023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BA1FC5B3-CDFE-4EAB-BE1E-E1A5EEE8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72590"/>
            <a:ext cx="10582275" cy="2907248"/>
          </a:xfrm>
          <a:solidFill>
            <a:srgbClr val="C2AB32"/>
          </a:solidFill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2B424F"/>
                </a:solidFill>
              </a:rPr>
              <a:t>РЕАЛІЗАЦІЯ ОСВІТНІХ </a:t>
            </a:r>
            <a:r>
              <a:rPr lang="ru-RU" sz="3600" b="1" dirty="0">
                <a:solidFill>
                  <a:srgbClr val="2B424F"/>
                </a:solidFill>
              </a:rPr>
              <a:t>ПРОГРАМ </a:t>
            </a:r>
            <a:r>
              <a:rPr lang="ru-RU" sz="3600" b="1" dirty="0" smtClean="0">
                <a:solidFill>
                  <a:srgbClr val="2B424F"/>
                </a:solidFill>
              </a:rPr>
              <a:t>«</a:t>
            </a:r>
            <a:r>
              <a:rPr lang="ru-RU" sz="3600" b="1" dirty="0">
                <a:solidFill>
                  <a:srgbClr val="2B424F"/>
                </a:solidFill>
              </a:rPr>
              <a:t>ПРАВО» </a:t>
            </a:r>
            <a:r>
              <a:rPr lang="ru-RU" sz="3600" b="1" dirty="0" smtClean="0">
                <a:solidFill>
                  <a:srgbClr val="2B424F"/>
                </a:solidFill>
              </a:rPr>
              <a:t>СПЕЦІАЛЬНОСТІ </a:t>
            </a:r>
            <a:r>
              <a:rPr lang="en-US" sz="3600" b="1" dirty="0" smtClean="0">
                <a:solidFill>
                  <a:srgbClr val="2B424F"/>
                </a:solidFill>
              </a:rPr>
              <a:t>D8 </a:t>
            </a:r>
            <a:r>
              <a:rPr lang="uk-UA" sz="3600" b="1" dirty="0" smtClean="0">
                <a:solidFill>
                  <a:srgbClr val="2B424F"/>
                </a:solidFill>
              </a:rPr>
              <a:t>«ПРАВО» </a:t>
            </a:r>
            <a:r>
              <a:rPr lang="ru-RU" sz="3600" b="1" dirty="0" smtClean="0">
                <a:solidFill>
                  <a:srgbClr val="2B424F"/>
                </a:solidFill>
              </a:rPr>
              <a:t>У СНУ </a:t>
            </a:r>
            <a:r>
              <a:rPr lang="uk-UA" sz="3600" b="1" dirty="0" err="1" smtClean="0">
                <a:solidFill>
                  <a:srgbClr val="2B424F"/>
                </a:solidFill>
              </a:rPr>
              <a:t>ім</a:t>
            </a:r>
            <a:r>
              <a:rPr lang="ru-RU" sz="3600" b="1" dirty="0" smtClean="0">
                <a:solidFill>
                  <a:srgbClr val="2B424F"/>
                </a:solidFill>
              </a:rPr>
              <a:t>. В.ДАЛЯ: </a:t>
            </a:r>
            <a:r>
              <a:rPr lang="uk-UA" sz="3600" dirty="0" smtClean="0">
                <a:solidFill>
                  <a:srgbClr val="2B424F"/>
                </a:solidFill>
              </a:rPr>
              <a:t>актуалізація з огляду на нормативні зміни законодавства про освіту та пропозиції основних </a:t>
            </a:r>
            <a:r>
              <a:rPr lang="uk-UA" sz="3600" dirty="0" err="1" smtClean="0">
                <a:solidFill>
                  <a:srgbClr val="2B424F"/>
                </a:solidFill>
              </a:rPr>
              <a:t>стейкголдерів</a:t>
            </a:r>
            <a:r>
              <a:rPr lang="uk-UA" sz="3600" dirty="0" smtClean="0">
                <a:solidFill>
                  <a:srgbClr val="2B424F"/>
                </a:solidFill>
              </a:rPr>
              <a:t> </a:t>
            </a:r>
            <a:br>
              <a:rPr lang="uk-UA" sz="3600" dirty="0" smtClean="0">
                <a:solidFill>
                  <a:srgbClr val="2B424F"/>
                </a:solidFill>
              </a:rPr>
            </a:br>
            <a:r>
              <a:rPr lang="uk-UA" sz="2400" dirty="0" smtClean="0">
                <a:solidFill>
                  <a:srgbClr val="2B424F"/>
                </a:solidFill>
              </a:rPr>
              <a:t>доповідь 15 травня 2025 р.</a:t>
            </a:r>
            <a:endParaRPr lang="uk-UA" sz="2400" dirty="0">
              <a:solidFill>
                <a:srgbClr val="2B424F"/>
              </a:solidFill>
            </a:endParaRP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FB4E6EAF-A402-43AD-9DDB-0C6D89CAD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586852"/>
              </p:ext>
            </p:extLst>
          </p:nvPr>
        </p:nvGraphicFramePr>
        <p:xfrm>
          <a:off x="838200" y="3779838"/>
          <a:ext cx="10515600" cy="1871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0431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33100D-F0A6-4782-8F1E-9CBFBB77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50"/>
            <a:ext cx="10515600" cy="1565285"/>
          </a:xfrm>
          <a:solidFill>
            <a:srgbClr val="C2AB32"/>
          </a:solidFill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Актуалізація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(ОП) за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 СНУ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Даля через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законодавчі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 «Про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національного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супротиву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«Про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військовий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обов'язок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військову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службу» та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Постановою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21.06.2024 № 734 «Про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затвердження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порядку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базової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загальновійськової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підготовки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громадян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здобувають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поліцейських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наказу СНУ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Даля № 37/01від 28.03.2025):</a:t>
            </a:r>
            <a:endParaRPr lang="ru-RU" sz="2000" b="1" i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D92991F-E3C2-4886-808D-35B71268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2673405"/>
            <a:ext cx="10629900" cy="306424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1900" b="1" dirty="0" smtClean="0">
                <a:solidFill>
                  <a:srgbClr val="2B424F"/>
                </a:solidFill>
              </a:rPr>
              <a:t>П. </a:t>
            </a:r>
            <a:r>
              <a:rPr lang="uk-UA" sz="1900" b="1" dirty="0">
                <a:solidFill>
                  <a:srgbClr val="2B424F"/>
                </a:solidFill>
              </a:rPr>
              <a:t>4 </a:t>
            </a:r>
            <a:r>
              <a:rPr lang="uk-UA" sz="1900" b="1" dirty="0" smtClean="0">
                <a:solidFill>
                  <a:srgbClr val="2B424F"/>
                </a:solidFill>
              </a:rPr>
              <a:t>Наказу</a:t>
            </a:r>
            <a:r>
              <a:rPr lang="uk-UA" sz="1900" dirty="0" smtClean="0">
                <a:solidFill>
                  <a:srgbClr val="2B424F"/>
                </a:solidFill>
              </a:rPr>
              <a:t>: «забезпечити:  внесення </a:t>
            </a:r>
            <a:r>
              <a:rPr lang="uk-UA" sz="1900" dirty="0">
                <a:solidFill>
                  <a:srgbClr val="2B424F"/>
                </a:solidFill>
              </a:rPr>
              <a:t>змін до освітніх програм, шляхом включення в спеціальний </a:t>
            </a:r>
            <a:r>
              <a:rPr lang="uk-UA" sz="1900" dirty="0" smtClean="0">
                <a:solidFill>
                  <a:srgbClr val="2B424F"/>
                </a:solidFill>
              </a:rPr>
              <a:t>додатковий розділ </a:t>
            </a:r>
            <a:r>
              <a:rPr lang="uk-UA" sz="1900" dirty="0">
                <a:solidFill>
                  <a:srgbClr val="2B424F"/>
                </a:solidFill>
              </a:rPr>
              <a:t>опису освітньої програми освітнього компонента </a:t>
            </a:r>
            <a:r>
              <a:rPr lang="uk-UA" sz="1900" b="1" u="sng" dirty="0">
                <a:solidFill>
                  <a:srgbClr val="2B424F"/>
                </a:solidFill>
              </a:rPr>
              <a:t>«Теоретична </a:t>
            </a:r>
            <a:r>
              <a:rPr lang="uk-UA" sz="1900" b="1" u="sng" dirty="0" smtClean="0">
                <a:solidFill>
                  <a:srgbClr val="2B424F"/>
                </a:solidFill>
              </a:rPr>
              <a:t>підготовка БЗВП</a:t>
            </a:r>
            <a:r>
              <a:rPr lang="uk-UA" sz="1900" b="1" u="sng" dirty="0">
                <a:solidFill>
                  <a:srgbClr val="2B424F"/>
                </a:solidFill>
              </a:rPr>
              <a:t>» </a:t>
            </a:r>
            <a:r>
              <a:rPr lang="uk-UA" sz="1900" dirty="0">
                <a:solidFill>
                  <a:srgbClr val="2B424F"/>
                </a:solidFill>
              </a:rPr>
              <a:t>в обсязі </a:t>
            </a:r>
            <a:r>
              <a:rPr lang="uk-UA" sz="1900" b="1" dirty="0">
                <a:solidFill>
                  <a:srgbClr val="2B424F"/>
                </a:solidFill>
              </a:rPr>
              <a:t>трьох кредитів ЄКТС</a:t>
            </a:r>
            <a:r>
              <a:rPr lang="uk-UA" sz="1900" dirty="0">
                <a:solidFill>
                  <a:srgbClr val="2B424F"/>
                </a:solidFill>
              </a:rPr>
              <a:t>, </a:t>
            </a:r>
            <a:r>
              <a:rPr lang="uk-UA" sz="1900" b="1" dirty="0">
                <a:solidFill>
                  <a:srgbClr val="2B424F"/>
                </a:solidFill>
              </a:rPr>
              <a:t>як окремої дисципліни, яка є обов'язковою </a:t>
            </a:r>
            <a:r>
              <a:rPr lang="uk-UA" sz="1900" b="1" dirty="0" smtClean="0">
                <a:solidFill>
                  <a:srgbClr val="2B424F"/>
                </a:solidFill>
              </a:rPr>
              <a:t>для включення </a:t>
            </a:r>
            <a:r>
              <a:rPr lang="uk-UA" sz="1900" dirty="0">
                <a:solidFill>
                  <a:srgbClr val="2B424F"/>
                </a:solidFill>
              </a:rPr>
              <a:t>до індивідуальних навчальних планів здобувачів вищої освіти, для </a:t>
            </a:r>
            <a:r>
              <a:rPr lang="uk-UA" sz="1900" dirty="0" smtClean="0">
                <a:solidFill>
                  <a:srgbClr val="2B424F"/>
                </a:solidFill>
              </a:rPr>
              <a:t>яких це </a:t>
            </a:r>
            <a:r>
              <a:rPr lang="uk-UA" sz="1900" dirty="0">
                <a:solidFill>
                  <a:srgbClr val="2B424F"/>
                </a:solidFill>
              </a:rPr>
              <a:t>передбачено законодавством, і є вибірковою для інших здобувачів, та ухвалити </a:t>
            </a:r>
            <a:r>
              <a:rPr lang="uk-UA" sz="1900" dirty="0" smtClean="0">
                <a:solidFill>
                  <a:srgbClr val="2B424F"/>
                </a:solidFill>
              </a:rPr>
              <a:t>ці зміни </a:t>
            </a:r>
            <a:r>
              <a:rPr lang="uk-UA" sz="1900" dirty="0">
                <a:solidFill>
                  <a:srgbClr val="2B424F"/>
                </a:solidFill>
              </a:rPr>
              <a:t>в порядку, передбаченому для затвердження освітніх </a:t>
            </a:r>
            <a:r>
              <a:rPr lang="uk-UA" sz="1900" dirty="0" smtClean="0">
                <a:solidFill>
                  <a:srgbClr val="2B424F"/>
                </a:solidFill>
              </a:rPr>
              <a:t>програм ….»;</a:t>
            </a:r>
          </a:p>
          <a:p>
            <a:pPr marL="0" indent="0" algn="just">
              <a:buNone/>
            </a:pPr>
            <a:r>
              <a:rPr lang="uk-UA" sz="1900" dirty="0">
                <a:solidFill>
                  <a:srgbClr val="2B424F"/>
                </a:solidFill>
              </a:rPr>
              <a:t>«включення освітнього компонента </a:t>
            </a:r>
            <a:r>
              <a:rPr lang="uk-UA" sz="1900" b="1" u="sng" dirty="0">
                <a:solidFill>
                  <a:srgbClr val="2B424F"/>
                </a:solidFill>
              </a:rPr>
              <a:t>«Теоретична підготовка БЗВП» </a:t>
            </a:r>
            <a:r>
              <a:rPr lang="uk-UA" sz="1900" dirty="0">
                <a:solidFill>
                  <a:srgbClr val="2B424F"/>
                </a:solidFill>
              </a:rPr>
              <a:t>як </a:t>
            </a:r>
            <a:r>
              <a:rPr lang="uk-UA" sz="1900" dirty="0" smtClean="0">
                <a:solidFill>
                  <a:srgbClr val="2B424F"/>
                </a:solidFill>
              </a:rPr>
              <a:t>окремої навчальної </a:t>
            </a:r>
            <a:r>
              <a:rPr lang="uk-UA" sz="1900" dirty="0">
                <a:solidFill>
                  <a:srgbClr val="2B424F"/>
                </a:solidFill>
              </a:rPr>
              <a:t>дисципліни, яка є обов'язковою для включення </a:t>
            </a:r>
            <a:r>
              <a:rPr lang="uk-UA" sz="1900" b="1" dirty="0">
                <a:solidFill>
                  <a:srgbClr val="2B424F"/>
                </a:solidFill>
              </a:rPr>
              <a:t>до </a:t>
            </a:r>
            <a:r>
              <a:rPr lang="uk-UA" sz="1900" b="1" dirty="0" smtClean="0">
                <a:solidFill>
                  <a:srgbClr val="2B424F"/>
                </a:solidFill>
              </a:rPr>
              <a:t>індивідуальних навчальних </a:t>
            </a:r>
            <a:r>
              <a:rPr lang="uk-UA" sz="1900" b="1" dirty="0">
                <a:solidFill>
                  <a:srgbClr val="2B424F"/>
                </a:solidFill>
              </a:rPr>
              <a:t>планів здобувачів вищої освіти,</a:t>
            </a:r>
            <a:r>
              <a:rPr lang="uk-UA" sz="1900" dirty="0">
                <a:solidFill>
                  <a:srgbClr val="2B424F"/>
                </a:solidFill>
              </a:rPr>
              <a:t> для яких це </a:t>
            </a:r>
            <a:r>
              <a:rPr lang="uk-UA" sz="1900" dirty="0" smtClean="0">
                <a:solidFill>
                  <a:srgbClr val="2B424F"/>
                </a:solidFill>
              </a:rPr>
              <a:t>передбачено законодавством</a:t>
            </a:r>
            <a:r>
              <a:rPr lang="uk-UA" sz="1900" dirty="0">
                <a:solidFill>
                  <a:srgbClr val="2B424F"/>
                </a:solidFill>
              </a:rPr>
              <a:t>, і є вибірковою для інших здобувачів, до усіх навчальних </a:t>
            </a:r>
            <a:r>
              <a:rPr lang="uk-UA" sz="1900" dirty="0" smtClean="0">
                <a:solidFill>
                  <a:srgbClr val="2B424F"/>
                </a:solidFill>
              </a:rPr>
              <a:t>планів денної </a:t>
            </a:r>
            <a:r>
              <a:rPr lang="uk-UA" sz="1900" dirty="0">
                <a:solidFill>
                  <a:srgbClr val="2B424F"/>
                </a:solidFill>
              </a:rPr>
              <a:t>та дуальної форм здобуття освіти в обсязі трьох кредитів ЄКТС </a:t>
            </a:r>
            <a:r>
              <a:rPr lang="uk-UA" sz="1900" dirty="0" smtClean="0">
                <a:solidFill>
                  <a:srgbClr val="2B424F"/>
                </a:solidFill>
              </a:rPr>
              <a:t>для здобувачів </a:t>
            </a:r>
            <a:r>
              <a:rPr lang="uk-UA" sz="1900" dirty="0">
                <a:solidFill>
                  <a:srgbClr val="2B424F"/>
                </a:solidFill>
              </a:rPr>
              <a:t>освіти відповідних років </a:t>
            </a:r>
            <a:r>
              <a:rPr lang="uk-UA" sz="1900" dirty="0" smtClean="0">
                <a:solidFill>
                  <a:srgbClr val="2B424F"/>
                </a:solidFill>
              </a:rPr>
              <a:t>прийому» ….;</a:t>
            </a:r>
            <a:endParaRPr lang="ru-RU" sz="1900" dirty="0">
              <a:solidFill>
                <a:srgbClr val="2B42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0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33100D-F0A6-4782-8F1E-9CBFBB77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50"/>
            <a:ext cx="10515600" cy="757138"/>
          </a:xfrm>
          <a:solidFill>
            <a:srgbClr val="C2AB32"/>
          </a:solidFill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(ОП) за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 СНУ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Даля з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огляду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основних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стейкголдерів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000" i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D92991F-E3C2-4886-808D-35B71268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216" y="2150225"/>
            <a:ext cx="6619009" cy="27646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rgbClr val="2B424F"/>
                </a:solidFill>
              </a:rPr>
              <a:t>роботодавців</a:t>
            </a:r>
            <a:r>
              <a:rPr lang="uk-UA" b="1" dirty="0">
                <a:solidFill>
                  <a:srgbClr val="2B424F"/>
                </a:solidFill>
              </a:rPr>
              <a:t> </a:t>
            </a:r>
            <a:endParaRPr lang="uk-UA" b="1" dirty="0" smtClean="0">
              <a:solidFill>
                <a:srgbClr val="2B424F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rgbClr val="2B424F"/>
                </a:solidFill>
              </a:rPr>
              <a:t>академічної спільноти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err="1" smtClean="0">
                <a:solidFill>
                  <a:srgbClr val="2B424F"/>
                </a:solidFill>
              </a:rPr>
              <a:t>здобувачів</a:t>
            </a:r>
            <a:r>
              <a:rPr lang="ru-RU" b="1" dirty="0" smtClean="0">
                <a:solidFill>
                  <a:srgbClr val="2B424F"/>
                </a:solidFill>
              </a:rPr>
              <a:t> </a:t>
            </a:r>
            <a:r>
              <a:rPr lang="ru-RU" b="1" dirty="0" err="1" smtClean="0">
                <a:solidFill>
                  <a:srgbClr val="2B424F"/>
                </a:solidFill>
              </a:rPr>
              <a:t>вищої</a:t>
            </a:r>
            <a:r>
              <a:rPr lang="ru-RU" b="1" dirty="0" smtClean="0">
                <a:solidFill>
                  <a:srgbClr val="2B424F"/>
                </a:solidFill>
              </a:rPr>
              <a:t> </a:t>
            </a:r>
            <a:r>
              <a:rPr lang="ru-RU" b="1" dirty="0" err="1" smtClean="0">
                <a:solidFill>
                  <a:srgbClr val="2B424F"/>
                </a:solidFill>
              </a:rPr>
              <a:t>освіти</a:t>
            </a:r>
            <a:r>
              <a:rPr lang="ru-RU" b="1" dirty="0" smtClean="0">
                <a:solidFill>
                  <a:srgbClr val="2B424F"/>
                </a:solidFill>
              </a:rPr>
              <a:t>, </a:t>
            </a:r>
            <a:r>
              <a:rPr lang="ru-RU" b="1" dirty="0" err="1" smtClean="0">
                <a:solidFill>
                  <a:srgbClr val="2B424F"/>
                </a:solidFill>
              </a:rPr>
              <a:t>представників</a:t>
            </a:r>
            <a:r>
              <a:rPr lang="ru-RU" b="1" dirty="0" smtClean="0">
                <a:solidFill>
                  <a:srgbClr val="2B424F"/>
                </a:solidFill>
              </a:rPr>
              <a:t>  </a:t>
            </a:r>
            <a:r>
              <a:rPr lang="ru-RU" b="1" dirty="0" err="1" smtClean="0">
                <a:solidFill>
                  <a:srgbClr val="2B424F"/>
                </a:solidFill>
              </a:rPr>
              <a:t>студентського</a:t>
            </a:r>
            <a:r>
              <a:rPr lang="ru-RU" b="1" dirty="0" smtClean="0">
                <a:solidFill>
                  <a:srgbClr val="2B424F"/>
                </a:solidFill>
              </a:rPr>
              <a:t> </a:t>
            </a:r>
            <a:r>
              <a:rPr lang="ru-RU" b="1" dirty="0" err="1" smtClean="0">
                <a:solidFill>
                  <a:srgbClr val="2B424F"/>
                </a:solidFill>
              </a:rPr>
              <a:t>самоврядування</a:t>
            </a:r>
            <a:r>
              <a:rPr lang="ru-RU" b="1" dirty="0" smtClean="0">
                <a:solidFill>
                  <a:srgbClr val="2B424F"/>
                </a:solidFill>
              </a:rPr>
              <a:t>,  </a:t>
            </a:r>
            <a:r>
              <a:rPr lang="ru-RU" b="1" dirty="0" err="1" smtClean="0">
                <a:solidFill>
                  <a:srgbClr val="2B424F"/>
                </a:solidFill>
              </a:rPr>
              <a:t>представників</a:t>
            </a:r>
            <a:r>
              <a:rPr lang="ru-RU" b="1" dirty="0" smtClean="0">
                <a:solidFill>
                  <a:srgbClr val="2B424F"/>
                </a:solidFill>
              </a:rPr>
              <a:t> </a:t>
            </a:r>
            <a:r>
              <a:rPr lang="ru-RU" b="1" dirty="0">
                <a:solidFill>
                  <a:srgbClr val="2B424F"/>
                </a:solidFill>
              </a:rPr>
              <a:t>ради </a:t>
            </a:r>
            <a:r>
              <a:rPr lang="ru-RU" b="1" dirty="0" err="1">
                <a:solidFill>
                  <a:srgbClr val="2B424F"/>
                </a:solidFill>
              </a:rPr>
              <a:t>молодих</a:t>
            </a:r>
            <a:r>
              <a:rPr lang="ru-RU" b="1" dirty="0">
                <a:solidFill>
                  <a:srgbClr val="2B424F"/>
                </a:solidFill>
              </a:rPr>
              <a:t> </a:t>
            </a:r>
            <a:r>
              <a:rPr lang="ru-RU" b="1" dirty="0" err="1" smtClean="0">
                <a:solidFill>
                  <a:srgbClr val="2B424F"/>
                </a:solidFill>
              </a:rPr>
              <a:t>вчених</a:t>
            </a:r>
            <a:r>
              <a:rPr lang="ru-RU" b="1" dirty="0" smtClean="0">
                <a:solidFill>
                  <a:srgbClr val="2B424F"/>
                </a:solidFill>
              </a:rPr>
              <a:t>     </a:t>
            </a:r>
            <a:r>
              <a:rPr lang="ru-RU" b="1" dirty="0">
                <a:solidFill>
                  <a:srgbClr val="2B424F"/>
                </a:solidFill>
              </a:rPr>
              <a:t>СНУ </a:t>
            </a:r>
            <a:r>
              <a:rPr lang="ru-RU" b="1" dirty="0" err="1" smtClean="0">
                <a:solidFill>
                  <a:srgbClr val="2B424F"/>
                </a:solidFill>
              </a:rPr>
              <a:t>ім</a:t>
            </a:r>
            <a:r>
              <a:rPr lang="ru-RU" b="1" dirty="0" smtClean="0">
                <a:solidFill>
                  <a:srgbClr val="2B424F"/>
                </a:solidFill>
              </a:rPr>
              <a:t>. В. Даля, та </a:t>
            </a:r>
            <a:r>
              <a:rPr lang="ru-RU" b="1" dirty="0" err="1" smtClean="0">
                <a:solidFill>
                  <a:srgbClr val="2B424F"/>
                </a:solidFill>
              </a:rPr>
              <a:t>інших</a:t>
            </a:r>
            <a:r>
              <a:rPr lang="ru-RU" b="1" dirty="0" smtClean="0">
                <a:solidFill>
                  <a:srgbClr val="2B424F"/>
                </a:solidFill>
              </a:rPr>
              <a:t> </a:t>
            </a:r>
            <a:r>
              <a:rPr lang="ru-RU" b="1" dirty="0" err="1" smtClean="0">
                <a:solidFill>
                  <a:srgbClr val="2B424F"/>
                </a:solidFill>
              </a:rPr>
              <a:t>стейкголдерів</a:t>
            </a:r>
            <a:endParaRPr lang="ru-RU" b="1" dirty="0">
              <a:solidFill>
                <a:srgbClr val="2B424F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7575" y="2150225"/>
            <a:ext cx="3990975" cy="261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72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33100D-F0A6-4782-8F1E-9CBFBB77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49"/>
            <a:ext cx="10515600" cy="919883"/>
          </a:xfrm>
          <a:solidFill>
            <a:srgbClr val="C2AB32"/>
          </a:solidFill>
        </p:spPr>
        <p:txBody>
          <a:bodyPr>
            <a:normAutofit/>
          </a:bodyPr>
          <a:lstStyle/>
          <a:p>
            <a:pPr algn="ctr"/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актуалізації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(ОП)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 СНУ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Даля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спрямовувати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10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червня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 року: </a:t>
            </a:r>
            <a:endParaRPr lang="ru-RU" sz="2000" i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D92991F-E3C2-4886-808D-35B71268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2209801"/>
            <a:ext cx="6667500" cy="27717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rgbClr val="2B424F"/>
                </a:solidFill>
              </a:rPr>
              <a:t> на пошту </a:t>
            </a:r>
            <a:r>
              <a:rPr lang="en-US" b="1" dirty="0" smtClean="0">
                <a:solidFill>
                  <a:srgbClr val="2B424F"/>
                </a:solidFill>
                <a:hlinkClick r:id="rId4"/>
              </a:rPr>
              <a:t>kotova@snu.edu.ua</a:t>
            </a:r>
            <a:endParaRPr lang="uk-UA" b="1" dirty="0" smtClean="0">
              <a:solidFill>
                <a:srgbClr val="2B424F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rgbClr val="2B424F"/>
                </a:solidFill>
              </a:rPr>
              <a:t> висказати пропозиції зараз при обговоренні або написати у чаті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 smtClean="0">
                <a:solidFill>
                  <a:srgbClr val="2B424F"/>
                </a:solidFill>
              </a:rPr>
              <a:t> шляхом заповнення </a:t>
            </a:r>
            <a:r>
              <a:rPr lang="uk-UA" b="1" dirty="0" err="1" smtClean="0">
                <a:solidFill>
                  <a:srgbClr val="2B424F"/>
                </a:solidFill>
              </a:rPr>
              <a:t>гугл</a:t>
            </a:r>
            <a:r>
              <a:rPr lang="uk-UA" b="1" dirty="0" smtClean="0">
                <a:solidFill>
                  <a:srgbClr val="2B424F"/>
                </a:solidFill>
              </a:rPr>
              <a:t>-форми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2B424F"/>
                </a:solidFill>
                <a:hlinkClick r:id="rId5"/>
              </a:rPr>
              <a:t>https://forms.gle/nUMo1eoR6937XNqi9</a:t>
            </a:r>
            <a:endParaRPr lang="uk-UA" b="1" dirty="0" smtClean="0">
              <a:solidFill>
                <a:srgbClr val="2B424F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rgbClr val="2B424F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78851" y="2085975"/>
            <a:ext cx="2874949" cy="353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19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05254" y="6071522"/>
            <a:ext cx="117033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2B424F"/>
                </a:solidFill>
              </a:rPr>
              <a:t>Більше</a:t>
            </a:r>
            <a:r>
              <a:rPr lang="ru-RU" sz="2800" dirty="0">
                <a:solidFill>
                  <a:srgbClr val="2B424F"/>
                </a:solidFill>
              </a:rPr>
              <a:t> </a:t>
            </a:r>
            <a:r>
              <a:rPr lang="ru-RU" sz="2800" dirty="0" err="1">
                <a:solidFill>
                  <a:srgbClr val="2B424F"/>
                </a:solidFill>
              </a:rPr>
              <a:t>інформації</a:t>
            </a:r>
            <a:r>
              <a:rPr lang="ru-RU" sz="2800" dirty="0">
                <a:solidFill>
                  <a:srgbClr val="2B424F"/>
                </a:solidFill>
              </a:rPr>
              <a:t> про наш факультет: </a:t>
            </a:r>
            <a:r>
              <a:rPr lang="ru-RU" sz="2800" dirty="0">
                <a:solidFill>
                  <a:srgbClr val="2B424F"/>
                </a:solidFill>
                <a:hlinkClick r:id="rId4"/>
              </a:rPr>
              <a:t>https://pravo-snu.com.ua/</a:t>
            </a:r>
            <a:br>
              <a:rPr lang="ru-RU" sz="2800" dirty="0">
                <a:solidFill>
                  <a:srgbClr val="2B424F"/>
                </a:solidFill>
                <a:hlinkClick r:id="rId4"/>
              </a:rPr>
            </a:br>
            <a:endParaRPr lang="ru-RU" sz="2800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19AE5-09B9-45FB-BF6C-5BBDCC48F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830" y="994510"/>
            <a:ext cx="10834954" cy="1262916"/>
          </a:xfrm>
          <a:solidFill>
            <a:srgbClr val="C2AB32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2B424F"/>
                </a:solidFill>
              </a:rPr>
              <a:t/>
            </a:r>
            <a:br>
              <a:rPr lang="uk-UA" dirty="0" smtClean="0">
                <a:solidFill>
                  <a:srgbClr val="2B424F"/>
                </a:solidFill>
              </a:rPr>
            </a:br>
            <a:r>
              <a:rPr lang="uk-UA" dirty="0" smtClean="0">
                <a:solidFill>
                  <a:srgbClr val="2B424F"/>
                </a:solidFill>
              </a:rPr>
              <a:t>ДЯКУЄМО </a:t>
            </a:r>
            <a:r>
              <a:rPr lang="uk-UA" dirty="0">
                <a:solidFill>
                  <a:srgbClr val="2B424F"/>
                </a:solidFill>
              </a:rPr>
              <a:t>ЗА УВАГУ</a:t>
            </a:r>
            <a:r>
              <a:rPr lang="uk-UA" dirty="0" smtClean="0">
                <a:solidFill>
                  <a:srgbClr val="2B424F"/>
                </a:solidFill>
              </a:rPr>
              <a:t>!</a:t>
            </a:r>
            <a:br>
              <a:rPr lang="uk-UA" dirty="0" smtClean="0">
                <a:solidFill>
                  <a:srgbClr val="2B424F"/>
                </a:solidFill>
              </a:rPr>
            </a:br>
            <a:endParaRPr lang="ru-RU" dirty="0">
              <a:solidFill>
                <a:srgbClr val="2B424F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9157" y="2775023"/>
            <a:ext cx="10020300" cy="243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96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63691537-6DFA-4125-B45D-C8675504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245" y="1111349"/>
            <a:ext cx="10515600" cy="989848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сьогодні  спостерігається  зміна парадигми вищої юридичної освіти на національному  рівні та формується  нова </a:t>
            </a:r>
            <a:r>
              <a:rPr lang="uk-UA" sz="28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uk-UA" sz="28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модель</a:t>
            </a:r>
            <a:endParaRPr lang="uk-UA" sz="2800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FAF447CB-6441-43E6-AC8B-480182129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80492"/>
            <a:ext cx="11629292" cy="332814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 smtClean="0">
                <a:solidFill>
                  <a:srgbClr val="2B424F"/>
                </a:solidFill>
              </a:rPr>
              <a:t>Метою юридичної освіти</a:t>
            </a:r>
            <a:r>
              <a:rPr lang="uk-UA" sz="2400" dirty="0" smtClean="0">
                <a:solidFill>
                  <a:srgbClr val="2B424F"/>
                </a:solidFill>
              </a:rPr>
              <a:t> є формування  </a:t>
            </a:r>
            <a:r>
              <a:rPr lang="uk-UA" sz="2400" dirty="0" err="1" smtClean="0">
                <a:solidFill>
                  <a:srgbClr val="2B424F"/>
                </a:solidFill>
              </a:rPr>
              <a:t>компетентностей</a:t>
            </a:r>
            <a:r>
              <a:rPr lang="uk-UA" sz="2400" dirty="0" smtClean="0">
                <a:solidFill>
                  <a:srgbClr val="2B424F"/>
                </a:solidFill>
              </a:rPr>
              <a:t>, необхідних для розуміння природи і функцій права, змісту теоретичних засад (доктрин), принципів і основних юридичних інститутів, застосування права, а також меж юридичного регулювання різних суспільних відносин</a:t>
            </a:r>
          </a:p>
          <a:p>
            <a:pPr algn="just"/>
            <a:endParaRPr lang="ru-RU" sz="2400" dirty="0">
              <a:solidFill>
                <a:srgbClr val="2B424F"/>
              </a:solidFill>
            </a:endParaRPr>
          </a:p>
          <a:p>
            <a:pPr algn="just"/>
            <a:r>
              <a:rPr lang="uk-UA" sz="2400" b="1" dirty="0" smtClean="0">
                <a:solidFill>
                  <a:srgbClr val="2B424F"/>
                </a:solidFill>
              </a:rPr>
              <a:t>Майбутній правник повинен бути готовим</a:t>
            </a:r>
            <a:r>
              <a:rPr lang="uk-UA" sz="2400" dirty="0" smtClean="0">
                <a:solidFill>
                  <a:srgbClr val="2B424F"/>
                </a:solidFill>
              </a:rPr>
              <a:t> до захисту прав людини та основоположних свобод, утвердження верховенства права, будучи відданими принципам людської та професійної гідності, справедливості, рівності, неупередженості, незалежності, співпереживання та дотримання високих етичних стандартів </a:t>
            </a:r>
            <a:endParaRPr lang="uk-UA" sz="2400" dirty="0">
              <a:solidFill>
                <a:srgbClr val="2B42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53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9FED63C-F318-4367-BE51-4B93415206BC}"/>
              </a:ext>
            </a:extLst>
          </p:cNvPr>
          <p:cNvSpPr/>
          <p:nvPr/>
        </p:nvSpPr>
        <p:spPr>
          <a:xfrm>
            <a:off x="515216" y="1515291"/>
            <a:ext cx="111615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err="1">
                <a:solidFill>
                  <a:srgbClr val="2B424F"/>
                </a:solidFill>
                <a:cs typeface="Arial" panose="020B0604020202020204" pitchFamily="34" charset="0"/>
              </a:rPr>
              <a:t>Освітні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000" b="1" dirty="0" err="1">
                <a:solidFill>
                  <a:srgbClr val="2B424F"/>
                </a:solidFill>
                <a:cs typeface="Arial" panose="020B0604020202020204" pitchFamily="34" charset="0"/>
              </a:rPr>
              <a:t>програми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  за </a:t>
            </a:r>
            <a:r>
              <a:rPr lang="ru-RU" sz="3000" b="1" dirty="0" err="1">
                <a:solidFill>
                  <a:srgbClr val="2B424F"/>
                </a:solidFill>
                <a:cs typeface="Arial" panose="020B0604020202020204" pitchFamily="34" charset="0"/>
              </a:rPr>
              <a:t>спеціальністю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en-US" sz="3000" b="1" dirty="0" smtClean="0">
                <a:solidFill>
                  <a:srgbClr val="C2AB32"/>
                </a:solidFill>
                <a:cs typeface="Arial" panose="020B0604020202020204" pitchFamily="34" charset="0"/>
              </a:rPr>
              <a:t>D</a:t>
            </a:r>
            <a:r>
              <a:rPr lang="ru-RU" sz="3000" b="1" dirty="0" smtClean="0">
                <a:solidFill>
                  <a:srgbClr val="C2AB32"/>
                </a:solidFill>
                <a:cs typeface="Arial" panose="020B0604020202020204" pitchFamily="34" charset="0"/>
              </a:rPr>
              <a:t>8 Право </a:t>
            </a:r>
            <a:r>
              <a:rPr lang="ru-RU" sz="3000" b="1" dirty="0" err="1">
                <a:solidFill>
                  <a:srgbClr val="2B424F"/>
                </a:solidFill>
                <a:cs typeface="Arial" panose="020B0604020202020204" pitchFamily="34" charset="0"/>
              </a:rPr>
              <a:t>галузь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000" b="1" dirty="0" err="1" smtClean="0">
                <a:solidFill>
                  <a:srgbClr val="2B424F"/>
                </a:solidFill>
                <a:cs typeface="Arial" panose="020B0604020202020204" pitchFamily="34" charset="0"/>
              </a:rPr>
              <a:t>знань</a:t>
            </a:r>
            <a:r>
              <a:rPr lang="en-US" sz="3000" b="1" dirty="0" smtClean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uk-UA" sz="3000" b="1" dirty="0" smtClean="0">
                <a:solidFill>
                  <a:srgbClr val="C2AB32"/>
                </a:solidFill>
              </a:rPr>
              <a:t>«</a:t>
            </a:r>
            <a:r>
              <a:rPr lang="ru-RU" sz="3000" b="1" dirty="0" smtClean="0">
                <a:solidFill>
                  <a:srgbClr val="C2AB32"/>
                </a:solidFill>
              </a:rPr>
              <a:t>D  </a:t>
            </a:r>
            <a:r>
              <a:rPr lang="ru-RU" sz="3000" b="1" dirty="0" err="1">
                <a:solidFill>
                  <a:srgbClr val="C2AB32"/>
                </a:solidFill>
              </a:rPr>
              <a:t>Бізнес</a:t>
            </a:r>
            <a:r>
              <a:rPr lang="ru-RU" sz="3000" b="1" dirty="0">
                <a:solidFill>
                  <a:srgbClr val="C2AB32"/>
                </a:solidFill>
              </a:rPr>
              <a:t>, </a:t>
            </a:r>
            <a:r>
              <a:rPr lang="ru-RU" sz="3000" b="1" dirty="0" err="1">
                <a:solidFill>
                  <a:srgbClr val="C2AB32"/>
                </a:solidFill>
              </a:rPr>
              <a:t>адміністрування</a:t>
            </a:r>
            <a:r>
              <a:rPr lang="ru-RU" sz="3000" b="1" dirty="0">
                <a:solidFill>
                  <a:srgbClr val="C2AB32"/>
                </a:solidFill>
              </a:rPr>
              <a:t> та </a:t>
            </a:r>
            <a:r>
              <a:rPr lang="ru-RU" sz="3000" b="1" dirty="0" smtClean="0">
                <a:solidFill>
                  <a:srgbClr val="C2AB32"/>
                </a:solidFill>
              </a:rPr>
              <a:t>право»</a:t>
            </a:r>
            <a:r>
              <a:rPr lang="en-US" sz="3000" b="1" dirty="0" smtClean="0">
                <a:solidFill>
                  <a:srgbClr val="C2AB32"/>
                </a:solidFill>
              </a:rPr>
              <a:t> </a:t>
            </a:r>
            <a:r>
              <a:rPr lang="ru-RU" sz="3000" b="1" dirty="0" smtClean="0">
                <a:solidFill>
                  <a:srgbClr val="2B424F"/>
                </a:solidFill>
                <a:cs typeface="Arial" panose="020B0604020202020204" pitchFamily="34" charset="0"/>
              </a:rPr>
              <a:t>у 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СНУ </a:t>
            </a:r>
            <a:r>
              <a:rPr lang="ru-RU" sz="3000" b="1" dirty="0" err="1">
                <a:solidFill>
                  <a:srgbClr val="2B424F"/>
                </a:solidFill>
                <a:cs typeface="Arial" panose="020B0604020202020204" pitchFamily="34" charset="0"/>
              </a:rPr>
              <a:t>ім</a:t>
            </a:r>
            <a:r>
              <a:rPr lang="ru-RU" sz="3000" b="1" dirty="0">
                <a:solidFill>
                  <a:srgbClr val="2B424F"/>
                </a:solidFill>
                <a:cs typeface="Arial" panose="020B0604020202020204" pitchFamily="34" charset="0"/>
              </a:rPr>
              <a:t>. Даля:</a:t>
            </a: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освітньо-професійна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програма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«Право»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першого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(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бакалаврського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)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рівня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solidFill>
                  <a:srgbClr val="2B424F"/>
                </a:solidFill>
                <a:cs typeface="Arial" panose="020B0604020202020204" pitchFamily="34" charset="0"/>
              </a:rPr>
              <a:t>вищої</a:t>
            </a:r>
            <a:endParaRPr lang="ru-RU" sz="3200" dirty="0">
              <a:solidFill>
                <a:srgbClr val="2B424F"/>
              </a:solidFill>
              <a:cs typeface="Arial" panose="020B060402020202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освітньо-професійна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програма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rgbClr val="2B424F"/>
                </a:solidFill>
                <a:cs typeface="Arial" panose="020B0604020202020204" pitchFamily="34" charset="0"/>
              </a:rPr>
              <a:t>«Право» другого 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(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магістерського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)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рівня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вищої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освіти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</a:p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3200" dirty="0" err="1" smtClean="0">
                <a:solidFill>
                  <a:srgbClr val="2B424F"/>
                </a:solidFill>
                <a:cs typeface="Arial" panose="020B0604020202020204" pitchFamily="34" charset="0"/>
              </a:rPr>
              <a:t>освітньо-наукова</a:t>
            </a:r>
            <a:r>
              <a:rPr lang="ru-RU" sz="3200" dirty="0" smtClean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solidFill>
                  <a:srgbClr val="2B424F"/>
                </a:solidFill>
                <a:cs typeface="Arial" panose="020B0604020202020204" pitchFamily="34" charset="0"/>
              </a:rPr>
              <a:t>програма</a:t>
            </a:r>
            <a:r>
              <a:rPr lang="ru-RU" sz="3200" dirty="0" smtClean="0">
                <a:solidFill>
                  <a:srgbClr val="2B424F"/>
                </a:solidFill>
                <a:cs typeface="Arial" panose="020B0604020202020204" pitchFamily="34" charset="0"/>
              </a:rPr>
              <a:t> «Право»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третього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(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освітньо-наукового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)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рівня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вищої</a:t>
            </a:r>
            <a:r>
              <a:rPr lang="ru-RU" sz="3200" dirty="0">
                <a:solidFill>
                  <a:srgbClr val="2B424F"/>
                </a:solidFill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2B424F"/>
                </a:solidFill>
                <a:cs typeface="Arial" panose="020B0604020202020204" pitchFamily="34" charset="0"/>
              </a:rPr>
              <a:t>освіти</a:t>
            </a:r>
            <a:endParaRPr lang="ru-RU" sz="3200" dirty="0">
              <a:solidFill>
                <a:srgbClr val="2B424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6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9FED63C-F318-4367-BE51-4B93415206BC}"/>
              </a:ext>
            </a:extLst>
          </p:cNvPr>
          <p:cNvSpPr/>
          <p:nvPr/>
        </p:nvSpPr>
        <p:spPr>
          <a:xfrm>
            <a:off x="790574" y="909493"/>
            <a:ext cx="10791825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C2AB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НПА У СФЕРІ ВИЩОЇ ОСВІТИ</a:t>
            </a:r>
            <a:endParaRPr lang="uk-UA" sz="3200" dirty="0" smtClean="0">
              <a:solidFill>
                <a:srgbClr val="2B424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ЗУ «Про 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вищу освіту» від 01.07.2014 р. № 1556-VII. – 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URL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2100" u="sng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http://zakon4.rada.gov.ua/laws/show/1556-18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Постанова 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КМУ від 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23.11.2011 р. № 1341 «Про затвердження національної рамки кваліфікацій». 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URL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2100" u="sng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http://zakon4.rada.gov.ua/laws/show/1341-2011-п</a:t>
            </a:r>
            <a:endParaRPr lang="uk-UA" sz="2100" dirty="0">
              <a:solidFill>
                <a:srgbClr val="2B424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Постанова 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КМУ від 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29.04.2015 р. № 266 «Про затвердження переліку галузей знань і спеціальностей, за якими здійснюється підготовка здобувачів вищої освіти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 редакція від 25.02.2025 р. 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URL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2100" u="sng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http://</a:t>
            </a:r>
            <a:r>
              <a:rPr lang="uk-UA" sz="2100" u="sng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="" xmlns:ahyp="http://schemas.microsoft.com/office/drawing/2018/hyperlinkcolor" xmlns:lc="http://schemas.openxmlformats.org/drawingml/2006/lockedCanvas" val="tx"/>
                    </a:ext>
                  </a:extLst>
                </a:hlinkClick>
              </a:rPr>
              <a:t>zakon4.rada.gov.ua/laws/show/266-2015-п</a:t>
            </a:r>
            <a:endParaRPr lang="uk-UA" sz="2100" u="sng" dirty="0" smtClean="0">
              <a:solidFill>
                <a:srgbClr val="2B424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Постанова КМУ від 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22.05.2020 № 673 «</a:t>
            </a:r>
            <a:r>
              <a:rPr lang="ru-RU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затвердження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Переліку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спеціальностей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здобуття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ступеня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необхідне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для доступу до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професій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для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запроваджено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додаткове</a:t>
            </a:r>
            <a:r>
              <a:rPr lang="ru-RU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100" dirty="0" err="1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регулювання</a:t>
            </a:r>
            <a:r>
              <a:rPr lang="ru-RU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en-US" sz="2100" u="sng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</a:t>
            </a:r>
            <a:r>
              <a:rPr lang="en-US" sz="2100" u="sng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zakon.rada.gov.ua/laws/show/z0502-20#Text</a:t>
            </a:r>
            <a:endParaRPr lang="uk-UA" sz="2100" u="sng" dirty="0" smtClean="0">
              <a:solidFill>
                <a:srgbClr val="2B424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Стандарти 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вищої освіти за спеціальністю 081 «Право» </a:t>
            </a:r>
            <a:r>
              <a:rPr lang="uk-UA" sz="2100" u="sng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бакалаврського</a:t>
            </a:r>
            <a:r>
              <a:rPr lang="uk-UA" sz="2100" u="sng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u="sng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магістерського</a:t>
            </a:r>
            <a:r>
              <a:rPr lang="uk-UA" sz="2100" dirty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uk-UA" sz="2100" dirty="0" err="1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освітньо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-наукового</a:t>
            </a:r>
            <a:r>
              <a:rPr lang="uk-UA" sz="2100" dirty="0" smtClean="0">
                <a:solidFill>
                  <a:srgbClr val="2B424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рівнів</a:t>
            </a:r>
            <a:endParaRPr lang="uk-UA" sz="2100" dirty="0">
              <a:solidFill>
                <a:srgbClr val="2B424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3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6F54D-19AE-407C-8BE1-B9CB65F45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971550"/>
            <a:ext cx="3862841" cy="1464419"/>
          </a:xfrm>
          <a:solidFill>
            <a:srgbClr val="C2AB32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solidFill>
                  <a:srgbClr val="2B424F"/>
                </a:solidFill>
              </a:rPr>
              <a:t>Елементи нової моделі юридичної вищої освіти,</a:t>
            </a:r>
            <a:endParaRPr lang="uk-UA" sz="3600" dirty="0">
              <a:solidFill>
                <a:srgbClr val="2B424F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D0C8A0B-0159-4BEC-BC11-2D1405DAD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066228"/>
              </p:ext>
            </p:extLst>
          </p:nvPr>
        </p:nvGraphicFramePr>
        <p:xfrm>
          <a:off x="5660570" y="1146629"/>
          <a:ext cx="6016214" cy="414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Текст 3">
            <a:extLst>
              <a:ext uri="{FF2B5EF4-FFF2-40B4-BE49-F238E27FC236}">
                <a16:creationId xmlns:a16="http://schemas.microsoft.com/office/drawing/2014/main" id="{492F455E-EFF4-4A8C-B737-B51657DF3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26375"/>
            <a:ext cx="3862841" cy="2162473"/>
          </a:xfrm>
          <a:solidFill>
            <a:srgbClr val="2B424F"/>
          </a:solidFill>
        </p:spPr>
        <p:txBody>
          <a:bodyPr>
            <a:normAutofit fontScale="77500" lnSpcReduction="20000"/>
          </a:bodyPr>
          <a:lstStyle/>
          <a:p>
            <a:pPr algn="ctr"/>
            <a:endParaRPr lang="ru-RU" sz="2800" dirty="0">
              <a:solidFill>
                <a:srgbClr val="C2AB32"/>
              </a:solidFill>
            </a:endParaRPr>
          </a:p>
          <a:p>
            <a:pPr algn="ctr"/>
            <a:r>
              <a:rPr lang="uk-UA" sz="3400" dirty="0" smtClean="0">
                <a:solidFill>
                  <a:srgbClr val="C2AB32"/>
                </a:solidFill>
              </a:rPr>
              <a:t>які впроваджено </a:t>
            </a:r>
          </a:p>
          <a:p>
            <a:pPr algn="ctr"/>
            <a:r>
              <a:rPr lang="uk-UA" sz="3400" dirty="0" smtClean="0">
                <a:solidFill>
                  <a:srgbClr val="C2AB32"/>
                </a:solidFill>
              </a:rPr>
              <a:t>у освітні програми за</a:t>
            </a:r>
          </a:p>
          <a:p>
            <a:pPr algn="ctr"/>
            <a:r>
              <a:rPr lang="uk-UA" sz="3400" dirty="0" smtClean="0">
                <a:solidFill>
                  <a:srgbClr val="C2AB32"/>
                </a:solidFill>
              </a:rPr>
              <a:t> спеціальністю «Право» </a:t>
            </a:r>
          </a:p>
          <a:p>
            <a:pPr algn="ctr"/>
            <a:r>
              <a:rPr lang="ru-RU" sz="3400" dirty="0" smtClean="0">
                <a:solidFill>
                  <a:srgbClr val="2B424F"/>
                </a:solidFill>
              </a:rPr>
              <a:t>у </a:t>
            </a:r>
            <a:r>
              <a:rPr lang="ru-RU" sz="3400" dirty="0">
                <a:solidFill>
                  <a:srgbClr val="2B424F"/>
                </a:solidFill>
              </a:rPr>
              <a:t>СНУ  Даля</a:t>
            </a:r>
          </a:p>
        </p:txBody>
      </p:sp>
    </p:spTree>
    <p:extLst>
      <p:ext uri="{BB962C8B-B14F-4D97-AF65-F5344CB8AC3E}">
        <p14:creationId xmlns:p14="http://schemas.microsoft.com/office/powerpoint/2010/main" val="39885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628EC-ED41-4D0C-8C6D-1A11D997A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781"/>
            <a:ext cx="10515600" cy="864063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sz="2400" b="1" dirty="0" err="1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Складові</a:t>
            </a:r>
            <a:r>
              <a:rPr lang="ru-RU" sz="2400" b="1" dirty="0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нової</a:t>
            </a:r>
            <a:r>
              <a:rPr lang="ru-RU" sz="2400" b="1" dirty="0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моделі</a:t>
            </a:r>
            <a:r>
              <a:rPr lang="ru-RU" sz="2400" b="1" dirty="0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юридичної</a:t>
            </a:r>
            <a:r>
              <a:rPr lang="ru-RU" sz="2400" b="1" dirty="0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>
                <a:solidFill>
                  <a:srgbClr val="2B42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освіти</a:t>
            </a:r>
            <a:endParaRPr lang="ru-RU" sz="2400" b="1" dirty="0">
              <a:solidFill>
                <a:srgbClr val="2B42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1F7790E-7DD0-452E-B9C4-2ED23BEB56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047874"/>
              </p:ext>
            </p:extLst>
          </p:nvPr>
        </p:nvGraphicFramePr>
        <p:xfrm>
          <a:off x="838200" y="1073804"/>
          <a:ext cx="10515600" cy="4717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3977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A9847-C4C5-44CB-979B-8A2753A2A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25" y="1036456"/>
            <a:ext cx="11246617" cy="695131"/>
          </a:xfrm>
          <a:solidFill>
            <a:srgbClr val="C2AB32"/>
          </a:solidFill>
        </p:spPr>
        <p:txBody>
          <a:bodyPr>
            <a:normAutofit/>
          </a:bodyPr>
          <a:lstStyle/>
          <a:p>
            <a:pPr algn="ctr"/>
            <a:r>
              <a:rPr lang="uk-UA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Актуалізація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(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</a:t>
            </a:r>
            <a:r>
              <a:rPr lang="ru-RU" sz="22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br>
              <a:rPr lang="ru-RU" sz="22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22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СНУ </a:t>
            </a:r>
            <a:r>
              <a:rPr lang="ru-RU" sz="22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2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Даля </a:t>
            </a:r>
            <a:r>
              <a:rPr lang="ru-RU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</a:t>
            </a:r>
            <a:r>
              <a:rPr lang="uk-UA" sz="22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законодавчі зміни: </a:t>
            </a:r>
            <a:endParaRPr lang="uk-UA" sz="2200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47C0705-7076-416A-BD17-B3A59C091E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996551"/>
              </p:ext>
            </p:extLst>
          </p:nvPr>
        </p:nvGraphicFramePr>
        <p:xfrm>
          <a:off x="277725" y="1895453"/>
          <a:ext cx="11914274" cy="392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003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33100D-F0A6-4782-8F1E-9CBFBB77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50"/>
            <a:ext cx="10515600" cy="757138"/>
          </a:xfrm>
          <a:solidFill>
            <a:srgbClr val="C2AB32"/>
          </a:solidFill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Актуалізація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(ОП) за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 СНУ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Даля через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законодавчі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(п.15 ч.1 ст. 62 ЗУ «Про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освіту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»): </a:t>
            </a:r>
            <a:endParaRPr lang="ru-RU" sz="2000" i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BD92991F-E3C2-4886-808D-35B71268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825625"/>
            <a:ext cx="10629900" cy="410564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2B424F"/>
                </a:solidFill>
              </a:rPr>
              <a:t>15) </a:t>
            </a:r>
            <a:r>
              <a:rPr lang="ru-RU" dirty="0" err="1">
                <a:solidFill>
                  <a:srgbClr val="2B424F"/>
                </a:solidFill>
              </a:rPr>
              <a:t>вибір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освітніх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компонентів</a:t>
            </a:r>
            <a:r>
              <a:rPr lang="ru-RU" dirty="0">
                <a:solidFill>
                  <a:srgbClr val="2B424F"/>
                </a:solidFill>
              </a:rPr>
              <a:t> у межах, </a:t>
            </a:r>
            <a:r>
              <a:rPr lang="ru-RU" dirty="0" err="1">
                <a:solidFill>
                  <a:srgbClr val="2B424F"/>
                </a:solidFill>
              </a:rPr>
              <a:t>передбачених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відповідною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освітньою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програмою</a:t>
            </a:r>
            <a:r>
              <a:rPr lang="ru-RU" dirty="0">
                <a:solidFill>
                  <a:srgbClr val="2B424F"/>
                </a:solidFill>
              </a:rPr>
              <a:t> та </a:t>
            </a:r>
            <a:r>
              <a:rPr lang="ru-RU" dirty="0" err="1">
                <a:solidFill>
                  <a:srgbClr val="2B424F"/>
                </a:solidFill>
              </a:rPr>
              <a:t>навчальним</a:t>
            </a:r>
            <a:r>
              <a:rPr lang="ru-RU" dirty="0">
                <a:solidFill>
                  <a:srgbClr val="2B424F"/>
                </a:solidFill>
              </a:rPr>
              <a:t> планом, в </a:t>
            </a:r>
            <a:r>
              <a:rPr lang="ru-RU" dirty="0" err="1">
                <a:solidFill>
                  <a:srgbClr val="2B424F"/>
                </a:solidFill>
              </a:rPr>
              <a:t>обсязі</a:t>
            </a:r>
            <a:r>
              <a:rPr lang="ru-RU" dirty="0">
                <a:solidFill>
                  <a:srgbClr val="2B424F"/>
                </a:solidFill>
              </a:rPr>
              <a:t>, </a:t>
            </a:r>
            <a:r>
              <a:rPr lang="ru-RU" dirty="0" err="1">
                <a:solidFill>
                  <a:srgbClr val="2B424F"/>
                </a:solidFill>
              </a:rPr>
              <a:t>що</a:t>
            </a:r>
            <a:r>
              <a:rPr lang="ru-RU" dirty="0">
                <a:solidFill>
                  <a:srgbClr val="2B424F"/>
                </a:solidFill>
              </a:rPr>
              <a:t> становить не </a:t>
            </a:r>
            <a:r>
              <a:rPr lang="ru-RU" dirty="0" err="1">
                <a:solidFill>
                  <a:srgbClr val="2B424F"/>
                </a:solidFill>
              </a:rPr>
              <a:t>менш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i="1" dirty="0">
                <a:solidFill>
                  <a:srgbClr val="2B424F"/>
                </a:solidFill>
              </a:rPr>
              <a:t>як 25 </a:t>
            </a:r>
            <a:r>
              <a:rPr lang="ru-RU" i="1" dirty="0" err="1">
                <a:solidFill>
                  <a:srgbClr val="2B424F"/>
                </a:solidFill>
              </a:rPr>
              <a:t>відсотків</a:t>
            </a:r>
            <a:r>
              <a:rPr lang="ru-RU" i="1" dirty="0">
                <a:solidFill>
                  <a:srgbClr val="2B424F"/>
                </a:solidFill>
              </a:rPr>
              <a:t> </a:t>
            </a:r>
            <a:r>
              <a:rPr lang="ru-RU" i="1" dirty="0" err="1">
                <a:solidFill>
                  <a:srgbClr val="2B424F"/>
                </a:solidFill>
              </a:rPr>
              <a:t>загальної</a:t>
            </a:r>
            <a:r>
              <a:rPr lang="ru-RU" i="1" dirty="0">
                <a:solidFill>
                  <a:srgbClr val="2B424F"/>
                </a:solidFill>
              </a:rPr>
              <a:t> </a:t>
            </a:r>
            <a:r>
              <a:rPr lang="ru-RU" i="1" dirty="0" err="1">
                <a:solidFill>
                  <a:srgbClr val="2B424F"/>
                </a:solidFill>
              </a:rPr>
              <a:t>кількості</a:t>
            </a:r>
            <a:r>
              <a:rPr lang="ru-RU" i="1" dirty="0">
                <a:solidFill>
                  <a:srgbClr val="2B424F"/>
                </a:solidFill>
              </a:rPr>
              <a:t> </a:t>
            </a:r>
            <a:r>
              <a:rPr lang="ru-RU" i="1" dirty="0" err="1">
                <a:solidFill>
                  <a:srgbClr val="2B424F"/>
                </a:solidFill>
              </a:rPr>
              <a:t>кредитів</a:t>
            </a:r>
            <a:r>
              <a:rPr lang="ru-RU" i="1" dirty="0">
                <a:solidFill>
                  <a:srgbClr val="2B424F"/>
                </a:solidFill>
              </a:rPr>
              <a:t> ЄКТС</a:t>
            </a:r>
            <a:r>
              <a:rPr lang="ru-RU" dirty="0">
                <a:solidFill>
                  <a:srgbClr val="2B424F"/>
                </a:solidFill>
              </a:rPr>
              <a:t>, </a:t>
            </a:r>
            <a:r>
              <a:rPr lang="ru-RU" dirty="0" err="1">
                <a:solidFill>
                  <a:srgbClr val="2B424F"/>
                </a:solidFill>
              </a:rPr>
              <a:t>передбачених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освітньою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програмою</a:t>
            </a:r>
            <a:r>
              <a:rPr lang="ru-RU" dirty="0">
                <a:solidFill>
                  <a:srgbClr val="2B424F"/>
                </a:solidFill>
              </a:rPr>
              <a:t> (</a:t>
            </a:r>
            <a:r>
              <a:rPr lang="ru-RU" b="1" i="1" dirty="0">
                <a:solidFill>
                  <a:srgbClr val="2B424F"/>
                </a:solidFill>
              </a:rPr>
              <a:t>не </a:t>
            </a:r>
            <a:r>
              <a:rPr lang="ru-RU" b="1" i="1" dirty="0" err="1">
                <a:solidFill>
                  <a:srgbClr val="2B424F"/>
                </a:solidFill>
              </a:rPr>
              <a:t>менше</a:t>
            </a:r>
            <a:r>
              <a:rPr lang="ru-RU" b="1" i="1" dirty="0">
                <a:solidFill>
                  <a:srgbClr val="2B424F"/>
                </a:solidFill>
              </a:rPr>
              <a:t> </a:t>
            </a:r>
            <a:r>
              <a:rPr lang="ru-RU" b="1" i="1" dirty="0" err="1">
                <a:solidFill>
                  <a:srgbClr val="2B424F"/>
                </a:solidFill>
              </a:rPr>
              <a:t>ніж</a:t>
            </a:r>
            <a:r>
              <a:rPr lang="ru-RU" b="1" i="1" dirty="0">
                <a:solidFill>
                  <a:srgbClr val="2B424F"/>
                </a:solidFill>
              </a:rPr>
              <a:t> 10 </a:t>
            </a:r>
            <a:r>
              <a:rPr lang="ru-RU" b="1" i="1" dirty="0" err="1">
                <a:solidFill>
                  <a:srgbClr val="2B424F"/>
                </a:solidFill>
              </a:rPr>
              <a:t>відсотків</a:t>
            </a:r>
            <a:r>
              <a:rPr lang="ru-RU" b="1" i="1" dirty="0">
                <a:solidFill>
                  <a:srgbClr val="2B424F"/>
                </a:solidFill>
              </a:rPr>
              <a:t> для </a:t>
            </a:r>
            <a:r>
              <a:rPr lang="ru-RU" b="1" i="1" dirty="0" err="1">
                <a:solidFill>
                  <a:srgbClr val="2B424F"/>
                </a:solidFill>
              </a:rPr>
              <a:t>спеціальностей</a:t>
            </a:r>
            <a:r>
              <a:rPr lang="ru-RU" b="1" i="1" dirty="0">
                <a:solidFill>
                  <a:srgbClr val="2B424F"/>
                </a:solidFill>
              </a:rPr>
              <a:t>, </a:t>
            </a:r>
            <a:r>
              <a:rPr lang="ru-RU" b="1" i="1" dirty="0" err="1">
                <a:solidFill>
                  <a:srgbClr val="2B424F"/>
                </a:solidFill>
              </a:rPr>
              <a:t>що</a:t>
            </a:r>
            <a:r>
              <a:rPr lang="ru-RU" b="1" i="1" dirty="0">
                <a:solidFill>
                  <a:srgbClr val="2B424F"/>
                </a:solidFill>
              </a:rPr>
              <a:t> </a:t>
            </a:r>
            <a:r>
              <a:rPr lang="ru-RU" b="1" i="1" dirty="0" err="1">
                <a:solidFill>
                  <a:srgbClr val="2B424F"/>
                </a:solidFill>
              </a:rPr>
              <a:t>передбачають</a:t>
            </a:r>
            <a:r>
              <a:rPr lang="ru-RU" b="1" i="1" dirty="0">
                <a:solidFill>
                  <a:srgbClr val="2B424F"/>
                </a:solidFill>
              </a:rPr>
              <a:t> доступ до </a:t>
            </a:r>
            <a:r>
              <a:rPr lang="ru-RU" b="1" i="1" dirty="0" err="1">
                <a:solidFill>
                  <a:srgbClr val="2B424F"/>
                </a:solidFill>
              </a:rPr>
              <a:t>професій</a:t>
            </a:r>
            <a:r>
              <a:rPr lang="ru-RU" b="1" i="1" dirty="0">
                <a:solidFill>
                  <a:srgbClr val="2B424F"/>
                </a:solidFill>
              </a:rPr>
              <a:t>, для </a:t>
            </a:r>
            <a:r>
              <a:rPr lang="ru-RU" b="1" i="1" dirty="0" err="1">
                <a:solidFill>
                  <a:srgbClr val="2B424F"/>
                </a:solidFill>
              </a:rPr>
              <a:t>яких</a:t>
            </a:r>
            <a:r>
              <a:rPr lang="ru-RU" b="1" i="1" dirty="0">
                <a:solidFill>
                  <a:srgbClr val="2B424F"/>
                </a:solidFill>
              </a:rPr>
              <a:t> </a:t>
            </a:r>
            <a:r>
              <a:rPr lang="ru-RU" b="1" i="1" dirty="0" err="1">
                <a:solidFill>
                  <a:srgbClr val="2B424F"/>
                </a:solidFill>
              </a:rPr>
              <a:t>запроваджено</a:t>
            </a:r>
            <a:r>
              <a:rPr lang="ru-RU" b="1" i="1" dirty="0">
                <a:solidFill>
                  <a:srgbClr val="2B424F"/>
                </a:solidFill>
              </a:rPr>
              <a:t> </a:t>
            </a:r>
            <a:r>
              <a:rPr lang="ru-RU" b="1" i="1" dirty="0" err="1">
                <a:solidFill>
                  <a:srgbClr val="2B424F"/>
                </a:solidFill>
              </a:rPr>
              <a:t>додаткове</a:t>
            </a:r>
            <a:r>
              <a:rPr lang="ru-RU" b="1" i="1" dirty="0">
                <a:solidFill>
                  <a:srgbClr val="2B424F"/>
                </a:solidFill>
              </a:rPr>
              <a:t> </a:t>
            </a:r>
            <a:r>
              <a:rPr lang="ru-RU" b="1" i="1" dirty="0" err="1">
                <a:solidFill>
                  <a:srgbClr val="2B424F"/>
                </a:solidFill>
              </a:rPr>
              <a:t>регулювання</a:t>
            </a:r>
            <a:r>
              <a:rPr lang="ru-RU" dirty="0">
                <a:solidFill>
                  <a:srgbClr val="2B424F"/>
                </a:solidFill>
              </a:rPr>
              <a:t>). При </a:t>
            </a:r>
            <a:r>
              <a:rPr lang="ru-RU" dirty="0" err="1">
                <a:solidFill>
                  <a:srgbClr val="2B424F"/>
                </a:solidFill>
              </a:rPr>
              <a:t>цьому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здобувачі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певного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рівня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вищої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освіти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мають</a:t>
            </a:r>
            <a:r>
              <a:rPr lang="ru-RU" dirty="0">
                <a:solidFill>
                  <a:srgbClr val="2B424F"/>
                </a:solidFill>
              </a:rPr>
              <a:t> право </a:t>
            </a:r>
            <a:r>
              <a:rPr lang="ru-RU" dirty="0" err="1">
                <a:solidFill>
                  <a:srgbClr val="2B424F"/>
                </a:solidFill>
              </a:rPr>
              <a:t>вибирати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освітні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компоненти</a:t>
            </a:r>
            <a:r>
              <a:rPr lang="ru-RU" dirty="0">
                <a:solidFill>
                  <a:srgbClr val="2B424F"/>
                </a:solidFill>
              </a:rPr>
              <a:t>, </a:t>
            </a:r>
            <a:r>
              <a:rPr lang="ru-RU" dirty="0" err="1">
                <a:solidFill>
                  <a:srgbClr val="2B424F"/>
                </a:solidFill>
              </a:rPr>
              <a:t>що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пропонуються</a:t>
            </a:r>
            <a:r>
              <a:rPr lang="ru-RU" dirty="0">
                <a:solidFill>
                  <a:srgbClr val="2B424F"/>
                </a:solidFill>
              </a:rPr>
              <a:t> для </a:t>
            </a:r>
            <a:r>
              <a:rPr lang="ru-RU" dirty="0" err="1">
                <a:solidFill>
                  <a:srgbClr val="2B424F"/>
                </a:solidFill>
              </a:rPr>
              <a:t>інших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освітніх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програм</a:t>
            </a:r>
            <a:r>
              <a:rPr lang="ru-RU" dirty="0">
                <a:solidFill>
                  <a:srgbClr val="2B424F"/>
                </a:solidFill>
              </a:rPr>
              <a:t> та </a:t>
            </a:r>
            <a:r>
              <a:rPr lang="ru-RU" dirty="0" err="1">
                <a:solidFill>
                  <a:srgbClr val="2B424F"/>
                </a:solidFill>
              </a:rPr>
              <a:t>рівнів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вищої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освіти</a:t>
            </a:r>
            <a:r>
              <a:rPr lang="ru-RU" dirty="0">
                <a:solidFill>
                  <a:srgbClr val="2B424F"/>
                </a:solidFill>
              </a:rPr>
              <a:t>, </a:t>
            </a:r>
            <a:r>
              <a:rPr lang="ru-RU" dirty="0" err="1">
                <a:solidFill>
                  <a:srgbClr val="2B424F"/>
                </a:solidFill>
              </a:rPr>
              <a:t>відповідно</a:t>
            </a:r>
            <a:r>
              <a:rPr lang="ru-RU" dirty="0">
                <a:solidFill>
                  <a:srgbClr val="2B424F"/>
                </a:solidFill>
              </a:rPr>
              <a:t> до </a:t>
            </a:r>
            <a:r>
              <a:rPr lang="ru-RU" dirty="0" err="1">
                <a:solidFill>
                  <a:srgbClr val="2B424F"/>
                </a:solidFill>
              </a:rPr>
              <a:t>положення</a:t>
            </a:r>
            <a:r>
              <a:rPr lang="ru-RU" dirty="0">
                <a:solidFill>
                  <a:srgbClr val="2B424F"/>
                </a:solidFill>
              </a:rPr>
              <a:t> про </a:t>
            </a:r>
            <a:r>
              <a:rPr lang="ru-RU" dirty="0" err="1">
                <a:solidFill>
                  <a:srgbClr val="2B424F"/>
                </a:solidFill>
              </a:rPr>
              <a:t>організацію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освітнього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процесу</a:t>
            </a:r>
            <a:r>
              <a:rPr lang="ru-RU" dirty="0">
                <a:solidFill>
                  <a:srgbClr val="2B424F"/>
                </a:solidFill>
              </a:rPr>
              <a:t> в </a:t>
            </a:r>
            <a:r>
              <a:rPr lang="ru-RU" dirty="0" err="1">
                <a:solidFill>
                  <a:srgbClr val="2B424F"/>
                </a:solidFill>
              </a:rPr>
              <a:t>закладі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вищої</a:t>
            </a:r>
            <a:r>
              <a:rPr lang="ru-RU" dirty="0">
                <a:solidFill>
                  <a:srgbClr val="2B424F"/>
                </a:solidFill>
              </a:rPr>
              <a:t> </a:t>
            </a:r>
            <a:r>
              <a:rPr lang="ru-RU" dirty="0" err="1">
                <a:solidFill>
                  <a:srgbClr val="2B424F"/>
                </a:solidFill>
              </a:rPr>
              <a:t>освіти</a:t>
            </a:r>
            <a:r>
              <a:rPr lang="ru-RU" dirty="0">
                <a:solidFill>
                  <a:srgbClr val="2B424F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900" dirty="0" smtClean="0">
                <a:solidFill>
                  <a:srgbClr val="2B424F"/>
                </a:solidFill>
              </a:rPr>
              <a:t>{</a:t>
            </a:r>
            <a:r>
              <a:rPr lang="ru-RU" sz="1900" dirty="0">
                <a:solidFill>
                  <a:srgbClr val="2B424F"/>
                </a:solidFill>
              </a:rPr>
              <a:t>Пункт 15 </a:t>
            </a:r>
            <a:r>
              <a:rPr lang="ru-RU" sz="1900" dirty="0" err="1">
                <a:solidFill>
                  <a:srgbClr val="2B424F"/>
                </a:solidFill>
              </a:rPr>
              <a:t>частини</a:t>
            </a:r>
            <a:r>
              <a:rPr lang="ru-RU" sz="1900" dirty="0">
                <a:solidFill>
                  <a:srgbClr val="2B424F"/>
                </a:solidFill>
              </a:rPr>
              <a:t> </a:t>
            </a:r>
            <a:r>
              <a:rPr lang="ru-RU" sz="1900" dirty="0" err="1">
                <a:solidFill>
                  <a:srgbClr val="2B424F"/>
                </a:solidFill>
              </a:rPr>
              <a:t>першої</a:t>
            </a:r>
            <a:r>
              <a:rPr lang="ru-RU" sz="1900" dirty="0">
                <a:solidFill>
                  <a:srgbClr val="2B424F"/>
                </a:solidFill>
              </a:rPr>
              <a:t> </a:t>
            </a:r>
            <a:r>
              <a:rPr lang="ru-RU" sz="1900" dirty="0" err="1">
                <a:solidFill>
                  <a:srgbClr val="2B424F"/>
                </a:solidFill>
              </a:rPr>
              <a:t>статті</a:t>
            </a:r>
            <a:r>
              <a:rPr lang="ru-RU" sz="1900" dirty="0">
                <a:solidFill>
                  <a:srgbClr val="2B424F"/>
                </a:solidFill>
              </a:rPr>
              <a:t> 62 </a:t>
            </a:r>
            <a:r>
              <a:rPr lang="ru-RU" sz="1900" dirty="0" err="1">
                <a:solidFill>
                  <a:srgbClr val="2B424F"/>
                </a:solidFill>
              </a:rPr>
              <a:t>із</a:t>
            </a:r>
            <a:r>
              <a:rPr lang="ru-RU" sz="1900" dirty="0">
                <a:solidFill>
                  <a:srgbClr val="2B424F"/>
                </a:solidFill>
              </a:rPr>
              <a:t> </a:t>
            </a:r>
            <a:r>
              <a:rPr lang="ru-RU" sz="1900" dirty="0" err="1">
                <a:solidFill>
                  <a:srgbClr val="2B424F"/>
                </a:solidFill>
              </a:rPr>
              <a:t>змінами</a:t>
            </a:r>
            <a:r>
              <a:rPr lang="ru-RU" sz="1900" dirty="0">
                <a:solidFill>
                  <a:srgbClr val="2B424F"/>
                </a:solidFill>
              </a:rPr>
              <a:t>, </a:t>
            </a:r>
            <a:r>
              <a:rPr lang="ru-RU" sz="1900" dirty="0" err="1">
                <a:solidFill>
                  <a:srgbClr val="2B424F"/>
                </a:solidFill>
              </a:rPr>
              <a:t>внесеними</a:t>
            </a:r>
            <a:r>
              <a:rPr lang="ru-RU" sz="1900" dirty="0">
                <a:solidFill>
                  <a:srgbClr val="2B424F"/>
                </a:solidFill>
              </a:rPr>
              <a:t> </a:t>
            </a:r>
            <a:r>
              <a:rPr lang="ru-RU" sz="1900" dirty="0" err="1">
                <a:solidFill>
                  <a:srgbClr val="2B424F"/>
                </a:solidFill>
              </a:rPr>
              <a:t>згідно</a:t>
            </a:r>
            <a:r>
              <a:rPr lang="ru-RU" sz="1900" dirty="0">
                <a:solidFill>
                  <a:srgbClr val="2B424F"/>
                </a:solidFill>
              </a:rPr>
              <a:t> </a:t>
            </a:r>
            <a:r>
              <a:rPr lang="ru-RU" sz="1900" dirty="0" err="1">
                <a:solidFill>
                  <a:srgbClr val="2B424F"/>
                </a:solidFill>
              </a:rPr>
              <a:t>із</a:t>
            </a:r>
            <a:r>
              <a:rPr lang="ru-RU" sz="1900" dirty="0">
                <a:solidFill>
                  <a:srgbClr val="2B424F"/>
                </a:solidFill>
              </a:rPr>
              <a:t> Законом № 2145-</a:t>
            </a:r>
            <a:r>
              <a:rPr lang="en-US" sz="1900" dirty="0">
                <a:solidFill>
                  <a:srgbClr val="2B424F"/>
                </a:solidFill>
              </a:rPr>
              <a:t>VIII </a:t>
            </a:r>
            <a:r>
              <a:rPr lang="ru-RU" sz="1900" dirty="0" err="1">
                <a:solidFill>
                  <a:srgbClr val="2B424F"/>
                </a:solidFill>
              </a:rPr>
              <a:t>від</a:t>
            </a:r>
            <a:r>
              <a:rPr lang="ru-RU" sz="1900" dirty="0">
                <a:solidFill>
                  <a:srgbClr val="2B424F"/>
                </a:solidFill>
              </a:rPr>
              <a:t> 05.09.2017; в </a:t>
            </a:r>
            <a:r>
              <a:rPr lang="ru-RU" sz="1900" dirty="0" err="1">
                <a:solidFill>
                  <a:srgbClr val="2B424F"/>
                </a:solidFill>
              </a:rPr>
              <a:t>редакції</a:t>
            </a:r>
            <a:r>
              <a:rPr lang="ru-RU" sz="1900" dirty="0">
                <a:solidFill>
                  <a:srgbClr val="2B424F"/>
                </a:solidFill>
              </a:rPr>
              <a:t> Закону № 3642-</a:t>
            </a:r>
            <a:r>
              <a:rPr lang="en-US" sz="1900" dirty="0">
                <a:solidFill>
                  <a:srgbClr val="2B424F"/>
                </a:solidFill>
              </a:rPr>
              <a:t>IX </a:t>
            </a:r>
            <a:r>
              <a:rPr lang="ru-RU" sz="1900" dirty="0" err="1">
                <a:solidFill>
                  <a:srgbClr val="2B424F"/>
                </a:solidFill>
              </a:rPr>
              <a:t>від</a:t>
            </a:r>
            <a:r>
              <a:rPr lang="ru-RU" sz="1900" dirty="0">
                <a:solidFill>
                  <a:srgbClr val="2B424F"/>
                </a:solidFill>
              </a:rPr>
              <a:t> 23.04.2024}</a:t>
            </a:r>
            <a:endParaRPr lang="ru-RU" sz="1900" dirty="0">
              <a:solidFill>
                <a:srgbClr val="2B42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5992227"/>
            <a:ext cx="12192000" cy="865773"/>
          </a:xfrm>
          <a:prstGeom prst="rect">
            <a:avLst/>
          </a:prstGeom>
          <a:solidFill>
            <a:srgbClr val="C2A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668" y="148781"/>
            <a:ext cx="2590476" cy="723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5931267"/>
            <a:ext cx="12192000" cy="60960"/>
          </a:xfrm>
          <a:prstGeom prst="rect">
            <a:avLst/>
          </a:prstGeom>
          <a:solidFill>
            <a:srgbClr val="2B42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784" y="828869"/>
            <a:ext cx="515215" cy="69513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071522"/>
            <a:ext cx="515215" cy="69513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1354" y="6029131"/>
            <a:ext cx="11703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B424F"/>
                </a:solidFill>
              </a:rPr>
              <a:t>РЕАЛІЗАЦІЯ ОСВІТНІХ ПРОГРАМ «ПРАВО» СПЕЦІАЛЬНОСТІ </a:t>
            </a:r>
            <a:r>
              <a:rPr lang="en-US" dirty="0">
                <a:solidFill>
                  <a:srgbClr val="2B424F"/>
                </a:solidFill>
              </a:rPr>
              <a:t>D8 </a:t>
            </a:r>
            <a:r>
              <a:rPr lang="uk-UA" dirty="0">
                <a:solidFill>
                  <a:srgbClr val="2B424F"/>
                </a:solidFill>
              </a:rPr>
              <a:t>«ПРАВО» </a:t>
            </a:r>
            <a:r>
              <a:rPr lang="ru-RU" dirty="0">
                <a:solidFill>
                  <a:srgbClr val="2B424F"/>
                </a:solidFill>
              </a:rPr>
              <a:t>У СНУ </a:t>
            </a:r>
            <a:r>
              <a:rPr lang="uk-UA" dirty="0" err="1">
                <a:solidFill>
                  <a:srgbClr val="2B424F"/>
                </a:solidFill>
              </a:rPr>
              <a:t>ім</a:t>
            </a:r>
            <a:r>
              <a:rPr lang="ru-RU" dirty="0">
                <a:solidFill>
                  <a:srgbClr val="2B424F"/>
                </a:solidFill>
              </a:rPr>
              <a:t>. В.ДАЛЯ</a:t>
            </a:r>
            <a:endParaRPr lang="ru-RU" b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EF33100D-F0A6-4782-8F1E-9CBFBB77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550"/>
            <a:ext cx="10515600" cy="1238150"/>
          </a:xfrm>
          <a:solidFill>
            <a:srgbClr val="C2AB32"/>
          </a:solidFill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Актуалізація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освітніх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(ОП) за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спеціальністю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D8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у СНУ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В. Даля через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законодавчі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(Постанова КМУ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30.08.2024 р. № 1021, 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внесення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переліку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галузей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спеціальностей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якими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підготовка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здобувачів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вищої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фахової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передвищої</a:t>
            </a:r>
            <a:r>
              <a:rPr lang="ru-RU" sz="2000" b="1" dirty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освіти</a:t>
            </a:r>
            <a:r>
              <a:rPr lang="ru-RU" sz="2000" b="1" dirty="0" smtClean="0">
                <a:solidFill>
                  <a:srgbClr val="2B42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endParaRPr lang="ru-RU" sz="2000" i="1" dirty="0">
              <a:solidFill>
                <a:srgbClr val="2B424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474867"/>
              </p:ext>
            </p:extLst>
          </p:nvPr>
        </p:nvGraphicFramePr>
        <p:xfrm>
          <a:off x="838200" y="2451735"/>
          <a:ext cx="10458450" cy="624840"/>
        </p:xfrm>
        <a:graphic>
          <a:graphicData uri="http://schemas.openxmlformats.org/drawingml/2006/table">
            <a:tbl>
              <a:tblPr/>
              <a:tblGrid>
                <a:gridCol w="2192901">
                  <a:extLst>
                    <a:ext uri="{9D8B030D-6E8A-4147-A177-3AD203B41FA5}">
                      <a16:colId xmlns:a16="http://schemas.microsoft.com/office/drawing/2014/main" val="2655958230"/>
                    </a:ext>
                  </a:extLst>
                </a:gridCol>
                <a:gridCol w="2192901">
                  <a:extLst>
                    <a:ext uri="{9D8B030D-6E8A-4147-A177-3AD203B41FA5}">
                      <a16:colId xmlns:a16="http://schemas.microsoft.com/office/drawing/2014/main" val="3915398994"/>
                    </a:ext>
                  </a:extLst>
                </a:gridCol>
                <a:gridCol w="3879747">
                  <a:extLst>
                    <a:ext uri="{9D8B030D-6E8A-4147-A177-3AD203B41FA5}">
                      <a16:colId xmlns:a16="http://schemas.microsoft.com/office/drawing/2014/main" val="1763146157"/>
                    </a:ext>
                  </a:extLst>
                </a:gridCol>
                <a:gridCol w="2192901">
                  <a:extLst>
                    <a:ext uri="{9D8B030D-6E8A-4147-A177-3AD203B41FA5}">
                      <a16:colId xmlns:a16="http://schemas.microsoft.com/office/drawing/2014/main" val="43728172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Шифр і </a:t>
                      </a:r>
                      <a:r>
                        <a:rPr lang="ru-RU" sz="1000" dirty="0" err="1">
                          <a:effectLst/>
                        </a:rPr>
                        <a:t>найменування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галузі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знань</a:t>
                      </a:r>
                      <a:endParaRPr lang="ru-RU" sz="1000" dirty="0">
                        <a:effectLst/>
                      </a:endParaRPr>
                    </a:p>
                  </a:txBody>
                  <a:tcPr marL="7620" marR="7620" marT="7620" marB="7620">
                    <a:lnL>
                      <a:noFill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Код і </a:t>
                      </a:r>
                      <a:r>
                        <a:rPr lang="ru-RU" sz="1000" dirty="0" err="1">
                          <a:effectLst/>
                        </a:rPr>
                        <a:t>найменування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спеціальності</a:t>
                      </a:r>
                      <a:endParaRPr lang="ru-RU" sz="1000" dirty="0">
                        <a:effectLst/>
                      </a:endParaRPr>
                    </a:p>
                  </a:txBody>
                  <a:tcPr marL="7620" marR="7620" marT="7620" marB="762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 err="1">
                          <a:effectLst/>
                        </a:rPr>
                        <a:t>Рівень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освіти</a:t>
                      </a:r>
                      <a:r>
                        <a:rPr lang="ru-RU" sz="1000" dirty="0">
                          <a:effectLst/>
                        </a:rPr>
                        <a:t>, за </a:t>
                      </a:r>
                      <a:r>
                        <a:rPr lang="ru-RU" sz="1000" dirty="0" err="1">
                          <a:effectLst/>
                        </a:rPr>
                        <a:t>яким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здійснюється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підготовка</a:t>
                      </a:r>
                      <a:r>
                        <a:rPr lang="ru-RU" sz="1000" dirty="0">
                          <a:effectLst/>
                        </a:rPr>
                        <a:t> за </a:t>
                      </a:r>
                      <a:r>
                        <a:rPr lang="ru-RU" sz="1000" dirty="0" err="1">
                          <a:effectLst/>
                        </a:rPr>
                        <a:t>спеціальністю</a:t>
                      </a:r>
                      <a:r>
                        <a:rPr lang="ru-RU" sz="1000" dirty="0">
                          <a:effectLst/>
                        </a:rPr>
                        <a:t>*</a:t>
                      </a:r>
                    </a:p>
                  </a:txBody>
                  <a:tcPr marL="7620" marR="7620" marT="7620" marB="762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Код і </a:t>
                      </a:r>
                      <a:r>
                        <a:rPr lang="ru-RU" sz="1000" dirty="0" err="1">
                          <a:effectLst/>
                        </a:rPr>
                        <a:t>найменування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відповідної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деталізованої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галузі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Міжнародної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стандартної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класифікації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освіти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ISCED-F 2013</a:t>
                      </a:r>
                    </a:p>
                  </a:txBody>
                  <a:tcPr marL="7620" marR="7620" marT="7620" marB="762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0212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94365"/>
              </p:ext>
            </p:extLst>
          </p:nvPr>
        </p:nvGraphicFramePr>
        <p:xfrm>
          <a:off x="838200" y="3375571"/>
          <a:ext cx="10458450" cy="2464197"/>
        </p:xfrm>
        <a:graphic>
          <a:graphicData uri="http://schemas.openxmlformats.org/drawingml/2006/table">
            <a:tbl>
              <a:tblPr/>
              <a:tblGrid>
                <a:gridCol w="355505">
                  <a:extLst>
                    <a:ext uri="{9D8B030D-6E8A-4147-A177-3AD203B41FA5}">
                      <a16:colId xmlns:a16="http://schemas.microsoft.com/office/drawing/2014/main" val="178439147"/>
                    </a:ext>
                  </a:extLst>
                </a:gridCol>
                <a:gridCol w="1301845">
                  <a:extLst>
                    <a:ext uri="{9D8B030D-6E8A-4147-A177-3AD203B41FA5}">
                      <a16:colId xmlns:a16="http://schemas.microsoft.com/office/drawing/2014/main" val="3751621083"/>
                    </a:ext>
                  </a:extLst>
                </a:gridCol>
                <a:gridCol w="1186688">
                  <a:extLst>
                    <a:ext uri="{9D8B030D-6E8A-4147-A177-3AD203B41FA5}">
                      <a16:colId xmlns:a16="http://schemas.microsoft.com/office/drawing/2014/main" val="1490177929"/>
                    </a:ext>
                  </a:extLst>
                </a:gridCol>
                <a:gridCol w="1512960">
                  <a:extLst>
                    <a:ext uri="{9D8B030D-6E8A-4147-A177-3AD203B41FA5}">
                      <a16:colId xmlns:a16="http://schemas.microsoft.com/office/drawing/2014/main" val="2923327144"/>
                    </a:ext>
                  </a:extLst>
                </a:gridCol>
                <a:gridCol w="777150">
                  <a:extLst>
                    <a:ext uri="{9D8B030D-6E8A-4147-A177-3AD203B41FA5}">
                      <a16:colId xmlns:a16="http://schemas.microsoft.com/office/drawing/2014/main" val="3082930693"/>
                    </a:ext>
                  </a:extLst>
                </a:gridCol>
                <a:gridCol w="777150">
                  <a:extLst>
                    <a:ext uri="{9D8B030D-6E8A-4147-A177-3AD203B41FA5}">
                      <a16:colId xmlns:a16="http://schemas.microsoft.com/office/drawing/2014/main" val="2652112436"/>
                    </a:ext>
                  </a:extLst>
                </a:gridCol>
                <a:gridCol w="777150">
                  <a:extLst>
                    <a:ext uri="{9D8B030D-6E8A-4147-A177-3AD203B41FA5}">
                      <a16:colId xmlns:a16="http://schemas.microsoft.com/office/drawing/2014/main" val="1475930976"/>
                    </a:ext>
                  </a:extLst>
                </a:gridCol>
                <a:gridCol w="777150">
                  <a:extLst>
                    <a:ext uri="{9D8B030D-6E8A-4147-A177-3AD203B41FA5}">
                      <a16:colId xmlns:a16="http://schemas.microsoft.com/office/drawing/2014/main" val="1370725463"/>
                    </a:ext>
                  </a:extLst>
                </a:gridCol>
                <a:gridCol w="1496426">
                  <a:extLst>
                    <a:ext uri="{9D8B030D-6E8A-4147-A177-3AD203B41FA5}">
                      <a16:colId xmlns:a16="http://schemas.microsoft.com/office/drawing/2014/main" val="4174937277"/>
                    </a:ext>
                  </a:extLst>
                </a:gridCol>
                <a:gridCol w="1496426">
                  <a:extLst>
                    <a:ext uri="{9D8B030D-6E8A-4147-A177-3AD203B41FA5}">
                      <a16:colId xmlns:a16="http://schemas.microsoft.com/office/drawing/2014/main" val="1723590063"/>
                    </a:ext>
                  </a:extLst>
                </a:gridCol>
              </a:tblGrid>
              <a:tr h="168668">
                <a:tc rowSpan="9"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D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l" fontAlgn="t"/>
                      <a:r>
                        <a:rPr lang="ru-RU" sz="1100" dirty="0" err="1">
                          <a:effectLst/>
                        </a:rPr>
                        <a:t>Бізнес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адміністрування</a:t>
                      </a:r>
                      <a:r>
                        <a:rPr lang="ru-RU" sz="1100" dirty="0">
                          <a:effectLst/>
                        </a:rPr>
                        <a:t> та право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61647"/>
                  </a:ext>
                </a:extLst>
              </a:tr>
              <a:tr h="3417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142297"/>
                  </a:ext>
                </a:extLst>
              </a:tr>
              <a:tr h="229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886124"/>
                  </a:ext>
                </a:extLst>
              </a:tr>
              <a:tr h="270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880262"/>
                  </a:ext>
                </a:extLst>
              </a:tr>
              <a:tr h="270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437934"/>
                  </a:ext>
                </a:extLst>
              </a:tr>
              <a:tr h="270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171207"/>
                  </a:ext>
                </a:extLst>
              </a:tr>
              <a:tr h="1686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32998"/>
                  </a:ext>
                </a:extLst>
              </a:tr>
              <a:tr h="328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D8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>
                          <a:effectLst/>
                        </a:rPr>
                        <a:t>Право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/>
                      </a:r>
                      <a:br>
                        <a:rPr lang="ru-RU" sz="1100">
                          <a:effectLst/>
                        </a:rPr>
                      </a:br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dirty="0" smtClean="0">
                          <a:effectLst/>
                        </a:rPr>
                        <a:t>0421 </a:t>
                      </a:r>
                      <a:endParaRPr lang="ru-RU" sz="1100" dirty="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Law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607909"/>
                  </a:ext>
                </a:extLst>
              </a:tr>
              <a:tr h="328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>
                          <a:effectLst/>
                        </a:rPr>
                        <a:t>D9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>
                          <a:effectLst/>
                        </a:rPr>
                        <a:t>Міжнародне право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/>
                      </a:r>
                      <a:br>
                        <a:rPr lang="ru-RU" sz="1100">
                          <a:effectLst/>
                        </a:rPr>
                      </a:br>
                      <a:endParaRPr lang="ru-RU" sz="1100">
                        <a:effectLst/>
                      </a:endParaRP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>
                          <a:effectLst/>
                        </a:rPr>
                        <a:t>+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>
                          <a:effectLst/>
                        </a:rPr>
                        <a:t>0421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>
                          <a:effectLst/>
                        </a:rPr>
                        <a:t>Law</a:t>
                      </a:r>
                    </a:p>
                  </a:txBody>
                  <a:tcPr marL="4561" marR="4561" marT="4561" marB="4561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041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72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1278</Words>
  <Application>Microsoft Office PowerPoint</Application>
  <PresentationFormat>Широкоэкранный</PresentationFormat>
  <Paragraphs>103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Тема Office</vt:lpstr>
      <vt:lpstr>РЕАЛІЗАЦІЯ ОСВІТНІХ ПРОГРАМ «ПРАВО» СПЕЦІАЛЬНОСТІ D8 «ПРАВО» У СНУ ім. В.ДАЛЯ: актуалізація з огляду на нормативні зміни законодавства про освіту та пропозиції основних стейкголдерів  доповідь 15 травня 2025 р.</vt:lpstr>
      <vt:lpstr>На сьогодні  спостерігається  зміна парадигми вищої юридичної освіти на національному  рівні та формується  нова її модель</vt:lpstr>
      <vt:lpstr>Презентация PowerPoint</vt:lpstr>
      <vt:lpstr>Презентация PowerPoint</vt:lpstr>
      <vt:lpstr>Елементи нової моделі юридичної вищої освіти,</vt:lpstr>
      <vt:lpstr>      Складові нової моделі юридичної освіти</vt:lpstr>
      <vt:lpstr>Актуалізація освітніх програм (ОП)  за спеціальністю D8 Право у СНУ ім. В. Даля через законодавчі зміни: </vt:lpstr>
      <vt:lpstr>Актуалізація освітніх програм (ОП) за спеціальністю D8 Право у СНУ ім. В. Даля через законодавчі зміни (п.15 ч.1 ст. 62 ЗУ «Про вищу освіту»): </vt:lpstr>
      <vt:lpstr>Актуалізація освітніх програм (ОП) за спеціальністю D8 Право у СНУ ім. В. Даля через законодавчі зміни (Постанова КМУ від 30.08.2024 р. № 1021,  Про внесення зміни до переліку галузей знань і спеціальностей, за якими здійснюється підготовка здобувачів вищої та фахової передвищої освіти): </vt:lpstr>
      <vt:lpstr>Актуалізація освітніх програм (ОП) за спеціальністю D8 Право у СНУ ім. В. Даля через законодавчі зміни (на виконання ЗУ «Про основи національного супротиву», ЗУ України «Про військовий обов'язок і військову службу» та згідно з Постановою КМУ від 21.06.2024 № 734 «Про затвердження порядку проведення базової загальновійськової підготовки громадян України, які здобувають вищу освіту, та поліцейських», наказу СНУ ім. В. Даля № 37/01від 28.03.2025):</vt:lpstr>
      <vt:lpstr>Актуалізація освітніх програм (ОП) за спеціальністю D8 Право у СНУ ім. В. Даля з огляду на пропозиції основних стейкголдерів: </vt:lpstr>
      <vt:lpstr>Свої пропозиції щодо актуалізації освітніх програм (ОП)  за спеціальністю D8 Право у СНУ ім. В. Даля можна спрямовувати  до 10 червня 2025 року: </vt:lpstr>
      <vt:lpstr> ДЯКУЄМО ЗА УВАГУ! 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</dc:creator>
  <cp:lastModifiedBy>Котова Любов Вячеславна</cp:lastModifiedBy>
  <cp:revision>56</cp:revision>
  <dcterms:created xsi:type="dcterms:W3CDTF">2021-02-25T12:58:00Z</dcterms:created>
  <dcterms:modified xsi:type="dcterms:W3CDTF">2025-05-12T12:03:51Z</dcterms:modified>
</cp:coreProperties>
</file>