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1"/>
  </p:notesMasterIdLst>
  <p:sldIdLst>
    <p:sldId id="256" r:id="rId2"/>
    <p:sldId id="303" r:id="rId3"/>
    <p:sldId id="304" r:id="rId4"/>
    <p:sldId id="305" r:id="rId5"/>
    <p:sldId id="306" r:id="rId6"/>
    <p:sldId id="307" r:id="rId7"/>
    <p:sldId id="309" r:id="rId8"/>
    <p:sldId id="310" r:id="rId9"/>
    <p:sldId id="308" r:id="rId10"/>
    <p:sldId id="311" r:id="rId11"/>
    <p:sldId id="312" r:id="rId12"/>
    <p:sldId id="313" r:id="rId13"/>
    <p:sldId id="314" r:id="rId14"/>
    <p:sldId id="315" r:id="rId15"/>
    <p:sldId id="317" r:id="rId16"/>
    <p:sldId id="316" r:id="rId17"/>
    <p:sldId id="318" r:id="rId18"/>
    <p:sldId id="319" r:id="rId19"/>
    <p:sldId id="320" r:id="rId20"/>
    <p:sldId id="321" r:id="rId21"/>
    <p:sldId id="322" r:id="rId22"/>
    <p:sldId id="323" r:id="rId23"/>
    <p:sldId id="331" r:id="rId24"/>
    <p:sldId id="324" r:id="rId25"/>
    <p:sldId id="325" r:id="rId26"/>
    <p:sldId id="326" r:id="rId27"/>
    <p:sldId id="327" r:id="rId28"/>
    <p:sldId id="328" r:id="rId29"/>
    <p:sldId id="329" r:id="rId30"/>
    <p:sldId id="330" r:id="rId31"/>
    <p:sldId id="302"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11.08.2023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11.08.2023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11.08.2023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11.08.2023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11.08.2023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11.08.2023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11.08.2023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11.08.2023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11.08.2023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11.08.2023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11.08.2023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11.08.2023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11.08.2023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GEivBq35Pw0?feature=oembed" TargetMode="Externa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ideo" Target="https://www.youtube.com/embed/WatfHtzv8uo?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ideo" Target="https://www.youtube.com/embed/hklrbfR05BM?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sZbmNo1Qkpo?feature=oembed" TargetMode="External"/><Relationship Id="rId1" Type="http://schemas.openxmlformats.org/officeDocument/2006/relationships/video" Target="https://www.youtube.com/embed/bzzUooCNdog?feature=oembed" TargetMode="External"/><Relationship Id="rId5" Type="http://schemas.openxmlformats.org/officeDocument/2006/relationships/image" Target="../media/image87.jpeg"/><Relationship Id="rId4" Type="http://schemas.openxmlformats.org/officeDocument/2006/relationships/image" Target="../media/image86.jpe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video" Target="https://www.youtube.com/embed/Y8w3aNNVKSI?feature=oembed" TargetMode="External"/><Relationship Id="rId6" Type="http://schemas.openxmlformats.org/officeDocument/2006/relationships/image" Target="../media/image130.jpeg"/><Relationship Id="rId5" Type="http://schemas.openxmlformats.org/officeDocument/2006/relationships/image" Target="../media/image129.png"/><Relationship Id="rId4" Type="http://schemas.openxmlformats.org/officeDocument/2006/relationships/image" Target="../media/image1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1031751" y="509299"/>
            <a:ext cx="10128497" cy="1754326"/>
          </a:xfrm>
          <a:prstGeom prst="rect">
            <a:avLst/>
          </a:prstGeom>
          <a:noFill/>
        </p:spPr>
        <p:txBody>
          <a:bodyPr wrap="square">
            <a:spAutoFit/>
          </a:bodyPr>
          <a:lstStyle/>
          <a:p>
            <a:pPr algn="ctr"/>
            <a:r>
              <a:rPr lang="ru-RU" sz="5400" b="1" dirty="0">
                <a:effectLst/>
                <a:latin typeface="Times New Roman" panose="02020603050405020304" pitchFamily="18" charset="0"/>
                <a:ea typeface="Calibri" panose="020F0502020204030204" pitchFamily="34" charset="0"/>
              </a:rPr>
              <a:t>9. </a:t>
            </a:r>
            <a:r>
              <a:rPr lang="uk-UA" sz="5400" b="1" dirty="0">
                <a:latin typeface="Times New Roman" panose="02020603050405020304" pitchFamily="18" charset="0"/>
                <a:ea typeface="Calibri" panose="020F0502020204030204" pitchFamily="34" charset="0"/>
              </a:rPr>
              <a:t>Розчини. Реакції у водних розчинах </a:t>
            </a:r>
          </a:p>
        </p:txBody>
      </p:sp>
      <p:pic>
        <p:nvPicPr>
          <p:cNvPr id="1028" name="Picture 4" descr="11. Реакції обміну між розчинами електролітів | Хімія – шкільний курс | 9  клас">
            <a:extLst>
              <a:ext uri="{FF2B5EF4-FFF2-40B4-BE49-F238E27FC236}">
                <a16:creationId xmlns:a16="http://schemas.microsoft.com/office/drawing/2014/main" id="{D47C412C-1895-8009-1DFC-25C543EDC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127" y="2855320"/>
            <a:ext cx="6615183" cy="336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7BCD66-5BE1-F5E4-BD1E-B3F45D6ACE26}"/>
              </a:ext>
            </a:extLst>
          </p:cNvPr>
          <p:cNvSpPr txBox="1"/>
          <p:nvPr/>
        </p:nvSpPr>
        <p:spPr>
          <a:xfrm>
            <a:off x="545621" y="201638"/>
            <a:ext cx="4138522" cy="6463308"/>
          </a:xfrm>
          <a:prstGeom prst="rect">
            <a:avLst/>
          </a:prstGeom>
          <a:noFill/>
        </p:spPr>
        <p:txBody>
          <a:bodyPr wrap="square">
            <a:spAutoFit/>
          </a:bodyPr>
          <a:lstStyle/>
          <a:p>
            <a:pPr algn="just"/>
            <a:r>
              <a:rPr lang="uk-UA" dirty="0"/>
              <a:t>У воді зберігаються </a:t>
            </a:r>
            <a:r>
              <a:rPr lang="uk-UA" dirty="0" err="1"/>
              <a:t>асоціати</a:t>
            </a:r>
            <a:r>
              <a:rPr lang="uk-UA" dirty="0"/>
              <a:t> </a:t>
            </a:r>
            <a:r>
              <a:rPr lang="uk-UA" dirty="0" err="1"/>
              <a:t>льодоподібної</a:t>
            </a:r>
            <a:r>
              <a:rPr lang="uk-UA" dirty="0"/>
              <a:t> структури. Між </a:t>
            </a:r>
            <a:r>
              <a:rPr lang="uk-UA" dirty="0" err="1"/>
              <a:t>асоціатами</a:t>
            </a:r>
            <a:r>
              <a:rPr lang="uk-UA" dirty="0"/>
              <a:t> та вільними молекулами води встановлюється динамічна рівновага. Найбільший вміст </a:t>
            </a:r>
            <a:r>
              <a:rPr lang="uk-UA" dirty="0" err="1"/>
              <a:t>асоціатів</a:t>
            </a:r>
            <a:r>
              <a:rPr lang="uk-UA" dirty="0"/>
              <a:t> у талій воді. При підвищенні температури їх розміри та вміст у воді знижується. Порожнини всередині </a:t>
            </a:r>
            <a:r>
              <a:rPr lang="uk-UA" dirty="0" err="1"/>
              <a:t>асоціатів</a:t>
            </a:r>
            <a:r>
              <a:rPr lang="uk-UA" dirty="0"/>
              <a:t> води можуть бути заповнені молекулами води. Найбільш щільна вода за 4°С. Завдяки схильності до утворення водневих </a:t>
            </a:r>
            <a:r>
              <a:rPr lang="uk-UA" dirty="0" err="1"/>
              <a:t>зв'язків</a:t>
            </a:r>
            <a:r>
              <a:rPr lang="uk-UA" dirty="0"/>
              <a:t>, високому дипольному моменту молекул (1,82 D) та здатності </a:t>
            </a:r>
            <a:r>
              <a:rPr lang="uk-UA" dirty="0" err="1"/>
              <a:t>гідратувати</a:t>
            </a:r>
            <a:r>
              <a:rPr lang="uk-UA" dirty="0"/>
              <a:t> і навіть включати іони та молекули деяких речовин у порожнечі своєї структури, вода є добрим розчинником полярних речовин. Вода, як і інші речовини, може перебувати у трьох фазових (агрегатних) станах: твердому (лід), рідкому, газоподібному (пар). Між фазовими станами води встановлюються фазові рівноваги.</a:t>
            </a:r>
          </a:p>
        </p:txBody>
      </p:sp>
      <p:sp>
        <p:nvSpPr>
          <p:cNvPr id="5" name="TextBox 4">
            <a:extLst>
              <a:ext uri="{FF2B5EF4-FFF2-40B4-BE49-F238E27FC236}">
                <a16:creationId xmlns:a16="http://schemas.microsoft.com/office/drawing/2014/main" id="{F7461AA8-3A37-11AD-CDF4-0D3502920EBB}"/>
              </a:ext>
            </a:extLst>
          </p:cNvPr>
          <p:cNvSpPr txBox="1"/>
          <p:nvPr/>
        </p:nvSpPr>
        <p:spPr>
          <a:xfrm>
            <a:off x="5290149" y="201638"/>
            <a:ext cx="6536666"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Випаровування води та сублімація (ліхтаря) льоду відбуваються практично за будь-якої температури. У разі фазового рівноваги встановлюється рівноважне значення тиску пари води Р</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Н2О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Підвищення температури викликає зростання величини Р</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Н2О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фазовому переході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3B299BBA-7093-1D92-1ED5-B2F55B6D0334}"/>
              </a:ext>
            </a:extLst>
          </p:cNvPr>
          <p:cNvPicPr>
            <a:picLocks noChangeAspect="1"/>
          </p:cNvPicPr>
          <p:nvPr/>
        </p:nvPicPr>
        <p:blipFill>
          <a:blip r:embed="rId2"/>
          <a:stretch>
            <a:fillRect/>
          </a:stretch>
        </p:blipFill>
        <p:spPr>
          <a:xfrm>
            <a:off x="8039058" y="1482980"/>
            <a:ext cx="1217085" cy="340783"/>
          </a:xfrm>
          <a:prstGeom prst="rect">
            <a:avLst/>
          </a:prstGeom>
        </p:spPr>
      </p:pic>
      <p:sp>
        <p:nvSpPr>
          <p:cNvPr id="9" name="TextBox 8">
            <a:extLst>
              <a:ext uri="{FF2B5EF4-FFF2-40B4-BE49-F238E27FC236}">
                <a16:creationId xmlns:a16="http://schemas.microsoft.com/office/drawing/2014/main" id="{5AB01B98-32D5-20E1-AB4A-228603B9B8EA}"/>
              </a:ext>
            </a:extLst>
          </p:cNvPr>
          <p:cNvSpPr txBox="1"/>
          <p:nvPr/>
        </p:nvSpPr>
        <p:spPr>
          <a:xfrm>
            <a:off x="5290149" y="1762643"/>
            <a:ext cx="6536666" cy="4935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встановлюється така температура, при якій тиск пари води Р</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Н2О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стає рівним зовнішньому тиску, і відбувається кипіння води. Так само поводяться інші рідини.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Температура кипіння рідини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температура, при якій тиск насиченої пари над рідиною стає рівним зовнішньому тиску.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Розглянемо фазовий перехід вода -&gt; лід. В умовах рівноваги цього фазового переходу тиск пари води над рідиною і тиск пари над льодом стають рівними. Це положення прийнято за основу щодо температури замерзання (твердіння) рідини.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Температура замерзання (твердіння) рідини </a:t>
            </a:r>
            <a:r>
              <a:rPr lang="uk-UA" sz="1800" dirty="0">
                <a:effectLst/>
                <a:latin typeface="Calibri" panose="020F0502020204030204" pitchFamily="34" charset="0"/>
                <a:ea typeface="Calibri" panose="020F0502020204030204" pitchFamily="34" charset="0"/>
                <a:cs typeface="Times New Roman" panose="02020603050405020304" pitchFamily="18" charset="0"/>
              </a:rPr>
              <a:t>- це температура, при якій тиск насиченої пари над рідиною стає рівним тиску пари над кристалами цієї рідини.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Фазові рівноваги у воді, залежність їх положення від температури та тиску у наочній формі відображає фазова діаграма води.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96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DD2B8-5DFD-A07B-9B43-C69E1686DA32}"/>
              </a:ext>
            </a:extLst>
          </p:cNvPr>
          <p:cNvSpPr txBox="1"/>
          <p:nvPr/>
        </p:nvSpPr>
        <p:spPr>
          <a:xfrm>
            <a:off x="433477" y="148474"/>
            <a:ext cx="4992538" cy="6325642"/>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9.4. Фізичні властивості розбавлених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 аналогією з газами розчини можна поділити на ідеальні та реальні (неідеальні).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ідеальних розчинах</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немає взаємодії між частинками розчиненої речовини і розчинника. Таку ситуацію важко уявити для реальних розчинів. Але що більш розбавлений розчин, то ближче він до ідеального розчину. Тому розведені розчини прийнято розглядати у наближенні ідеальних розчинів. Властивості таких розчинів не залежить від природи розчиненої речовини, а визначаються лише концентрацією частинок у розчині. Такі властивості називаються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колігативними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Розглянемо такі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колігативні</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властивості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розбавлених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тиск насиченої пари розчинника над розчином,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температуру кипіння та замерзання розчину,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Осмотичний тиск.</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D97B8EB-2EF7-7587-FC36-79C8540BB712}"/>
              </a:ext>
            </a:extLst>
          </p:cNvPr>
          <p:cNvSpPr txBox="1"/>
          <p:nvPr/>
        </p:nvSpPr>
        <p:spPr>
          <a:xfrm>
            <a:off x="5663960" y="148474"/>
            <a:ext cx="6214613" cy="3635547"/>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Тиск насиченої пари розчинника над розчином.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Фазова рівновага рідина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пар має динамічний характер, тобто. встановлюється рівність швидкостей процесів випаровування та конденсації. У замкнутому просторі досягається тиск пари, що відповідає рівновазі. Тиск насиченої пари розчинника над чистим розчинником позначимо символом Р°. Представимо ідеальний розчин нелетючої речовини. Вочевидь, присутність молекул розчиненої речовини у розчині зменшить частку молекул розчинника у розчині проти чистого розчинника.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Пропорційно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зменшенню частки розчинника у розчині має зменшитися тиск насиченої пари розчинника над розчином Р.</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8AFE8C07-41DE-62BC-F9FC-5C3C15A83AD4}"/>
              </a:ext>
            </a:extLst>
          </p:cNvPr>
          <p:cNvPicPr>
            <a:picLocks noChangeAspect="1"/>
          </p:cNvPicPr>
          <p:nvPr/>
        </p:nvPicPr>
        <p:blipFill>
          <a:blip r:embed="rId2"/>
          <a:stretch>
            <a:fillRect/>
          </a:stretch>
        </p:blipFill>
        <p:spPr>
          <a:xfrm>
            <a:off x="7932109" y="3881887"/>
            <a:ext cx="871059" cy="224363"/>
          </a:xfrm>
          <a:prstGeom prst="rect">
            <a:avLst/>
          </a:prstGeom>
        </p:spPr>
      </p:pic>
      <p:sp>
        <p:nvSpPr>
          <p:cNvPr id="9" name="TextBox 8">
            <a:extLst>
              <a:ext uri="{FF2B5EF4-FFF2-40B4-BE49-F238E27FC236}">
                <a16:creationId xmlns:a16="http://schemas.microsoft.com/office/drawing/2014/main" id="{C11DD9BC-F35F-4D6E-390C-120C37FF43D4}"/>
              </a:ext>
            </a:extLst>
          </p:cNvPr>
          <p:cNvSpPr txBox="1"/>
          <p:nvPr/>
        </p:nvSpPr>
        <p:spPr>
          <a:xfrm>
            <a:off x="5663961" y="4227020"/>
            <a:ext cx="6214612"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розведенні розчину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t>
            </a:r>
            <a:r>
              <a:rPr lang="en-US" sz="1800" baseline="-25000" dirty="0" err="1">
                <a:effectLst/>
                <a:latin typeface="Calibri" panose="020F0502020204030204" pitchFamily="34" charset="0"/>
                <a:ea typeface="Calibri" panose="020F0502020204030204" pitchFamily="34" charset="0"/>
                <a:cs typeface="Times New Roman" panose="02020603050405020304" pitchFamily="18" charset="0"/>
              </a:rPr>
              <a:t>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1. У граничному випадку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t>
            </a:r>
            <a:r>
              <a:rPr lang="en-US" sz="1800" baseline="-25000" dirty="0" err="1">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Р = Р° і відповідно </a:t>
            </a:r>
            <a:r>
              <a:rPr lang="en-US" sz="1800" dirty="0">
                <a:effectLst/>
                <a:latin typeface="Calibri" panose="020F0502020204030204" pitchFamily="34" charset="0"/>
                <a:ea typeface="Calibri" panose="020F0502020204030204" pitchFamily="34" charset="0"/>
                <a:cs typeface="Times New Roman" panose="02020603050405020304" pitchFamily="18" charset="0"/>
              </a:rPr>
              <a:t>k</a:t>
            </a:r>
            <a:r>
              <a:rPr lang="uk-UA" sz="1800" dirty="0">
                <a:effectLst/>
                <a:latin typeface="Calibri" panose="020F0502020204030204" pitchFamily="34" charset="0"/>
                <a:ea typeface="Calibri" panose="020F0502020204030204" pitchFamily="34" charset="0"/>
                <a:cs typeface="Times New Roman" panose="02020603050405020304" pitchFamily="18" charset="0"/>
              </a:rPr>
              <a:t> = Р°. Звідси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79336E96-7044-8D4E-CA1C-F7B11E108967}"/>
              </a:ext>
            </a:extLst>
          </p:cNvPr>
          <p:cNvPicPr>
            <a:picLocks noChangeAspect="1"/>
          </p:cNvPicPr>
          <p:nvPr/>
        </p:nvPicPr>
        <p:blipFill>
          <a:blip r:embed="rId3"/>
          <a:stretch>
            <a:fillRect/>
          </a:stretch>
        </p:blipFill>
        <p:spPr>
          <a:xfrm>
            <a:off x="7880420" y="5341934"/>
            <a:ext cx="922748" cy="267112"/>
          </a:xfrm>
          <a:prstGeom prst="rect">
            <a:avLst/>
          </a:prstGeom>
        </p:spPr>
      </p:pic>
      <p:sp>
        <p:nvSpPr>
          <p:cNvPr id="13" name="TextBox 12">
            <a:extLst>
              <a:ext uri="{FF2B5EF4-FFF2-40B4-BE49-F238E27FC236}">
                <a16:creationId xmlns:a16="http://schemas.microsoft.com/office/drawing/2014/main" id="{8AB1900F-39AC-FC45-EBE1-4EAD1742B869}"/>
              </a:ext>
            </a:extLst>
          </p:cNvPr>
          <p:cNvSpPr txBox="1"/>
          <p:nvPr/>
        </p:nvSpPr>
        <p:spPr>
          <a:xfrm>
            <a:off x="5663960" y="5716087"/>
            <a:ext cx="6094562"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Перетворимо це рівняння. Якщо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 молярна частка розчиненої речовини у розчині, то N</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16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5588B7C-5804-CB95-D179-CA2E34E5073A}"/>
              </a:ext>
            </a:extLst>
          </p:cNvPr>
          <p:cNvPicPr>
            <a:picLocks noChangeAspect="1"/>
          </p:cNvPicPr>
          <p:nvPr/>
        </p:nvPicPr>
        <p:blipFill>
          <a:blip r:embed="rId2"/>
          <a:stretch>
            <a:fillRect/>
          </a:stretch>
        </p:blipFill>
        <p:spPr>
          <a:xfrm>
            <a:off x="508695" y="348420"/>
            <a:ext cx="3833413" cy="436583"/>
          </a:xfrm>
          <a:prstGeom prst="rect">
            <a:avLst/>
          </a:prstGeom>
        </p:spPr>
      </p:pic>
      <p:sp>
        <p:nvSpPr>
          <p:cNvPr id="4" name="TextBox 3">
            <a:extLst>
              <a:ext uri="{FF2B5EF4-FFF2-40B4-BE49-F238E27FC236}">
                <a16:creationId xmlns:a16="http://schemas.microsoft.com/office/drawing/2014/main" id="{701D91F1-73EA-DE77-218E-A668C2DD1FB3}"/>
              </a:ext>
            </a:extLst>
          </p:cNvPr>
          <p:cNvSpPr txBox="1"/>
          <p:nvPr/>
        </p:nvSpPr>
        <p:spPr>
          <a:xfrm>
            <a:off x="316598" y="1057804"/>
            <a:ext cx="4572720" cy="37555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Введемо позначення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88DFC4B-515E-EFAE-E2B6-FCC83FDB5F4F}"/>
              </a:ext>
            </a:extLst>
          </p:cNvPr>
          <p:cNvPicPr>
            <a:picLocks noChangeAspect="1"/>
          </p:cNvPicPr>
          <p:nvPr/>
        </p:nvPicPr>
        <p:blipFill>
          <a:blip r:embed="rId3"/>
          <a:stretch>
            <a:fillRect/>
          </a:stretch>
        </p:blipFill>
        <p:spPr>
          <a:xfrm>
            <a:off x="374573" y="1560113"/>
            <a:ext cx="1679529" cy="253514"/>
          </a:xfrm>
          <a:prstGeom prst="rect">
            <a:avLst/>
          </a:prstGeom>
        </p:spPr>
      </p:pic>
      <p:sp>
        <p:nvSpPr>
          <p:cNvPr id="8" name="TextBox 7">
            <a:extLst>
              <a:ext uri="{FF2B5EF4-FFF2-40B4-BE49-F238E27FC236}">
                <a16:creationId xmlns:a16="http://schemas.microsoft.com/office/drawing/2014/main" id="{A359C01E-E74E-22B8-FCF5-A33A72EC7A46}"/>
              </a:ext>
            </a:extLst>
          </p:cNvPr>
          <p:cNvSpPr txBox="1"/>
          <p:nvPr/>
        </p:nvSpPr>
        <p:spPr>
          <a:xfrm>
            <a:off x="260949" y="1813627"/>
            <a:ext cx="4233413" cy="923330"/>
          </a:xfrm>
          <a:prstGeom prst="rect">
            <a:avLst/>
          </a:prstGeom>
          <a:noFill/>
        </p:spPr>
        <p:txBody>
          <a:bodyPr wrap="square">
            <a:spAutoFit/>
          </a:bodyPr>
          <a:lstStyle/>
          <a:p>
            <a:pPr algn="just"/>
            <a:r>
              <a:rPr lang="uk-UA" dirty="0"/>
              <a:t>відносне зниження тиску насиченої пари розчинника над розчином у порівнянні з чистим розчинником </a:t>
            </a:r>
            <a:r>
              <a:rPr lang="uk-UA" b="1" dirty="0"/>
              <a:t>(Приклад 9.5)</a:t>
            </a:r>
          </a:p>
        </p:txBody>
      </p:sp>
      <p:pic>
        <p:nvPicPr>
          <p:cNvPr id="10" name="Рисунок 9">
            <a:extLst>
              <a:ext uri="{FF2B5EF4-FFF2-40B4-BE49-F238E27FC236}">
                <a16:creationId xmlns:a16="http://schemas.microsoft.com/office/drawing/2014/main" id="{9A8D4468-BAF0-ED4A-ECBE-D44B425105BC}"/>
              </a:ext>
            </a:extLst>
          </p:cNvPr>
          <p:cNvPicPr>
            <a:picLocks noChangeAspect="1"/>
          </p:cNvPicPr>
          <p:nvPr/>
        </p:nvPicPr>
        <p:blipFill>
          <a:blip r:embed="rId4"/>
          <a:stretch>
            <a:fillRect/>
          </a:stretch>
        </p:blipFill>
        <p:spPr>
          <a:xfrm>
            <a:off x="374573" y="2741270"/>
            <a:ext cx="817709" cy="375958"/>
          </a:xfrm>
          <a:prstGeom prst="rect">
            <a:avLst/>
          </a:prstGeom>
        </p:spPr>
      </p:pic>
      <p:sp>
        <p:nvSpPr>
          <p:cNvPr id="12" name="TextBox 11">
            <a:extLst>
              <a:ext uri="{FF2B5EF4-FFF2-40B4-BE49-F238E27FC236}">
                <a16:creationId xmlns:a16="http://schemas.microsoft.com/office/drawing/2014/main" id="{AF46441A-74FD-68C9-BFFA-75A3E861B403}"/>
              </a:ext>
            </a:extLst>
          </p:cNvPr>
          <p:cNvSpPr txBox="1"/>
          <p:nvPr/>
        </p:nvSpPr>
        <p:spPr>
          <a:xfrm>
            <a:off x="240821" y="3205337"/>
            <a:ext cx="4233413" cy="107087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де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відповідно число молей розчинника та розчиненої речовини.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Звідси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7141C21F-27AE-2D94-777D-7A356E09C465}"/>
              </a:ext>
            </a:extLst>
          </p:cNvPr>
          <p:cNvPicPr>
            <a:picLocks noChangeAspect="1"/>
          </p:cNvPicPr>
          <p:nvPr/>
        </p:nvPicPr>
        <p:blipFill>
          <a:blip r:embed="rId5"/>
          <a:stretch>
            <a:fillRect/>
          </a:stretch>
        </p:blipFill>
        <p:spPr>
          <a:xfrm>
            <a:off x="1192282" y="4202899"/>
            <a:ext cx="1059212" cy="550375"/>
          </a:xfrm>
          <a:prstGeom prst="rect">
            <a:avLst/>
          </a:prstGeom>
        </p:spPr>
      </p:pic>
      <p:sp>
        <p:nvSpPr>
          <p:cNvPr id="16" name="TextBox 15">
            <a:extLst>
              <a:ext uri="{FF2B5EF4-FFF2-40B4-BE49-F238E27FC236}">
                <a16:creationId xmlns:a16="http://schemas.microsoft.com/office/drawing/2014/main" id="{44985451-8F62-7AD9-6D99-0052DE93AC16}"/>
              </a:ext>
            </a:extLst>
          </p:cNvPr>
          <p:cNvSpPr txBox="1"/>
          <p:nvPr/>
        </p:nvSpPr>
        <p:spPr>
          <a:xfrm>
            <a:off x="260949" y="4665785"/>
            <a:ext cx="4233413" cy="2031325"/>
          </a:xfrm>
          <a:prstGeom prst="rect">
            <a:avLst/>
          </a:prstGeom>
          <a:noFill/>
        </p:spPr>
        <p:txBody>
          <a:bodyPr wrap="square">
            <a:spAutoFit/>
          </a:bodyPr>
          <a:lstStyle/>
          <a:p>
            <a:pPr algn="just"/>
            <a:r>
              <a:rPr lang="uk-UA" dirty="0"/>
              <a:t>Рівняння виражають </a:t>
            </a:r>
            <a:r>
              <a:rPr lang="uk-UA" b="1" dirty="0"/>
              <a:t>перший закон </a:t>
            </a:r>
            <a:r>
              <a:rPr lang="uk-UA" b="1" dirty="0" err="1"/>
              <a:t>Рауля</a:t>
            </a:r>
            <a:r>
              <a:rPr lang="uk-UA" dirty="0"/>
              <a:t> (дві різні формулювання закону). Закон можна сформулювати наступним чином: </a:t>
            </a:r>
            <a:r>
              <a:rPr lang="uk-UA" b="1" dirty="0">
                <a:solidFill>
                  <a:srgbClr val="00B050"/>
                </a:solidFill>
              </a:rPr>
              <a:t>відносне зниження тиску насиченої пари розчинника при утворенні розчину дорівнює молярній частці розчиненої речовини в розчині.</a:t>
            </a:r>
          </a:p>
        </p:txBody>
      </p:sp>
      <p:pic>
        <p:nvPicPr>
          <p:cNvPr id="2050" name="Picture 2" descr="Загальна хіміяТема 7 Розчини. Дисперсні системи Дисперсні системи. Загальні  властивості розчинів">
            <a:extLst>
              <a:ext uri="{FF2B5EF4-FFF2-40B4-BE49-F238E27FC236}">
                <a16:creationId xmlns:a16="http://schemas.microsoft.com/office/drawing/2014/main" id="{5FD46EEE-5176-6321-F628-7C9A719B9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297" y="1245580"/>
            <a:ext cx="6388220" cy="463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8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3E668A-C22F-08E7-5A3B-1428098235D3}"/>
              </a:ext>
            </a:extLst>
          </p:cNvPr>
          <p:cNvSpPr txBox="1"/>
          <p:nvPr/>
        </p:nvSpPr>
        <p:spPr>
          <a:xfrm>
            <a:off x="364465" y="225333"/>
            <a:ext cx="4811384" cy="6405408"/>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Температура замерзання та кипіння розчину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Відповідно до закону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Рауля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тиск насиченої пари над розчином нелетючої речовини при цій температурі менший, ніж над чистим розчинником. Тому лінія, що відображає фазову рівновагу рідина </a:t>
            </a:r>
            <a:r>
              <a:rPr lang="uk-UA" sz="1800" dirty="0">
                <a:effectLst/>
                <a:latin typeface="Calibri" panose="020F0502020204030204" pitchFamily="34" charset="0"/>
                <a:ea typeface="Calibri" panose="020F0502020204030204" pitchFamily="34" charset="0"/>
                <a:cs typeface="Calibri" panose="020F0502020204030204" pitchFamily="34"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пара, для розчину йде нижче, ніж для чистого розчинника (води). На рис. 9.1. наведено схему фазової діаграми води та водного розчину.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Лінія </a:t>
            </a:r>
            <a:r>
              <a:rPr lang="uk-UA" sz="1800" u="sng" dirty="0">
                <a:effectLst/>
                <a:latin typeface="Calibri" panose="020F0502020204030204" pitchFamily="34" charset="0"/>
                <a:ea typeface="Calibri" panose="020F0502020204030204" pitchFamily="34" charset="0"/>
                <a:cs typeface="Times New Roman" panose="02020603050405020304" pitchFamily="18" charset="0"/>
              </a:rPr>
              <a:t>ОВ виражає фазову рівновагу </a:t>
            </a:r>
            <a:r>
              <a:rPr lang="uk-UA" sz="1800" dirty="0">
                <a:effectLst/>
                <a:latin typeface="Calibri" panose="020F0502020204030204" pitchFamily="34" charset="0"/>
                <a:ea typeface="Calibri" panose="020F0502020204030204" pitchFamily="34" charset="0"/>
                <a:cs typeface="Times New Roman" panose="02020603050405020304" pitchFamily="18" charset="0"/>
              </a:rPr>
              <a:t>рідина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пар для чистої води, лінія </a:t>
            </a:r>
            <a:r>
              <a:rPr lang="uk-UA" sz="1800" u="sng" dirty="0">
                <a:effectLst/>
                <a:latin typeface="Calibri" panose="020F0502020204030204" pitchFamily="34" charset="0"/>
                <a:ea typeface="Calibri" panose="020F0502020204030204" pitchFamily="34" charset="0"/>
                <a:cs typeface="Times New Roman" panose="02020603050405020304" pitchFamily="18" charset="0"/>
              </a:rPr>
              <a:t>CD - для водного розчину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Точка О відповідає точці замерзання чистої води або плавлення льоду при зовнішньому тиску, рівному тиску насиченої пари води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вн</a:t>
            </a:r>
            <a:r>
              <a:rPr lang="uk-UA" sz="1800" dirty="0">
                <a:effectLst/>
                <a:latin typeface="Calibri" panose="020F0502020204030204" pitchFamily="34" charset="0"/>
                <a:ea typeface="Calibri" panose="020F0502020204030204" pitchFamily="34" charset="0"/>
                <a:cs typeface="Times New Roman" panose="02020603050405020304" pitchFamily="18" charset="0"/>
              </a:rPr>
              <a:t> = 0,006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атм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Т = +0,01°С), а точка С - розчину. Відповідно до фазової діаграми, температура замерзання розчину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кр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нижче, ніж температура замерзання чистої води. Доречно відзначити, що Т =0°С визначена за температурою плавлення льоду при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вн</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атм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відповідає точці 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7B3ED4A-E9E9-FE4C-A0C6-5F4A87B5F1C5}"/>
              </a:ext>
            </a:extLst>
          </p:cNvPr>
          <p:cNvPicPr>
            <a:picLocks noChangeAspect="1"/>
          </p:cNvPicPr>
          <p:nvPr/>
        </p:nvPicPr>
        <p:blipFill>
          <a:blip r:embed="rId2"/>
          <a:stretch>
            <a:fillRect/>
          </a:stretch>
        </p:blipFill>
        <p:spPr>
          <a:xfrm>
            <a:off x="5820066" y="159133"/>
            <a:ext cx="5431543" cy="3533775"/>
          </a:xfrm>
          <a:prstGeom prst="rect">
            <a:avLst/>
          </a:prstGeom>
        </p:spPr>
      </p:pic>
      <p:sp>
        <p:nvSpPr>
          <p:cNvPr id="7" name="TextBox 6">
            <a:extLst>
              <a:ext uri="{FF2B5EF4-FFF2-40B4-BE49-F238E27FC236}">
                <a16:creationId xmlns:a16="http://schemas.microsoft.com/office/drawing/2014/main" id="{BFF18E53-45F0-6A01-23F7-F04DF089CD80}"/>
              </a:ext>
            </a:extLst>
          </p:cNvPr>
          <p:cNvSpPr txBox="1"/>
          <p:nvPr/>
        </p:nvSpPr>
        <p:spPr>
          <a:xfrm>
            <a:off x="5488557" y="3692908"/>
            <a:ext cx="6094562" cy="369332"/>
          </a:xfrm>
          <a:prstGeom prst="rect">
            <a:avLst/>
          </a:prstGeom>
          <a:noFill/>
        </p:spPr>
        <p:txBody>
          <a:bodyPr wrap="square">
            <a:spAutoFit/>
          </a:bodyPr>
          <a:lstStyle/>
          <a:p>
            <a:r>
              <a:rPr lang="uk-UA" dirty="0" err="1"/>
              <a:t>Мал</a:t>
            </a:r>
            <a:r>
              <a:rPr lang="uk-UA" dirty="0"/>
              <a:t>. 9.1. Схема фазової діаграми води та водного розчину</a:t>
            </a:r>
          </a:p>
        </p:txBody>
      </p:sp>
      <p:sp>
        <p:nvSpPr>
          <p:cNvPr id="9" name="TextBox 8">
            <a:extLst>
              <a:ext uri="{FF2B5EF4-FFF2-40B4-BE49-F238E27FC236}">
                <a16:creationId xmlns:a16="http://schemas.microsoft.com/office/drawing/2014/main" id="{D8265BCE-FEC1-6D19-E0C7-FE70F0AC989A}"/>
              </a:ext>
            </a:extLst>
          </p:cNvPr>
          <p:cNvSpPr txBox="1"/>
          <p:nvPr/>
        </p:nvSpPr>
        <p:spPr>
          <a:xfrm>
            <a:off x="5600700" y="4512266"/>
            <a:ext cx="6094562" cy="166359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точці на лінії ОВ тиск насиченої пари стає рівним зовнішньому тиску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вн</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Вода закипає. Для розчину ця умова виконується у точці D.</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Отже, температура кипіння розчину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кіп</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вище, ніж температура кипіння чистої води (Т = 100°С при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вн</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атм</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6939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0C6AF-3657-02FB-60D7-9E9CB9A558F7}"/>
              </a:ext>
            </a:extLst>
          </p:cNvPr>
          <p:cNvSpPr txBox="1"/>
          <p:nvPr/>
        </p:nvSpPr>
        <p:spPr>
          <a:xfrm>
            <a:off x="329960" y="181957"/>
            <a:ext cx="4958032" cy="646331"/>
          </a:xfrm>
          <a:prstGeom prst="rect">
            <a:avLst/>
          </a:prstGeom>
          <a:noFill/>
        </p:spPr>
        <p:txBody>
          <a:bodyPr wrap="square">
            <a:spAutoFit/>
          </a:bodyPr>
          <a:lstStyle/>
          <a:p>
            <a:r>
              <a:rPr lang="uk-UA" dirty="0"/>
              <a:t>Отримані залежності висловлює </a:t>
            </a:r>
            <a:r>
              <a:rPr lang="uk-UA" b="1" dirty="0"/>
              <a:t>другий закон </a:t>
            </a:r>
            <a:r>
              <a:rPr lang="uk-UA" b="1" dirty="0" err="1"/>
              <a:t>Рауля</a:t>
            </a:r>
            <a:r>
              <a:rPr lang="uk-UA" b="1" dirty="0"/>
              <a:t>:</a:t>
            </a:r>
          </a:p>
        </p:txBody>
      </p:sp>
      <p:pic>
        <p:nvPicPr>
          <p:cNvPr id="5" name="Рисунок 4">
            <a:extLst>
              <a:ext uri="{FF2B5EF4-FFF2-40B4-BE49-F238E27FC236}">
                <a16:creationId xmlns:a16="http://schemas.microsoft.com/office/drawing/2014/main" id="{86FD382C-8FCA-4109-85DF-C0EFC4D0613E}"/>
              </a:ext>
            </a:extLst>
          </p:cNvPr>
          <p:cNvPicPr>
            <a:picLocks noChangeAspect="1"/>
          </p:cNvPicPr>
          <p:nvPr/>
        </p:nvPicPr>
        <p:blipFill>
          <a:blip r:embed="rId2"/>
          <a:stretch>
            <a:fillRect/>
          </a:stretch>
        </p:blipFill>
        <p:spPr>
          <a:xfrm>
            <a:off x="1805828" y="647133"/>
            <a:ext cx="1239297" cy="705291"/>
          </a:xfrm>
          <a:prstGeom prst="rect">
            <a:avLst/>
          </a:prstGeom>
        </p:spPr>
      </p:pic>
      <p:pic>
        <p:nvPicPr>
          <p:cNvPr id="7" name="Рисунок 6">
            <a:extLst>
              <a:ext uri="{FF2B5EF4-FFF2-40B4-BE49-F238E27FC236}">
                <a16:creationId xmlns:a16="http://schemas.microsoft.com/office/drawing/2014/main" id="{6C1ECC3A-DF84-2C61-0332-19D843D17DBF}"/>
              </a:ext>
            </a:extLst>
          </p:cNvPr>
          <p:cNvPicPr>
            <a:picLocks noChangeAspect="1"/>
          </p:cNvPicPr>
          <p:nvPr/>
        </p:nvPicPr>
        <p:blipFill>
          <a:blip r:embed="rId3"/>
          <a:stretch>
            <a:fillRect/>
          </a:stretch>
        </p:blipFill>
        <p:spPr>
          <a:xfrm>
            <a:off x="472912" y="1595887"/>
            <a:ext cx="1136634" cy="210922"/>
          </a:xfrm>
          <a:prstGeom prst="rect">
            <a:avLst/>
          </a:prstGeom>
        </p:spPr>
      </p:pic>
      <p:sp>
        <p:nvSpPr>
          <p:cNvPr id="9" name="TextBox 8">
            <a:extLst>
              <a:ext uri="{FF2B5EF4-FFF2-40B4-BE49-F238E27FC236}">
                <a16:creationId xmlns:a16="http://schemas.microsoft.com/office/drawing/2014/main" id="{677A68D6-E4FB-6431-A6D9-65E7B5CEB63A}"/>
              </a:ext>
            </a:extLst>
          </p:cNvPr>
          <p:cNvSpPr txBox="1"/>
          <p:nvPr/>
        </p:nvSpPr>
        <p:spPr>
          <a:xfrm>
            <a:off x="329960" y="1928077"/>
            <a:ext cx="4664734" cy="923330"/>
          </a:xfrm>
          <a:prstGeom prst="rect">
            <a:avLst/>
          </a:prstGeom>
          <a:noFill/>
        </p:spPr>
        <p:txBody>
          <a:bodyPr wrap="square">
            <a:spAutoFit/>
          </a:bodyPr>
          <a:lstStyle/>
          <a:p>
            <a:pPr algn="just"/>
            <a:r>
              <a:rPr lang="uk-UA" dirty="0"/>
              <a:t>зниження температури замерзання та підвищення температури кипіння розчину відповідно;</a:t>
            </a:r>
          </a:p>
        </p:txBody>
      </p:sp>
      <p:pic>
        <p:nvPicPr>
          <p:cNvPr id="11" name="Рисунок 10">
            <a:extLst>
              <a:ext uri="{FF2B5EF4-FFF2-40B4-BE49-F238E27FC236}">
                <a16:creationId xmlns:a16="http://schemas.microsoft.com/office/drawing/2014/main" id="{B3AD7ACC-2D1C-05A0-891B-8DA76C795C14}"/>
              </a:ext>
            </a:extLst>
          </p:cNvPr>
          <p:cNvPicPr>
            <a:picLocks noChangeAspect="1"/>
          </p:cNvPicPr>
          <p:nvPr/>
        </p:nvPicPr>
        <p:blipFill>
          <a:blip r:embed="rId4"/>
          <a:stretch>
            <a:fillRect/>
          </a:stretch>
        </p:blipFill>
        <p:spPr>
          <a:xfrm>
            <a:off x="472912" y="2972676"/>
            <a:ext cx="871009" cy="227802"/>
          </a:xfrm>
          <a:prstGeom prst="rect">
            <a:avLst/>
          </a:prstGeom>
        </p:spPr>
      </p:pic>
      <p:sp>
        <p:nvSpPr>
          <p:cNvPr id="13" name="TextBox 12">
            <a:extLst>
              <a:ext uri="{FF2B5EF4-FFF2-40B4-BE49-F238E27FC236}">
                <a16:creationId xmlns:a16="http://schemas.microsoft.com/office/drawing/2014/main" id="{C76C4307-F867-4F58-977C-88C11369A1BB}"/>
              </a:ext>
            </a:extLst>
          </p:cNvPr>
          <p:cNvSpPr txBox="1"/>
          <p:nvPr/>
        </p:nvSpPr>
        <p:spPr>
          <a:xfrm>
            <a:off x="329960" y="3427060"/>
            <a:ext cx="4664734" cy="646331"/>
          </a:xfrm>
          <a:prstGeom prst="rect">
            <a:avLst/>
          </a:prstGeom>
          <a:noFill/>
        </p:spPr>
        <p:txBody>
          <a:bodyPr wrap="square">
            <a:spAutoFit/>
          </a:bodyPr>
          <a:lstStyle/>
          <a:p>
            <a:r>
              <a:rPr lang="uk-UA" dirty="0" err="1"/>
              <a:t>крископічний</a:t>
            </a:r>
            <a:r>
              <a:rPr lang="uk-UA" dirty="0"/>
              <a:t> та ебуліоскопічний коефіцієнти розчинника;</a:t>
            </a:r>
          </a:p>
        </p:txBody>
      </p:sp>
      <p:pic>
        <p:nvPicPr>
          <p:cNvPr id="15" name="Рисунок 14">
            <a:extLst>
              <a:ext uri="{FF2B5EF4-FFF2-40B4-BE49-F238E27FC236}">
                <a16:creationId xmlns:a16="http://schemas.microsoft.com/office/drawing/2014/main" id="{F1FEA548-2AE9-184A-96BD-A54CA0382493}"/>
              </a:ext>
            </a:extLst>
          </p:cNvPr>
          <p:cNvPicPr>
            <a:picLocks noChangeAspect="1"/>
          </p:cNvPicPr>
          <p:nvPr/>
        </p:nvPicPr>
        <p:blipFill>
          <a:blip r:embed="rId5"/>
          <a:stretch>
            <a:fillRect/>
          </a:stretch>
        </p:blipFill>
        <p:spPr>
          <a:xfrm>
            <a:off x="586157" y="4073391"/>
            <a:ext cx="328243" cy="283483"/>
          </a:xfrm>
          <a:prstGeom prst="rect">
            <a:avLst/>
          </a:prstGeom>
        </p:spPr>
      </p:pic>
      <p:sp>
        <p:nvSpPr>
          <p:cNvPr id="17" name="TextBox 16">
            <a:extLst>
              <a:ext uri="{FF2B5EF4-FFF2-40B4-BE49-F238E27FC236}">
                <a16:creationId xmlns:a16="http://schemas.microsoft.com/office/drawing/2014/main" id="{DC288E0A-D3EC-430E-DED1-8AD62D4987AD}"/>
              </a:ext>
            </a:extLst>
          </p:cNvPr>
          <p:cNvSpPr txBox="1"/>
          <p:nvPr/>
        </p:nvSpPr>
        <p:spPr>
          <a:xfrm>
            <a:off x="260949" y="4356874"/>
            <a:ext cx="4733745" cy="671915"/>
          </a:xfrm>
          <a:prstGeom prst="rect">
            <a:avLst/>
          </a:prstGeom>
          <a:noFill/>
        </p:spPr>
        <p:txBody>
          <a:bodyPr wrap="square">
            <a:spAutoFit/>
          </a:bodyPr>
          <a:lstStyle/>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моляльність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розчиненої речовини, моль/кг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3757D1C-2813-8B59-1AE2-16B6A380F1E4}"/>
              </a:ext>
            </a:extLst>
          </p:cNvPr>
          <p:cNvSpPr txBox="1"/>
          <p:nvPr/>
        </p:nvSpPr>
        <p:spPr>
          <a:xfrm>
            <a:off x="260949" y="5312272"/>
            <a:ext cx="4656108" cy="923330"/>
          </a:xfrm>
          <a:prstGeom prst="rect">
            <a:avLst/>
          </a:prstGeom>
          <a:noFill/>
        </p:spPr>
        <p:txBody>
          <a:bodyPr wrap="square">
            <a:spAutoFit/>
          </a:bodyPr>
          <a:lstStyle/>
          <a:p>
            <a:pPr algn="just"/>
            <a:r>
              <a:rPr lang="uk-UA" dirty="0"/>
              <a:t>Коефіцієнти мають для кожного розчинника свої значення.</a:t>
            </a:r>
          </a:p>
          <a:p>
            <a:pPr algn="just"/>
            <a:r>
              <a:rPr lang="uk-UA" b="1" dirty="0"/>
              <a:t>Приклад 9.6</a:t>
            </a:r>
          </a:p>
        </p:txBody>
      </p:sp>
      <p:sp>
        <p:nvSpPr>
          <p:cNvPr id="22" name="TextBox 21">
            <a:extLst>
              <a:ext uri="{FF2B5EF4-FFF2-40B4-BE49-F238E27FC236}">
                <a16:creationId xmlns:a16="http://schemas.microsoft.com/office/drawing/2014/main" id="{2A8BC89E-BB80-66AD-7F6D-67510BC01ADB}"/>
              </a:ext>
            </a:extLst>
          </p:cNvPr>
          <p:cNvSpPr txBox="1"/>
          <p:nvPr/>
        </p:nvSpPr>
        <p:spPr>
          <a:xfrm>
            <a:off x="5548942" y="181957"/>
            <a:ext cx="6094562" cy="3635547"/>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Осмотичний тиск.</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Осмосом називається мимовільна дифузія молекул розчинника крізь мембрану з вибірковою проникністю.</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Така мембрана проникна молекул розчинника, наприклад Н20, але </a:t>
            </a:r>
            <a:r>
              <a:rPr lang="uk-UA" dirty="0">
                <a:latin typeface="Calibri" panose="020F0502020204030204" pitchFamily="34" charset="0"/>
                <a:ea typeface="Calibri" panose="020F0502020204030204" pitchFamily="34" charset="0"/>
                <a:cs typeface="Times New Roman" panose="02020603050405020304" pitchFamily="18" charset="0"/>
              </a:rPr>
              <a:t>не</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проникна молекул розчиненої речовини, наприклад С</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12</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Якщо мембраною розділити розчинник і розчин, то молекули розчинника дифундують через мембрану в обох напрямках. Однак концентрація молекул розчинника в чистому розчиннику вища, ніж у розчині, і швидкість дифузії з чистого розчинника в розчин вища, ніж у зворотному напрямку, тобто. </a:t>
            </a:r>
            <a:r>
              <a:rPr lang="en-US" sz="1800" dirty="0">
                <a:effectLst/>
                <a:latin typeface="Calibri" panose="020F0502020204030204" pitchFamily="34" charset="0"/>
                <a:ea typeface="Calibri" panose="020F0502020204030204" pitchFamily="34" charset="0"/>
                <a:cs typeface="Times New Roman" panose="02020603050405020304" pitchFamily="18" charset="0"/>
              </a:rPr>
              <a:t>v</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ru-RU" sz="1800" dirty="0">
                <a:effectLst/>
                <a:latin typeface="Calibri" panose="020F0502020204030204" pitchFamily="34" charset="0"/>
                <a:ea typeface="Calibri" panose="020F0502020204030204" pitchFamily="34" charset="0"/>
                <a:cs typeface="Calibri" panose="020F0502020204030204" pitchFamily="34" charset="0"/>
              </a:rPr>
              <a:t>&gt;</a:t>
            </a:r>
            <a:r>
              <a:rPr lang="en-US" sz="1800" dirty="0">
                <a:effectLst/>
                <a:latin typeface="Calibri" panose="020F0502020204030204" pitchFamily="34" charset="0"/>
                <a:ea typeface="Calibri" panose="020F0502020204030204" pitchFamily="34" charset="0"/>
                <a:cs typeface="Times New Roman" panose="02020603050405020304" pitchFamily="18" charset="0"/>
              </a:rPr>
              <a:t>v</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(рис. 9.2). Тому рівень розчину підвищується в порівнянні з рівнем чистого розчинника.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144CDA87-0878-6ECE-C867-B561C5EBB1BC}"/>
              </a:ext>
            </a:extLst>
          </p:cNvPr>
          <p:cNvPicPr>
            <a:picLocks noChangeAspect="1"/>
          </p:cNvPicPr>
          <p:nvPr/>
        </p:nvPicPr>
        <p:blipFill>
          <a:blip r:embed="rId6"/>
          <a:stretch>
            <a:fillRect/>
          </a:stretch>
        </p:blipFill>
        <p:spPr>
          <a:xfrm>
            <a:off x="6803460" y="3945362"/>
            <a:ext cx="3608624" cy="2503544"/>
          </a:xfrm>
          <a:prstGeom prst="rect">
            <a:avLst/>
          </a:prstGeom>
        </p:spPr>
      </p:pic>
    </p:spTree>
    <p:extLst>
      <p:ext uri="{BB962C8B-B14F-4D97-AF65-F5344CB8AC3E}">
        <p14:creationId xmlns:p14="http://schemas.microsoft.com/office/powerpoint/2010/main" val="3184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AFEEE8-B4C0-EA26-B5B9-071125CE3FA9}"/>
              </a:ext>
            </a:extLst>
          </p:cNvPr>
          <p:cNvSpPr txBox="1"/>
          <p:nvPr/>
        </p:nvSpPr>
        <p:spPr>
          <a:xfrm>
            <a:off x="424851" y="163984"/>
            <a:ext cx="4966658" cy="4330866"/>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Зрештою встановлюється рівновага. В умовах рівноваги перепад рівнів між розчином і чистим розчинником характеризує осмотичний тиск </a:t>
            </a:r>
            <a:r>
              <a:rPr lang="uk-UA" sz="1800" b="1" dirty="0">
                <a:effectLst/>
                <a:latin typeface="Calibri" panose="020F0502020204030204" pitchFamily="34" charset="0"/>
                <a:ea typeface="Calibri" panose="020F0502020204030204" pitchFamily="34" charset="0"/>
                <a:cs typeface="Calibri" panose="020F0502020204030204" pitchFamily="34" charset="0"/>
              </a:rPr>
              <a:t>π</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Таким чином, </a:t>
            </a:r>
            <a:r>
              <a:rPr lang="uk-UA" sz="1800" u="sng" dirty="0">
                <a:effectLst/>
                <a:latin typeface="Calibri" panose="020F0502020204030204" pitchFamily="34" charset="0"/>
                <a:ea typeface="Calibri" panose="020F0502020204030204" pitchFamily="34" charset="0"/>
                <a:cs typeface="Times New Roman" panose="02020603050405020304" pitchFamily="18" charset="0"/>
              </a:rPr>
              <a:t>осмотичним тиском </a:t>
            </a:r>
            <a:r>
              <a:rPr lang="uk-UA" sz="1800" b="1" u="sng" dirty="0">
                <a:effectLst/>
                <a:latin typeface="Calibri" panose="020F0502020204030204" pitchFamily="34" charset="0"/>
                <a:ea typeface="Calibri" panose="020F0502020204030204" pitchFamily="34" charset="0"/>
                <a:cs typeface="Calibri" panose="020F0502020204030204" pitchFamily="34" charset="0"/>
              </a:rPr>
              <a:t>π</a:t>
            </a:r>
            <a:r>
              <a:rPr lang="uk-UA" sz="1800" u="sng" dirty="0">
                <a:effectLst/>
                <a:latin typeface="Calibri" panose="020F0502020204030204" pitchFamily="34" charset="0"/>
                <a:ea typeface="Calibri" panose="020F0502020204030204" pitchFamily="34" charset="0"/>
                <a:cs typeface="Times New Roman" panose="02020603050405020304" pitchFamily="18" charset="0"/>
              </a:rPr>
              <a:t>.називають надлишковий гідростатичний тиск, що виникає в результаті осмосу.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До осмотичного тиску застосовні закони газового стану. Відповідно </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до закону Вант-</a:t>
            </a:r>
            <a:r>
              <a:rPr lang="uk-UA"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Гоффа</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осмотичний тиск розчину </a:t>
            </a:r>
            <a:r>
              <a:rPr lang="uk-UA"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чисельно</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дорівнює тиску, який виробляла б розчинена речовина, якби вона знаходилося в газоподібному стані і займала б при даній температурі об'єм, рівний об'єму розчину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 аналогією з газовими законами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3826468-C04E-0AE3-410E-799F6BE7EF21}"/>
              </a:ext>
            </a:extLst>
          </p:cNvPr>
          <p:cNvPicPr>
            <a:picLocks noChangeAspect="1"/>
          </p:cNvPicPr>
          <p:nvPr/>
        </p:nvPicPr>
        <p:blipFill>
          <a:blip r:embed="rId2"/>
          <a:stretch>
            <a:fillRect/>
          </a:stretch>
        </p:blipFill>
        <p:spPr>
          <a:xfrm>
            <a:off x="2000284" y="4497870"/>
            <a:ext cx="1200116" cy="886710"/>
          </a:xfrm>
          <a:prstGeom prst="rect">
            <a:avLst/>
          </a:prstGeom>
        </p:spPr>
      </p:pic>
      <p:sp>
        <p:nvSpPr>
          <p:cNvPr id="7" name="TextBox 6">
            <a:extLst>
              <a:ext uri="{FF2B5EF4-FFF2-40B4-BE49-F238E27FC236}">
                <a16:creationId xmlns:a16="http://schemas.microsoft.com/office/drawing/2014/main" id="{14A82CF8-D479-1041-E7DB-825D04019D4C}"/>
              </a:ext>
            </a:extLst>
          </p:cNvPr>
          <p:cNvSpPr txBox="1"/>
          <p:nvPr/>
        </p:nvSpPr>
        <p:spPr>
          <a:xfrm>
            <a:off x="364466" y="5438035"/>
            <a:ext cx="4966658" cy="1200329"/>
          </a:xfrm>
          <a:prstGeom prst="rect">
            <a:avLst/>
          </a:prstGeom>
          <a:noFill/>
        </p:spPr>
        <p:txBody>
          <a:bodyPr wrap="square">
            <a:spAutoFit/>
          </a:bodyPr>
          <a:lstStyle/>
          <a:p>
            <a:pPr algn="just"/>
            <a:r>
              <a:rPr lang="uk-UA" dirty="0"/>
              <a:t>де V – об'єм розчину; </a:t>
            </a:r>
            <a:r>
              <a:rPr lang="en-US" dirty="0"/>
              <a:t>n</a:t>
            </a:r>
            <a:r>
              <a:rPr lang="uk-UA" dirty="0"/>
              <a:t> – число молей розчиненої речовини; с – молярна концентрація розчину; R - універсальна постійна газова; Т – абсолютна температура. </a:t>
            </a:r>
            <a:r>
              <a:rPr lang="uk-UA" b="1" dirty="0"/>
              <a:t>(Приклад 9.7)</a:t>
            </a:r>
          </a:p>
        </p:txBody>
      </p:sp>
      <p:sp>
        <p:nvSpPr>
          <p:cNvPr id="9" name="TextBox 8">
            <a:extLst>
              <a:ext uri="{FF2B5EF4-FFF2-40B4-BE49-F238E27FC236}">
                <a16:creationId xmlns:a16="http://schemas.microsoft.com/office/drawing/2014/main" id="{825BDB0E-7681-C773-6AFC-76E1AE77731B}"/>
              </a:ext>
            </a:extLst>
          </p:cNvPr>
          <p:cNvSpPr txBox="1"/>
          <p:nvPr/>
        </p:nvSpPr>
        <p:spPr>
          <a:xfrm>
            <a:off x="5548941" y="163984"/>
            <a:ext cx="6094562" cy="5721503"/>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Ізотонічний коефіцієнт</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дозволяє враховувати вплив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неідеальності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розчинів на їх фізичні властивості. Молекули розчинених речовин можуть дисоціювати, що притаманно для електролітів . Внаслідок дисоціації число частинок у розчині збільшується. Можливий зворотний процес - асоціація молекул, що відбувається, якщо молекули розчиненої речовини виявляють схильність взаємодіяти між собою.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врахування зміни кількості частинок у розчині за рахунок процесів їх дисоціації та асоціації використовують ізотонічний коефіцієнт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Ізотонічний коефіцієнт виражає відношення числа частинок розчиненої речовини до його частинок у вихідному стані.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розчинів неелектролітів без процесів дисоціації та асоціації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uk-UA" sz="1800" dirty="0">
                <a:effectLst/>
                <a:latin typeface="Calibri" panose="020F0502020204030204" pitchFamily="34" charset="0"/>
                <a:ea typeface="Calibri" panose="020F0502020204030204" pitchFamily="34" charset="0"/>
                <a:cs typeface="Times New Roman" panose="02020603050405020304" pitchFamily="18" charset="0"/>
              </a:rPr>
              <a:t> = 1. Якщо розчинена речовина відчуває процес дисоціації, то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&gt; 1, а якщо вона відчуває процес асоціації, то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1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93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9" title="Властивості розбавлених розчинів">
            <a:hlinkClick r:id="" action="ppaction://media"/>
            <a:extLst>
              <a:ext uri="{FF2B5EF4-FFF2-40B4-BE49-F238E27FC236}">
                <a16:creationId xmlns:a16="http://schemas.microsoft.com/office/drawing/2014/main" id="{D2255D23-EEFB-F24C-7EE0-4BD6896A9698}"/>
              </a:ext>
            </a:extLst>
          </p:cNvPr>
          <p:cNvPicPr>
            <a:picLocks noRot="1" noChangeAspect="1"/>
          </p:cNvPicPr>
          <p:nvPr>
            <a:videoFile r:link="rId1"/>
          </p:nvPr>
        </p:nvPicPr>
        <p:blipFill>
          <a:blip r:embed="rId3"/>
          <a:stretch>
            <a:fillRect/>
          </a:stretch>
        </p:blipFill>
        <p:spPr>
          <a:xfrm>
            <a:off x="5831457" y="1821688"/>
            <a:ext cx="6090248" cy="3440990"/>
          </a:xfrm>
          <a:prstGeom prst="rect">
            <a:avLst/>
          </a:prstGeom>
        </p:spPr>
      </p:pic>
      <p:sp>
        <p:nvSpPr>
          <p:cNvPr id="4" name="TextBox 3">
            <a:extLst>
              <a:ext uri="{FF2B5EF4-FFF2-40B4-BE49-F238E27FC236}">
                <a16:creationId xmlns:a16="http://schemas.microsoft.com/office/drawing/2014/main" id="{55DFA5C7-0C08-DA07-7513-47E929FD0EB9}"/>
              </a:ext>
            </a:extLst>
          </p:cNvPr>
          <p:cNvSpPr txBox="1"/>
          <p:nvPr/>
        </p:nvSpPr>
        <p:spPr>
          <a:xfrm>
            <a:off x="243697" y="172377"/>
            <a:ext cx="5337594" cy="923330"/>
          </a:xfrm>
          <a:prstGeom prst="rect">
            <a:avLst/>
          </a:prstGeom>
          <a:noFill/>
        </p:spPr>
        <p:txBody>
          <a:bodyPr wrap="square">
            <a:spAutoFit/>
          </a:bodyPr>
          <a:lstStyle/>
          <a:p>
            <a:pPr algn="just"/>
            <a:r>
              <a:rPr lang="uk-UA" dirty="0"/>
              <a:t>З урахуванням ізотонічного коефіцієнта рівняння, що виражають закони </a:t>
            </a:r>
            <a:r>
              <a:rPr lang="uk-UA" dirty="0" err="1"/>
              <a:t>Рауля</a:t>
            </a:r>
            <a:r>
              <a:rPr lang="uk-UA" dirty="0"/>
              <a:t> та Вант-</a:t>
            </a:r>
            <a:r>
              <a:rPr lang="uk-UA" dirty="0" err="1"/>
              <a:t>Гоффа</a:t>
            </a:r>
            <a:r>
              <a:rPr lang="uk-UA" dirty="0"/>
              <a:t>, можна записати в наступній формі:</a:t>
            </a:r>
          </a:p>
        </p:txBody>
      </p:sp>
      <p:pic>
        <p:nvPicPr>
          <p:cNvPr id="6" name="Рисунок 5">
            <a:extLst>
              <a:ext uri="{FF2B5EF4-FFF2-40B4-BE49-F238E27FC236}">
                <a16:creationId xmlns:a16="http://schemas.microsoft.com/office/drawing/2014/main" id="{805A9E1D-A126-8533-C561-15C23E8BB454}"/>
              </a:ext>
            </a:extLst>
          </p:cNvPr>
          <p:cNvPicPr>
            <a:picLocks noChangeAspect="1"/>
          </p:cNvPicPr>
          <p:nvPr/>
        </p:nvPicPr>
        <p:blipFill>
          <a:blip r:embed="rId4"/>
          <a:stretch>
            <a:fillRect/>
          </a:stretch>
        </p:blipFill>
        <p:spPr>
          <a:xfrm>
            <a:off x="1806078" y="1095707"/>
            <a:ext cx="2212832" cy="1968050"/>
          </a:xfrm>
          <a:prstGeom prst="rect">
            <a:avLst/>
          </a:prstGeom>
        </p:spPr>
      </p:pic>
      <p:sp>
        <p:nvSpPr>
          <p:cNvPr id="8" name="TextBox 7">
            <a:extLst>
              <a:ext uri="{FF2B5EF4-FFF2-40B4-BE49-F238E27FC236}">
                <a16:creationId xmlns:a16="http://schemas.microsoft.com/office/drawing/2014/main" id="{2914DDB8-A283-3172-C613-41A5D0EFA2BD}"/>
              </a:ext>
            </a:extLst>
          </p:cNvPr>
          <p:cNvSpPr txBox="1"/>
          <p:nvPr/>
        </p:nvSpPr>
        <p:spPr>
          <a:xfrm>
            <a:off x="381719" y="3269303"/>
            <a:ext cx="5199572" cy="3416320"/>
          </a:xfrm>
          <a:prstGeom prst="rect">
            <a:avLst/>
          </a:prstGeom>
          <a:noFill/>
        </p:spPr>
        <p:txBody>
          <a:bodyPr wrap="square">
            <a:spAutoFit/>
          </a:bodyPr>
          <a:lstStyle/>
          <a:p>
            <a:pPr algn="just"/>
            <a:r>
              <a:rPr lang="uk-UA" dirty="0"/>
              <a:t>Експериментальне визначення ізотонічного коефіцієнта дозволяє обчислити ступінь дисоціації чи асоціації розчиненої речовини. У водних розчинів органічних речовин можуть бути відхилення властивостей від ідеальних.</a:t>
            </a:r>
            <a:r>
              <a:rPr lang="en-US" dirty="0"/>
              <a:t> </a:t>
            </a:r>
            <a:r>
              <a:rPr lang="uk-UA" dirty="0"/>
              <a:t>Наприклад, за рахунок утворення водневих </a:t>
            </a:r>
            <a:r>
              <a:rPr lang="uk-UA" dirty="0" err="1"/>
              <a:t>зв'язків</a:t>
            </a:r>
            <a:r>
              <a:rPr lang="uk-UA" dirty="0"/>
              <a:t> між молекулами розчиненої речовини та води експериментально певні значення властивостей розчинів виявляються нижчими, ніж їх значення, обчислені за рівняннями </a:t>
            </a:r>
            <a:r>
              <a:rPr lang="uk-UA" dirty="0" err="1"/>
              <a:t>Рауля</a:t>
            </a:r>
            <a:r>
              <a:rPr lang="uk-UA" dirty="0"/>
              <a:t> та Вант-</a:t>
            </a:r>
            <a:r>
              <a:rPr lang="uk-UA" dirty="0" err="1"/>
              <a:t>Гоффа</a:t>
            </a:r>
            <a:r>
              <a:rPr lang="uk-UA" dirty="0"/>
              <a:t>. У таких випадках замість концентрацій речовин використовують їх активність.</a:t>
            </a:r>
          </a:p>
        </p:txBody>
      </p:sp>
    </p:spTree>
    <p:extLst>
      <p:ext uri="{BB962C8B-B14F-4D97-AF65-F5344CB8AC3E}">
        <p14:creationId xmlns:p14="http://schemas.microsoft.com/office/powerpoint/2010/main" val="23197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96254-EF9C-A3E2-570D-542EC9EF74C8}"/>
              </a:ext>
            </a:extLst>
          </p:cNvPr>
          <p:cNvSpPr txBox="1"/>
          <p:nvPr/>
        </p:nvSpPr>
        <p:spPr>
          <a:xfrm>
            <a:off x="554247" y="180995"/>
            <a:ext cx="5415232" cy="3544368"/>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9.5. Енергетика процесу розчинення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обговоренні фізичних властивостей розчинів системи розчинена речовина – розчинник розглядалися як ідеальні. Проте експериментальні факти свідчать, що у розчинах здебільшого виявляються різні типи взаємодій. Тому розчини доцільно розглядати як хімічні системи, а утворення їх – з позицій хімічних реакцій. Основи таких уявлень про розчини заклав Д.І. Менделєєв.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Виразимо рівняння Гіббса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Гельмгольца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формі, зручній для опису процесу розчинення: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BF9B7FF-941E-B42A-3B05-A4FF4963BB0E}"/>
              </a:ext>
            </a:extLst>
          </p:cNvPr>
          <p:cNvPicPr>
            <a:picLocks noChangeAspect="1"/>
          </p:cNvPicPr>
          <p:nvPr/>
        </p:nvPicPr>
        <p:blipFill>
          <a:blip r:embed="rId2"/>
          <a:stretch>
            <a:fillRect/>
          </a:stretch>
        </p:blipFill>
        <p:spPr>
          <a:xfrm>
            <a:off x="1900813" y="3824130"/>
            <a:ext cx="2142886" cy="368308"/>
          </a:xfrm>
          <a:prstGeom prst="rect">
            <a:avLst/>
          </a:prstGeom>
        </p:spPr>
      </p:pic>
      <p:sp>
        <p:nvSpPr>
          <p:cNvPr id="7" name="TextBox 6">
            <a:extLst>
              <a:ext uri="{FF2B5EF4-FFF2-40B4-BE49-F238E27FC236}">
                <a16:creationId xmlns:a16="http://schemas.microsoft.com/office/drawing/2014/main" id="{3A909339-B435-1927-26FB-BA7600FBB33C}"/>
              </a:ext>
            </a:extLst>
          </p:cNvPr>
          <p:cNvSpPr txBox="1"/>
          <p:nvPr/>
        </p:nvSpPr>
        <p:spPr>
          <a:xfrm>
            <a:off x="554247" y="4523274"/>
            <a:ext cx="5268583" cy="1924886"/>
          </a:xfrm>
          <a:prstGeom prst="rect">
            <a:avLst/>
          </a:prstGeom>
          <a:noFill/>
        </p:spPr>
        <p:txBody>
          <a:bodyPr wrap="square">
            <a:spAutoFit/>
          </a:bodyPr>
          <a:lstStyle/>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Величина </a:t>
            </a:r>
            <a:r>
              <a:rPr lang="uk-UA" sz="1600" dirty="0">
                <a:effectLst/>
                <a:latin typeface="Calibri" panose="020F0502020204030204" pitchFamily="34" charset="0"/>
                <a:ea typeface="Calibri" panose="020F0502020204030204" pitchFamily="34" charset="0"/>
                <a:cs typeface="Calibri" panose="020F0502020204030204" pitchFamily="34" charset="0"/>
              </a:rPr>
              <a:t>∆</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6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600" dirty="0">
                <a:effectLst/>
                <a:latin typeface="Calibri" panose="020F0502020204030204" pitchFamily="34" charset="0"/>
                <a:ea typeface="Calibri" panose="020F0502020204030204" pitchFamily="34" charset="0"/>
                <a:cs typeface="Times New Roman" panose="02020603050405020304" pitchFamily="18" charset="0"/>
              </a:rPr>
              <a:t> характеризуватиме взаємодію розчинника та розчиненої речовини при утворенні розчину, а величина </a:t>
            </a:r>
            <a:r>
              <a:rPr lang="uk-UA"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S</a:t>
            </a:r>
            <a:r>
              <a:rPr lang="uk-UA" sz="16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600" dirty="0">
                <a:effectLst/>
                <a:latin typeface="Calibri" panose="020F0502020204030204" pitchFamily="34" charset="0"/>
                <a:ea typeface="Calibri" panose="020F0502020204030204" pitchFamily="34" charset="0"/>
                <a:cs typeface="Times New Roman" panose="02020603050405020304" pitchFamily="18" charset="0"/>
              </a:rPr>
              <a:t> - зміна стану упорядкованості системи в процесі розчинення. Знаки і значення величин </a:t>
            </a:r>
            <a:r>
              <a:rPr lang="uk-UA" sz="1600" dirty="0">
                <a:effectLst/>
                <a:latin typeface="Calibri" panose="020F0502020204030204" pitchFamily="34" charset="0"/>
                <a:ea typeface="Calibri" panose="020F0502020204030204" pitchFamily="34" charset="0"/>
                <a:cs typeface="Calibri" panose="020F0502020204030204" pitchFamily="34" charset="0"/>
              </a:rPr>
              <a:t>∆</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6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600" dirty="0">
                <a:effectLst/>
                <a:latin typeface="Calibri" panose="020F0502020204030204" pitchFamily="34" charset="0"/>
                <a:ea typeface="Calibri" panose="020F0502020204030204" pitchFamily="34" charset="0"/>
                <a:cs typeface="Times New Roman" panose="02020603050405020304" pitchFamily="18" charset="0"/>
              </a:rPr>
              <a:t> і </a:t>
            </a:r>
            <a:r>
              <a:rPr lang="uk-UA"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S</a:t>
            </a:r>
            <a:r>
              <a:rPr lang="uk-UA" sz="16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600" dirty="0">
                <a:effectLst/>
                <a:latin typeface="Calibri" panose="020F0502020204030204" pitchFamily="34" charset="0"/>
                <a:ea typeface="Calibri" panose="020F0502020204030204" pitchFamily="34" charset="0"/>
                <a:cs typeface="Times New Roman" panose="02020603050405020304" pitchFamily="18" charset="0"/>
              </a:rPr>
              <a:t> складним чином залежать від природи речовини, що розчиняється, і розчинника, концентрації розчину, температури, тиску та інших факторів.</a:t>
            </a:r>
          </a:p>
        </p:txBody>
      </p:sp>
      <p:sp>
        <p:nvSpPr>
          <p:cNvPr id="9" name="TextBox 8">
            <a:extLst>
              <a:ext uri="{FF2B5EF4-FFF2-40B4-BE49-F238E27FC236}">
                <a16:creationId xmlns:a16="http://schemas.microsoft.com/office/drawing/2014/main" id="{3960EDDB-3955-8065-C042-39EBE688CBB6}"/>
              </a:ext>
            </a:extLst>
          </p:cNvPr>
          <p:cNvSpPr txBox="1"/>
          <p:nvPr/>
        </p:nvSpPr>
        <p:spPr>
          <a:xfrm>
            <a:off x="6096000" y="585252"/>
            <a:ext cx="5704936" cy="185736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розчиненні твердої речовини відбувається руйнування його структури, яке характеризується величиною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струк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 Частинки розчиненої речовини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сольватуються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розчині. Цей процес у водному розчині називається гідратацією та характеризується величиною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гідр</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Тому для утворення водних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DC58BA01-36A8-CD3E-94B7-CC0E9B2A33E3}"/>
              </a:ext>
            </a:extLst>
          </p:cNvPr>
          <p:cNvPicPr>
            <a:picLocks noChangeAspect="1"/>
          </p:cNvPicPr>
          <p:nvPr/>
        </p:nvPicPr>
        <p:blipFill>
          <a:blip r:embed="rId3"/>
          <a:stretch>
            <a:fillRect/>
          </a:stretch>
        </p:blipFill>
        <p:spPr>
          <a:xfrm>
            <a:off x="7994129" y="2563297"/>
            <a:ext cx="2160264" cy="326552"/>
          </a:xfrm>
          <a:prstGeom prst="rect">
            <a:avLst/>
          </a:prstGeom>
        </p:spPr>
      </p:pic>
      <p:sp>
        <p:nvSpPr>
          <p:cNvPr id="13" name="TextBox 12">
            <a:extLst>
              <a:ext uri="{FF2B5EF4-FFF2-40B4-BE49-F238E27FC236}">
                <a16:creationId xmlns:a16="http://schemas.microsoft.com/office/drawing/2014/main" id="{BE16D340-1A97-B6A2-0051-FAEA7958B2E1}"/>
              </a:ext>
            </a:extLst>
          </p:cNvPr>
          <p:cNvSpPr txBox="1"/>
          <p:nvPr/>
        </p:nvSpPr>
        <p:spPr>
          <a:xfrm>
            <a:off x="6097438" y="3523795"/>
            <a:ext cx="5703498" cy="274645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Процес руйнування структури розчиняється - ендотермічний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струк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&gt; 0), а процес гідратації - екзотермічний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гідр</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Сумарна величина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залежить від абсолютних значень доданків. Як виявилося, для деяких твердих речовин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&gt; 0. Так, для KNO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+ 35,6 кДж/моль, для КС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+ 41,8 кДж/моль. Для інших речовин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a:t>
            </a:r>
            <a:r>
              <a:rPr lang="uk-UA" sz="1800" dirty="0" err="1">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 Наприклад,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СаС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-75,5 кДж/моль,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NaOH</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-42,3 кДж/</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41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9B260-72D6-D438-A7EB-7A724C69D44C}"/>
              </a:ext>
            </a:extLst>
          </p:cNvPr>
          <p:cNvSpPr txBox="1"/>
          <p:nvPr/>
        </p:nvSpPr>
        <p:spPr>
          <a:xfrm>
            <a:off x="337868" y="603849"/>
            <a:ext cx="11516264" cy="523899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Вплив температури на розчинність твердих речовин у воді залежить від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знака</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Якщо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&gt; 0 (процес розчинення ендотермічний), то розчинність речовини повинна зростати з підвищенням Т, а якщо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(процес розчинення екзотермічний), то залежність розчинності речовини від температури повинна бути зворотною.</a:t>
            </a: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рідин з неміцними міжмолекулярними зв'язками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 Так, добре відомо, що розчинення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воді - дуже екзотермічний процес.</a:t>
            </a: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розчиненні твердих і рідких речовин, у воді система зазвичай переходить із більш упорядкованого стану менш упорядковане, тобто.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S &gt; 0. При низьких температурах внесок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ентропійного</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фактора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величину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G</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утворенні водних розчинів відносно невеликий. Однак при підвищенні температури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ентропійний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фактор сприятиме розчинності твердих та рідких речовин.</a:t>
            </a: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Процес розчинення газів у воді зазвичай екзотермічний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і призводить до утворення більш упорядкованого стану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S</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раств</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Тому можна очікувати, що розчинність газів у воді має зменшуватися із підвищенням температури.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62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34D31-FBF8-EB1B-9262-A665B36E8DDB}"/>
              </a:ext>
            </a:extLst>
          </p:cNvPr>
          <p:cNvSpPr txBox="1"/>
          <p:nvPr/>
        </p:nvSpPr>
        <p:spPr>
          <a:xfrm>
            <a:off x="373093" y="167906"/>
            <a:ext cx="11445096" cy="3544368"/>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9.6. Розчинність речовин у воді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Розчинність речовини у воді характеризує, з одного боку, здатність речовини розчинятися у воді, з другого - є мірою розчинності. Розчинність речовини виражають числом г розчиненої речовини, віднесених до 100 г розчинника (води), г/ 100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Теорія розчинів загалом складна, але найчастіше справедливо емпіричне правило </a:t>
            </a:r>
            <a:r>
              <a:rPr lang="uk-UA" sz="1800" b="1" u="sng" dirty="0">
                <a:effectLst/>
                <a:latin typeface="Calibri" panose="020F0502020204030204" pitchFamily="34" charset="0"/>
                <a:ea typeface="Calibri" panose="020F0502020204030204" pitchFamily="34" charset="0"/>
                <a:cs typeface="Times New Roman" panose="02020603050405020304" pitchFamily="18" charset="0"/>
              </a:rPr>
              <a:t>«подібне розчиняється у подібному»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Іншими словами, близькість властивостей речовини, що розчиняється, та розчинника сприяє розчинності. Відповідно до цього правила в</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полярних розчинниках (вода) краще розчиняються речовини, що також складаються з полярних молекул або є іонними кристалами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 у воді добре розчиняються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Вони при розчиненні розпадаються на іони. У водяному розчині відбувається гідратація іонів. Полярні молекули води притягуються негативно зарядженими краями до катіону, а позитивно зарядженими - до аніону. Цей процес називається гідратацією іонів. Його можна уявити такими схемами: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F0B6253-597D-B251-F856-029C1D70BED6}"/>
              </a:ext>
            </a:extLst>
          </p:cNvPr>
          <p:cNvPicPr>
            <a:picLocks noChangeAspect="1"/>
          </p:cNvPicPr>
          <p:nvPr/>
        </p:nvPicPr>
        <p:blipFill>
          <a:blip r:embed="rId2"/>
          <a:stretch>
            <a:fillRect/>
          </a:stretch>
        </p:blipFill>
        <p:spPr>
          <a:xfrm>
            <a:off x="2644894" y="3712274"/>
            <a:ext cx="6231688" cy="1468336"/>
          </a:xfrm>
          <a:prstGeom prst="rect">
            <a:avLst/>
          </a:prstGeom>
        </p:spPr>
      </p:pic>
      <p:sp>
        <p:nvSpPr>
          <p:cNvPr id="7" name="TextBox 6">
            <a:extLst>
              <a:ext uri="{FF2B5EF4-FFF2-40B4-BE49-F238E27FC236}">
                <a16:creationId xmlns:a16="http://schemas.microsoft.com/office/drawing/2014/main" id="{B1EBBD24-855E-13ED-8DAB-34160BE6DF15}"/>
              </a:ext>
            </a:extLst>
          </p:cNvPr>
          <p:cNvSpPr txBox="1"/>
          <p:nvPr/>
        </p:nvSpPr>
        <p:spPr>
          <a:xfrm>
            <a:off x="373092" y="5117387"/>
            <a:ext cx="11522733"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Число молекул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що беруть участь у гідратації одного іона, може бути різним залежно від властивостей цього іона. Більше того, встановлюється рухлива рівновага, коли одні молекули води можуть залишати гідратну оболонку іона, а інші - включатися до його гідратної оболонки. Тому середнє число молекул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у гідратній оболонці іона часто виявляється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нецілочисельним</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 межі гідратної (щільної) оболонки іона та «вільної» води розташовується пухкий перехідний шар молекул води та дрібних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асоціатів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77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EABF6A-9546-9530-9CD2-D30AF4F2F647}"/>
              </a:ext>
            </a:extLst>
          </p:cNvPr>
          <p:cNvSpPr txBox="1"/>
          <p:nvPr/>
        </p:nvSpPr>
        <p:spPr>
          <a:xfrm>
            <a:off x="695864" y="288383"/>
            <a:ext cx="10800271" cy="4572790"/>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9.1. Розчини. Загальні поняття</a:t>
            </a: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Суміші речовин утворюють дисперсні системи, які є гетерогенними системами, що складаються з двох або більше фаз із сильно розвиненою поверхнею поділу між ними. Одна з фаз утворює безперервне дисперсійне середовище, в якому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розподілено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дисперсну фазу у вигляді дрібних частинок. І дисперсійне середовище, і дисперсна фаза можуть мати різні фазові стани (тверде тіло, рідина, газ).</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Системи з газовим дисперсійним середовищем представлені аерозолями, з рідким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золями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емульсіями, суспензіями,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пінами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з твердим - твердими тілами типу рубінового скла (дисперсна фаза - частинки золота) та ін.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Залежно від розміру частинок дисперсної фази дисперсні системи поділяють на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грубодисперсні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(частки &gt;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uk-UA" sz="1800" dirty="0">
                <a:effectLst/>
                <a:latin typeface="Calibri" panose="020F0502020204030204" pitchFamily="34" charset="0"/>
                <a:ea typeface="Calibri" panose="020F0502020204030204" pitchFamily="34" charset="0"/>
                <a:cs typeface="Times New Roman" panose="02020603050405020304" pitchFamily="18" charset="0"/>
              </a:rPr>
              <a:t>м) і високодисперсні (частки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uk-UA" sz="1800" dirty="0">
                <a:effectLst/>
                <a:latin typeface="Calibri" panose="020F0502020204030204" pitchFamily="34" charset="0"/>
                <a:ea typeface="Calibri" panose="020F0502020204030204" pitchFamily="34" charset="0"/>
                <a:cs typeface="Times New Roman" panose="02020603050405020304" pitchFamily="18" charset="0"/>
              </a:rPr>
              <a:t> - 10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uk-UA" sz="1800" dirty="0">
                <a:effectLst/>
                <a:latin typeface="Calibri" panose="020F0502020204030204" pitchFamily="34" charset="0"/>
                <a:ea typeface="Calibri" panose="020F0502020204030204" pitchFamily="34" charset="0"/>
                <a:cs typeface="Times New Roman" panose="02020603050405020304" pitchFamily="18" charset="0"/>
              </a:rPr>
              <a:t> м), або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колоїдні розчини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нестійкі, їх частки поступово осідають під впливом сили тяжіння. Частинки колоїдних розчинів дуже дрібні і за рахунок участі у броунівському русі досить довго зберігаються в обсязі дисперсійного середовища. До колоїдних розчинів відносяться золі, які здаються однорідними та прозорими.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EBBE083-5A2B-58B6-3FD3-807F4F3CAEEB}"/>
              </a:ext>
            </a:extLst>
          </p:cNvPr>
          <p:cNvSpPr txBox="1"/>
          <p:nvPr/>
        </p:nvSpPr>
        <p:spPr>
          <a:xfrm>
            <a:off x="695863" y="4898040"/>
            <a:ext cx="10800271" cy="1367234"/>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диспергована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речовина розподіляється у середовищі у вигляді молекул або іонів (частки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uk-UA" sz="1800" dirty="0">
                <a:effectLst/>
                <a:latin typeface="Calibri" panose="020F0502020204030204" pitchFamily="34" charset="0"/>
                <a:ea typeface="Calibri" panose="020F0502020204030204" pitchFamily="34" charset="0"/>
                <a:cs typeface="Times New Roman" panose="02020603050405020304" pitchFamily="18" charset="0"/>
              </a:rPr>
              <a:t>м), то утворюються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дійсні (справжні) розчини.</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Справжні (справжні) розчини, або просто розчини - це </a:t>
            </a:r>
            <a:r>
              <a:rPr lang="uk-UA"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термодинамічно</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стійкі гомогенні системи змінного складу, що містять два або більше компонентів.</a:t>
            </a:r>
            <a:endParaRPr lang="uk-UA"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97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654370C-D317-3C47-BD11-916E98485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239" y="0"/>
            <a:ext cx="8545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32EF7A-A880-955C-64D5-BF4FDA6DD52B}"/>
              </a:ext>
            </a:extLst>
          </p:cNvPr>
          <p:cNvSpPr txBox="1"/>
          <p:nvPr/>
        </p:nvSpPr>
        <p:spPr>
          <a:xfrm>
            <a:off x="329959" y="182876"/>
            <a:ext cx="3060222" cy="274645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Зазвичай, чим сильніша взаємодія між іонами в кристалічній речовині, нерідко пов'язана з поляризацією іонів, і слабша взаємодія між іонами і молекулами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в розчині, тим менша розчинність речовини, і навпаки.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2A0829E-A9D2-0139-8A84-0863C480F3A7}"/>
              </a:ext>
            </a:extLst>
          </p:cNvPr>
          <p:cNvSpPr txBox="1"/>
          <p:nvPr/>
        </p:nvSpPr>
        <p:spPr>
          <a:xfrm>
            <a:off x="329959" y="3148165"/>
            <a:ext cx="3060222" cy="304282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Розподіл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 розчинності на групи проводять досить умовно. Так, до малорозчинних відносять речовини, розчинність яких при 20°С становить від 0,1 до 1 г на 100 г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а до нерозчинних - речовини з розчинністю менше 0,1 г на 100 г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2020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34B9F-AE0B-EEA1-F051-CE214552A42B}"/>
              </a:ext>
            </a:extLst>
          </p:cNvPr>
          <p:cNvSpPr txBox="1"/>
          <p:nvPr/>
        </p:nvSpPr>
        <p:spPr>
          <a:xfrm>
            <a:off x="364466" y="76532"/>
            <a:ext cx="4647481" cy="2031325"/>
          </a:xfrm>
          <a:prstGeom prst="rect">
            <a:avLst/>
          </a:prstGeom>
          <a:noFill/>
        </p:spPr>
        <p:txBody>
          <a:bodyPr wrap="square">
            <a:spAutoFit/>
          </a:bodyPr>
          <a:lstStyle/>
          <a:p>
            <a:pPr algn="just"/>
            <a:r>
              <a:rPr lang="uk-UA" dirty="0"/>
              <a:t>При гідратації іонів виявляються досить сильні взаємодії (іон- дипольні, </a:t>
            </a:r>
            <a:r>
              <a:rPr lang="uk-UA" dirty="0" err="1"/>
              <a:t>донорно</a:t>
            </a:r>
            <a:r>
              <a:rPr lang="uk-UA" dirty="0"/>
              <a:t>-акцепторні та ін.), що призводить до утворення гідратів не тільки в розчинах, а й у твердому стані, коли солі кристалізуються з розчинів. Утворюються кристалогідрати. Наприклад, відомі кристалогідрати складу</a:t>
            </a:r>
          </a:p>
        </p:txBody>
      </p:sp>
      <p:pic>
        <p:nvPicPr>
          <p:cNvPr id="5" name="Рисунок 4">
            <a:extLst>
              <a:ext uri="{FF2B5EF4-FFF2-40B4-BE49-F238E27FC236}">
                <a16:creationId xmlns:a16="http://schemas.microsoft.com/office/drawing/2014/main" id="{67CE8FCC-19DA-A176-A45F-C4EE20416A31}"/>
              </a:ext>
            </a:extLst>
          </p:cNvPr>
          <p:cNvPicPr>
            <a:picLocks noChangeAspect="1"/>
          </p:cNvPicPr>
          <p:nvPr/>
        </p:nvPicPr>
        <p:blipFill>
          <a:blip r:embed="rId2"/>
          <a:stretch>
            <a:fillRect/>
          </a:stretch>
        </p:blipFill>
        <p:spPr>
          <a:xfrm>
            <a:off x="404722" y="2129423"/>
            <a:ext cx="3634469" cy="225588"/>
          </a:xfrm>
          <a:prstGeom prst="rect">
            <a:avLst/>
          </a:prstGeom>
        </p:spPr>
      </p:pic>
      <p:sp>
        <p:nvSpPr>
          <p:cNvPr id="7" name="TextBox 6">
            <a:extLst>
              <a:ext uri="{FF2B5EF4-FFF2-40B4-BE49-F238E27FC236}">
                <a16:creationId xmlns:a16="http://schemas.microsoft.com/office/drawing/2014/main" id="{70CE6564-3576-9933-06B7-9D8E17663097}"/>
              </a:ext>
            </a:extLst>
          </p:cNvPr>
          <p:cNvSpPr txBox="1"/>
          <p:nvPr/>
        </p:nvSpPr>
        <p:spPr>
          <a:xfrm>
            <a:off x="364466" y="2725904"/>
            <a:ext cx="4647481" cy="3145413"/>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Присутність кристалізаційної води впливає здатність солей розчинятися у питній воді.</a:t>
            </a: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воді розчиняються також органічні речовини, що містять полярні групи: гідроксильні-ОН, аміно-NH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карбоксильні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-СООН, сульфо-S0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H та деякі інші. Такі групи виявляють спорідненість до води і називаються гідрофільними ("люблячими воду"). На відміну від них вуглеводневі радикали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BE09725D-E292-679E-6C40-A9FE80B3392B}"/>
              </a:ext>
            </a:extLst>
          </p:cNvPr>
          <p:cNvPicPr>
            <a:picLocks noChangeAspect="1"/>
          </p:cNvPicPr>
          <p:nvPr/>
        </p:nvPicPr>
        <p:blipFill>
          <a:blip r:embed="rId3"/>
          <a:stretch>
            <a:fillRect/>
          </a:stretch>
        </p:blipFill>
        <p:spPr>
          <a:xfrm>
            <a:off x="1675177" y="5599317"/>
            <a:ext cx="1298581" cy="272000"/>
          </a:xfrm>
          <a:prstGeom prst="rect">
            <a:avLst/>
          </a:prstGeom>
        </p:spPr>
      </p:pic>
      <p:sp>
        <p:nvSpPr>
          <p:cNvPr id="11" name="TextBox 10">
            <a:extLst>
              <a:ext uri="{FF2B5EF4-FFF2-40B4-BE49-F238E27FC236}">
                <a16:creationId xmlns:a16="http://schemas.microsoft.com/office/drawing/2014/main" id="{924AF212-FFA4-47AF-51EE-465D0C7914C0}"/>
              </a:ext>
            </a:extLst>
          </p:cNvPr>
          <p:cNvSpPr txBox="1"/>
          <p:nvPr/>
        </p:nvSpPr>
        <p:spPr>
          <a:xfrm>
            <a:off x="364466" y="6057544"/>
            <a:ext cx="4647481" cy="646331"/>
          </a:xfrm>
          <a:prstGeom prst="rect">
            <a:avLst/>
          </a:prstGeom>
          <a:noFill/>
        </p:spPr>
        <p:txBody>
          <a:bodyPr wrap="square">
            <a:spAutoFit/>
          </a:bodyPr>
          <a:lstStyle/>
          <a:p>
            <a:r>
              <a:rPr lang="uk-UA" dirty="0"/>
              <a:t>відносяться до гідрофобних («відкидають воду»).</a:t>
            </a:r>
          </a:p>
        </p:txBody>
      </p:sp>
      <p:sp>
        <p:nvSpPr>
          <p:cNvPr id="15" name="TextBox 14">
            <a:extLst>
              <a:ext uri="{FF2B5EF4-FFF2-40B4-BE49-F238E27FC236}">
                <a16:creationId xmlns:a16="http://schemas.microsoft.com/office/drawing/2014/main" id="{F4980352-A28E-709F-2A3E-0508A5DF1B54}"/>
              </a:ext>
            </a:extLst>
          </p:cNvPr>
          <p:cNvSpPr txBox="1"/>
          <p:nvPr/>
        </p:nvSpPr>
        <p:spPr>
          <a:xfrm>
            <a:off x="5732972" y="384136"/>
            <a:ext cx="6094562" cy="443345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Таким чином, розчинності органічних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воді сприяє присутність у їх складі полярних груп та вуглеводневих радикалів з меншою молекулярною масою. Так, у воді добре розчиняються нижчі спирти та карбонові кислоти. Сприяє розчинності утворення водневих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зв'язків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між молекулами води і речовини, що розчиняється.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Етиловий спирт, С</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5</a:t>
            </a:r>
            <a:r>
              <a:rPr lang="uk-UA" sz="1800" dirty="0">
                <a:effectLst/>
                <a:latin typeface="Calibri" panose="020F0502020204030204" pitchFamily="34" charset="0"/>
                <a:ea typeface="Calibri" panose="020F0502020204030204" pitchFamily="34" charset="0"/>
                <a:cs typeface="Times New Roman" panose="02020603050405020304" pitchFamily="18" charset="0"/>
              </a:rPr>
              <a:t>ОН, має полярні групи О-Н, подібні до аналогічних груп води.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Взаємодія між групами О-Н етилового спирту та води забезпечує хорошу розчинність спирту у воді або води у спирті. Однак молекули бензолу, С6Н6, відрізняються від молекул води як за складом, так і структурою. У молекулі бензолу немає груп О-Н, його молекула неполярна. Бензол майже не розчинний у воді.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ADED7BCB-3866-1D8F-2B33-FDAD11AFA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972" y="4879666"/>
            <a:ext cx="2496441" cy="17113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1ECC465B-B5FE-B576-D08A-B0EA7ED6C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5677" y="4892185"/>
            <a:ext cx="1891191" cy="168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0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45A44-7F37-DD67-CC33-F9445FD0DEB6}"/>
              </a:ext>
            </a:extLst>
          </p:cNvPr>
          <p:cNvSpPr txBox="1"/>
          <p:nvPr/>
        </p:nvSpPr>
        <p:spPr>
          <a:xfrm>
            <a:off x="649137" y="286681"/>
            <a:ext cx="6094562" cy="640540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Речовини, які містять у своїх молекулах одночасно гідрофільні та гідрофобні групи називаються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дифільними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Ті з них, які містять велику за молекулярною масою гідрофобну групу, не можуть утворити єдину гідратну оболонку навколо своїх молекул. Гідрофобна група відторгається водою і молекула органічної речовини прагне вийти на поверхню води. На поверхні розчину утворюється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моношар</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дифільних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молекул, гідрофільні групи яких у воді, а гідрофобні - над водою. Такі речовини називаються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поверхнево-активними речовинами (ПАР)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Молекули ПАР схильні до утворення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асоціатів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називаються міцелами. До них відносяться, наприклад, натрію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стеарат</a:t>
            </a:r>
            <a:r>
              <a:rPr lang="uk-UA" sz="1800" dirty="0">
                <a:effectLst/>
                <a:latin typeface="Calibri" panose="020F0502020204030204" pitchFamily="34" charset="0"/>
                <a:ea typeface="Calibri" panose="020F0502020204030204" pitchFamily="34" charset="0"/>
                <a:cs typeface="Times New Roman" panose="02020603050405020304" pitchFamily="18" charset="0"/>
              </a:rPr>
              <a:t> C</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17</a:t>
            </a:r>
            <a:r>
              <a:rPr lang="uk-UA" sz="1800" dirty="0">
                <a:effectLst/>
                <a:latin typeface="Calibri" panose="020F0502020204030204" pitchFamily="34" charset="0"/>
                <a:ea typeface="Calibri" panose="020F0502020204030204" pitchFamily="34" charset="0"/>
                <a:cs typeface="Times New Roman" panose="02020603050405020304" pitchFamily="18" charset="0"/>
              </a:rPr>
              <a:t>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35</a:t>
            </a:r>
            <a:r>
              <a:rPr lang="uk-UA" sz="1800" dirty="0">
                <a:effectLst/>
                <a:latin typeface="Calibri" panose="020F0502020204030204" pitchFamily="34" charset="0"/>
                <a:ea typeface="Calibri" panose="020F0502020204030204" pitchFamily="34" charset="0"/>
                <a:cs typeface="Times New Roman" panose="02020603050405020304" pitchFamily="18" charset="0"/>
              </a:rPr>
              <a:t>COONa, солі інших жирних кислот.</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воді добре розчиняються гази, що мають полярні молекули, наприклад,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Ті гази, молекули яких неполярні, наприклад О</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мало розчинні у воді, але зазвичай значно кращі у неполярних органічних розчинниках (СС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розчиненні у воді неполярні молекули деяких газів можуть розташовуватися всередині порожнин структурної сітки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асоціатів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води і утримуватися в них за рахунок індукційних та дисперсійних взаємодій.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undefined">
            <a:extLst>
              <a:ext uri="{FF2B5EF4-FFF2-40B4-BE49-F238E27FC236}">
                <a16:creationId xmlns:a16="http://schemas.microsoft.com/office/drawing/2014/main" id="{F82C4E61-1F70-8128-DE93-C07BF82C2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699" y="2101493"/>
            <a:ext cx="5287993" cy="265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79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имедиа в Интернете 3" title="Розчинність речовин, вплив чинників.  Насичені й ненасичені, концентровані й розедені розчини.">
            <a:hlinkClick r:id="" action="ppaction://media"/>
            <a:extLst>
              <a:ext uri="{FF2B5EF4-FFF2-40B4-BE49-F238E27FC236}">
                <a16:creationId xmlns:a16="http://schemas.microsoft.com/office/drawing/2014/main" id="{E8397265-0281-91D6-7153-AFD8CB0333AD}"/>
              </a:ext>
            </a:extLst>
          </p:cNvPr>
          <p:cNvPicPr>
            <a:picLocks noRot="1" noChangeAspect="1"/>
          </p:cNvPicPr>
          <p:nvPr>
            <a:videoFile r:link="rId1"/>
          </p:nvPr>
        </p:nvPicPr>
        <p:blipFill>
          <a:blip r:embed="rId3"/>
          <a:stretch>
            <a:fillRect/>
          </a:stretch>
        </p:blipFill>
        <p:spPr>
          <a:xfrm>
            <a:off x="849223" y="365066"/>
            <a:ext cx="10477260" cy="5919652"/>
          </a:xfrm>
          <a:prstGeom prst="rect">
            <a:avLst/>
          </a:prstGeom>
        </p:spPr>
      </p:pic>
    </p:spTree>
    <p:extLst>
      <p:ext uri="{BB962C8B-B14F-4D97-AF65-F5344CB8AC3E}">
        <p14:creationId xmlns:p14="http://schemas.microsoft.com/office/powerpoint/2010/main" val="159026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045E16-9ACE-1A29-134B-6847DA729591}"/>
              </a:ext>
            </a:extLst>
          </p:cNvPr>
          <p:cNvSpPr txBox="1"/>
          <p:nvPr/>
        </p:nvSpPr>
        <p:spPr>
          <a:xfrm>
            <a:off x="338586" y="220589"/>
            <a:ext cx="6182983" cy="6223050"/>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9.7. Електролітична дисоціація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Речовини розрізняються за своєю поведінкою при плавленні та при розчиненні у полярних розчинниках, наприклад у воді. Одні речовини при цьому розпадаються на іони, інші не розпадаються. Розплави і розчини перших проводять електричний струм, а других - не проводять. Відповідно речовини поділяють на електроліти та неелектроліти.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Електроліти</a:t>
            </a: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 це речовини, які при плавленні чи при розчиненні в полярних розчинниках розпадаються на іони і утворюють рідкі середовища, що проводять електричний струм.</a:t>
            </a:r>
            <a:endParaRPr lang="uk-UA"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Електроліти у твердому стані мають іонну кристалічну решітку або складаються з молекул із сильно полярними зв'язками. Так, кристали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(K)</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побудовані з іонів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СГ, а полярні молекули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містять атоми,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 яких зосереджені часткові заряди (менше одиничного заряду).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Процес розпаду електролітів на іони під дією води чи іншого розчинника називається </a:t>
            </a:r>
            <a:r>
              <a:rPr lang="uk-U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електролітичною дисоціацією.</a:t>
            </a:r>
            <a:endParaRPr lang="uk-UA"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DB72BFE-0421-7874-F298-193D4CDF1847}"/>
              </a:ext>
            </a:extLst>
          </p:cNvPr>
          <p:cNvPicPr>
            <a:picLocks noChangeAspect="1"/>
          </p:cNvPicPr>
          <p:nvPr/>
        </p:nvPicPr>
        <p:blipFill>
          <a:blip r:embed="rId2"/>
          <a:stretch>
            <a:fillRect/>
          </a:stretch>
        </p:blipFill>
        <p:spPr>
          <a:xfrm>
            <a:off x="4203389" y="4670966"/>
            <a:ext cx="843064" cy="427640"/>
          </a:xfrm>
          <a:prstGeom prst="rect">
            <a:avLst/>
          </a:prstGeom>
        </p:spPr>
      </p:pic>
      <p:pic>
        <p:nvPicPr>
          <p:cNvPr id="7" name="Рисунок 6">
            <a:extLst>
              <a:ext uri="{FF2B5EF4-FFF2-40B4-BE49-F238E27FC236}">
                <a16:creationId xmlns:a16="http://schemas.microsoft.com/office/drawing/2014/main" id="{36F81A62-1608-22A4-1CF2-30ACEDA510CF}"/>
              </a:ext>
            </a:extLst>
          </p:cNvPr>
          <p:cNvPicPr>
            <a:picLocks noChangeAspect="1"/>
          </p:cNvPicPr>
          <p:nvPr/>
        </p:nvPicPr>
        <p:blipFill>
          <a:blip r:embed="rId3"/>
          <a:stretch>
            <a:fillRect/>
          </a:stretch>
        </p:blipFill>
        <p:spPr>
          <a:xfrm>
            <a:off x="8324686" y="302540"/>
            <a:ext cx="2547703" cy="380254"/>
          </a:xfrm>
          <a:prstGeom prst="rect">
            <a:avLst/>
          </a:prstGeom>
        </p:spPr>
      </p:pic>
      <p:sp>
        <p:nvSpPr>
          <p:cNvPr id="9" name="TextBox 8">
            <a:extLst>
              <a:ext uri="{FF2B5EF4-FFF2-40B4-BE49-F238E27FC236}">
                <a16:creationId xmlns:a16="http://schemas.microsoft.com/office/drawing/2014/main" id="{63FFBF03-9523-7D90-6471-F7C261746639}"/>
              </a:ext>
            </a:extLst>
          </p:cNvPr>
          <p:cNvSpPr txBox="1"/>
          <p:nvPr/>
        </p:nvSpPr>
        <p:spPr>
          <a:xfrm>
            <a:off x="6780363" y="854341"/>
            <a:ext cx="5073052" cy="646331"/>
          </a:xfrm>
          <a:prstGeom prst="rect">
            <a:avLst/>
          </a:prstGeom>
          <a:noFill/>
        </p:spPr>
        <p:txBody>
          <a:bodyPr wrap="square">
            <a:spAutoFit/>
          </a:bodyPr>
          <a:lstStyle/>
          <a:p>
            <a:r>
              <a:rPr lang="uk-UA" dirty="0"/>
              <a:t>Процес утворення іонів при взаємодії полярної молекули з розчинником називається </a:t>
            </a:r>
            <a:r>
              <a:rPr lang="uk-UA" b="1" dirty="0"/>
              <a:t>іонізацією</a:t>
            </a:r>
            <a:r>
              <a:rPr lang="uk-UA" dirty="0"/>
              <a:t>.</a:t>
            </a:r>
          </a:p>
        </p:txBody>
      </p:sp>
      <p:pic>
        <p:nvPicPr>
          <p:cNvPr id="11" name="Рисунок 10">
            <a:extLst>
              <a:ext uri="{FF2B5EF4-FFF2-40B4-BE49-F238E27FC236}">
                <a16:creationId xmlns:a16="http://schemas.microsoft.com/office/drawing/2014/main" id="{DE07A56B-23FF-7E0E-5093-1742A8D6A042}"/>
              </a:ext>
            </a:extLst>
          </p:cNvPr>
          <p:cNvPicPr>
            <a:picLocks noChangeAspect="1"/>
          </p:cNvPicPr>
          <p:nvPr/>
        </p:nvPicPr>
        <p:blipFill>
          <a:blip r:embed="rId4"/>
          <a:stretch>
            <a:fillRect/>
          </a:stretch>
        </p:blipFill>
        <p:spPr>
          <a:xfrm>
            <a:off x="8532623" y="1624979"/>
            <a:ext cx="1946472" cy="307338"/>
          </a:xfrm>
          <a:prstGeom prst="rect">
            <a:avLst/>
          </a:prstGeom>
        </p:spPr>
      </p:pic>
      <p:sp>
        <p:nvSpPr>
          <p:cNvPr id="13" name="TextBox 12">
            <a:extLst>
              <a:ext uri="{FF2B5EF4-FFF2-40B4-BE49-F238E27FC236}">
                <a16:creationId xmlns:a16="http://schemas.microsoft.com/office/drawing/2014/main" id="{6DDBCC7D-C180-0EB9-55D2-83B3A23F7B9B}"/>
              </a:ext>
            </a:extLst>
          </p:cNvPr>
          <p:cNvSpPr txBox="1"/>
          <p:nvPr/>
        </p:nvSpPr>
        <p:spPr>
          <a:xfrm>
            <a:off x="6780363" y="2056624"/>
            <a:ext cx="5193101" cy="1200329"/>
          </a:xfrm>
          <a:prstGeom prst="rect">
            <a:avLst/>
          </a:prstGeom>
          <a:noFill/>
        </p:spPr>
        <p:txBody>
          <a:bodyPr wrap="square">
            <a:spAutoFit/>
          </a:bodyPr>
          <a:lstStyle/>
          <a:p>
            <a:pPr algn="just"/>
            <a:r>
              <a:rPr lang="uk-UA" dirty="0"/>
              <a:t>Для неелектролітів характерні досить міцні ковалентні зв'язки між атомами в їх молекулах і слабкіші зв'язки між молекулами. У водяних розчинах вони розпадаються на окремі молекули.</a:t>
            </a:r>
          </a:p>
        </p:txBody>
      </p:sp>
      <p:pic>
        <p:nvPicPr>
          <p:cNvPr id="15" name="Рисунок 14">
            <a:extLst>
              <a:ext uri="{FF2B5EF4-FFF2-40B4-BE49-F238E27FC236}">
                <a16:creationId xmlns:a16="http://schemas.microsoft.com/office/drawing/2014/main" id="{1E03557D-6DCB-ADAC-ABC3-2DABEE425163}"/>
              </a:ext>
            </a:extLst>
          </p:cNvPr>
          <p:cNvPicPr>
            <a:picLocks noChangeAspect="1"/>
          </p:cNvPicPr>
          <p:nvPr/>
        </p:nvPicPr>
        <p:blipFill>
          <a:blip r:embed="rId5"/>
          <a:stretch>
            <a:fillRect/>
          </a:stretch>
        </p:blipFill>
        <p:spPr>
          <a:xfrm>
            <a:off x="8370690" y="3381259"/>
            <a:ext cx="2501699" cy="302219"/>
          </a:xfrm>
          <a:prstGeom prst="rect">
            <a:avLst/>
          </a:prstGeom>
        </p:spPr>
      </p:pic>
      <p:sp>
        <p:nvSpPr>
          <p:cNvPr id="17" name="TextBox 16">
            <a:extLst>
              <a:ext uri="{FF2B5EF4-FFF2-40B4-BE49-F238E27FC236}">
                <a16:creationId xmlns:a16="http://schemas.microsoft.com/office/drawing/2014/main" id="{AD9BA2CC-D00B-E1D3-3258-B5FACF137880}"/>
              </a:ext>
            </a:extLst>
          </p:cNvPr>
          <p:cNvSpPr txBox="1"/>
          <p:nvPr/>
        </p:nvSpPr>
        <p:spPr>
          <a:xfrm>
            <a:off x="6886035" y="4135315"/>
            <a:ext cx="4967379" cy="2708434"/>
          </a:xfrm>
          <a:prstGeom prst="rect">
            <a:avLst/>
          </a:prstGeom>
          <a:noFill/>
        </p:spPr>
        <p:txBody>
          <a:bodyPr wrap="square">
            <a:spAutoFit/>
          </a:bodyPr>
          <a:lstStyle/>
          <a:p>
            <a:pPr algn="just"/>
            <a:r>
              <a:rPr lang="uk-UA" sz="1700" dirty="0"/>
              <a:t>Процес іонізації електролітів характеризується оборотністю. Молекули розпадаються на іони, а іони знову з'єднуються в молекули або навіть більші </a:t>
            </a:r>
            <a:r>
              <a:rPr lang="uk-UA" sz="1700" dirty="0" err="1"/>
              <a:t>асоціати</a:t>
            </a:r>
            <a:r>
              <a:rPr lang="uk-UA" sz="1700" dirty="0"/>
              <a:t>. Зрештою в розчині настає динамічна рівновага між </a:t>
            </a:r>
            <a:r>
              <a:rPr lang="uk-UA" sz="1700" dirty="0" err="1"/>
              <a:t>дисоційованими</a:t>
            </a:r>
            <a:r>
              <a:rPr lang="uk-UA" sz="1700" dirty="0"/>
              <a:t> та </a:t>
            </a:r>
            <a:r>
              <a:rPr lang="uk-UA" sz="1700" dirty="0" err="1"/>
              <a:t>недисоційованими</a:t>
            </a:r>
            <a:r>
              <a:rPr lang="uk-UA" sz="1700" dirty="0"/>
              <a:t> формами електроліту. Залежно від природи електроліту та розчинника, а також умов, за яких протікає процес іонізації, рівновага може бути зрушена у бік або </a:t>
            </a:r>
            <a:r>
              <a:rPr lang="uk-UA" sz="1700" dirty="0" err="1"/>
              <a:t>дисоційованих</a:t>
            </a:r>
            <a:r>
              <a:rPr lang="uk-UA" sz="1700" dirty="0"/>
              <a:t> форм або </a:t>
            </a:r>
            <a:r>
              <a:rPr lang="uk-UA" sz="1700" dirty="0" err="1"/>
              <a:t>недисоційованих</a:t>
            </a:r>
            <a:r>
              <a:rPr lang="uk-UA" sz="1700" dirty="0"/>
              <a:t> форм.</a:t>
            </a:r>
          </a:p>
        </p:txBody>
      </p:sp>
    </p:spTree>
    <p:extLst>
      <p:ext uri="{BB962C8B-B14F-4D97-AF65-F5344CB8AC3E}">
        <p14:creationId xmlns:p14="http://schemas.microsoft.com/office/powerpoint/2010/main" val="116868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1BF14-E3B9-08CC-5F5F-0F0D9EFA75D1}"/>
              </a:ext>
            </a:extLst>
          </p:cNvPr>
          <p:cNvSpPr txBox="1"/>
          <p:nvPr/>
        </p:nvSpPr>
        <p:spPr>
          <a:xfrm>
            <a:off x="252323" y="138211"/>
            <a:ext cx="6094562" cy="156100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Ступенем дисоціації електроліту</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Calibri" panose="020F0502020204030204" pitchFamily="34" charset="0"/>
              </a:rPr>
              <a:t>α</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називають відношення числа молекул, що розпалися на іони, до загального числа розчинених молекул. Так, деякі кислоти за величиною ступеня дисоціації </a:t>
            </a:r>
            <a:r>
              <a:rPr lang="uk-UA" sz="1800" b="1" dirty="0">
                <a:effectLst/>
                <a:latin typeface="Calibri" panose="020F0502020204030204" pitchFamily="34" charset="0"/>
                <a:ea typeface="Calibri" panose="020F0502020204030204" pitchFamily="34" charset="0"/>
                <a:cs typeface="Calibri" panose="020F0502020204030204" pitchFamily="34" charset="0"/>
              </a:rPr>
              <a:t>α</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їх 0,1М розчинах можна розташувати в наступній послідовності: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6DDE02E-2D9A-CCF3-73BC-3AD63380529F}"/>
              </a:ext>
            </a:extLst>
          </p:cNvPr>
          <p:cNvPicPr>
            <a:picLocks noChangeAspect="1"/>
          </p:cNvPicPr>
          <p:nvPr/>
        </p:nvPicPr>
        <p:blipFill>
          <a:blip r:embed="rId2"/>
          <a:stretch>
            <a:fillRect/>
          </a:stretch>
        </p:blipFill>
        <p:spPr>
          <a:xfrm>
            <a:off x="1327276" y="1782901"/>
            <a:ext cx="4454863" cy="503099"/>
          </a:xfrm>
          <a:prstGeom prst="rect">
            <a:avLst/>
          </a:prstGeom>
        </p:spPr>
      </p:pic>
      <p:sp>
        <p:nvSpPr>
          <p:cNvPr id="7" name="TextBox 6">
            <a:extLst>
              <a:ext uri="{FF2B5EF4-FFF2-40B4-BE49-F238E27FC236}">
                <a16:creationId xmlns:a16="http://schemas.microsoft.com/office/drawing/2014/main" id="{2321BDFB-5EB6-A858-4291-21A3ABF2499E}"/>
              </a:ext>
            </a:extLst>
          </p:cNvPr>
          <p:cNvSpPr txBox="1"/>
          <p:nvPr/>
        </p:nvSpPr>
        <p:spPr>
          <a:xfrm>
            <a:off x="252323" y="2702931"/>
            <a:ext cx="6094562" cy="3738139"/>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 них HCN і СН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СООН відносять до слабких кислот, HF і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Р0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 до кислот середньої сили,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 до сильних кислот.</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Відповідно інші електроліти також розрізняють за їх силою, при цьому особливо виділяють сильні і слабкі електроліти. Крім згаданих вище кислот до сильних електролітів відносять кислоти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HN0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також гідроксиди лужних металів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LiOH</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NaOH</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КОН та ін., гідроксиди лужноземельних металів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Sr</a:t>
            </a:r>
            <a:r>
              <a:rPr lang="uk-UA" sz="1800" dirty="0">
                <a:effectLst/>
                <a:latin typeface="Calibri" panose="020F0502020204030204" pitchFamily="34" charset="0"/>
                <a:ea typeface="Calibri" panose="020F0502020204030204" pitchFamily="34" charset="0"/>
                <a:cs typeface="Times New Roman" panose="02020603050405020304" pitchFamily="18" charset="0"/>
              </a:rPr>
              <a:t>(OH)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Ва(ОН)2, солі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NaCl</a:t>
            </a:r>
            <a:r>
              <a:rPr lang="uk-UA" sz="1800" dirty="0">
                <a:effectLst/>
                <a:latin typeface="Calibri" panose="020F0502020204030204" pitchFamily="34" charset="0"/>
                <a:ea typeface="Calibri" panose="020F0502020204030204" pitchFamily="34" charset="0"/>
                <a:cs typeface="Times New Roman" panose="02020603050405020304" pitchFamily="18" charset="0"/>
              </a:rPr>
              <a:t>, K</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Ca</a:t>
            </a:r>
            <a:r>
              <a:rPr lang="uk-UA" sz="1800" dirty="0">
                <a:effectLst/>
                <a:latin typeface="Calibri" panose="020F0502020204030204" pitchFamily="34" charset="0"/>
                <a:ea typeface="Calibri" panose="020F0502020204030204" pitchFamily="34" charset="0"/>
                <a:cs typeface="Times New Roman" panose="02020603050405020304" pitchFamily="18" charset="0"/>
              </a:rPr>
              <a:t>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ін. До слабких електролітів відносять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НСЮ, органічні кислоти, слабкі основи, наприклад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водному розчині, малорозчинні основи та амфотерні гідроксиди металів.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E217F11-88EF-D668-EFE6-AADE1C000211}"/>
              </a:ext>
            </a:extLst>
          </p:cNvPr>
          <p:cNvSpPr txBox="1"/>
          <p:nvPr/>
        </p:nvSpPr>
        <p:spPr>
          <a:xfrm>
            <a:off x="6409863" y="225198"/>
            <a:ext cx="5592792" cy="2256323"/>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електролітів, які не зазнають повного розпаду на іони в розчинах, при кількісному описі рівноваги процесу іонізації прийнято використовувати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константу іонізації 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 відміну від ступеня дисоціації </a:t>
            </a:r>
            <a:r>
              <a:rPr lang="uk-UA" sz="1800" b="1" dirty="0">
                <a:effectLst/>
                <a:latin typeface="Calibri" panose="020F0502020204030204" pitchFamily="34" charset="0"/>
                <a:ea typeface="Calibri" panose="020F0502020204030204" pitchFamily="34" charset="0"/>
                <a:cs typeface="Calibri" panose="020F0502020204030204" pitchFamily="34" charset="0"/>
              </a:rPr>
              <a:t>α</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константа К не залежить від концентрації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 для умов рівноваги процесу іонізації оцтової кислоти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39BDEFEF-05A6-341E-8FEE-132DB3B1A4AB}"/>
              </a:ext>
            </a:extLst>
          </p:cNvPr>
          <p:cNvPicPr>
            <a:picLocks noChangeAspect="1"/>
          </p:cNvPicPr>
          <p:nvPr/>
        </p:nvPicPr>
        <p:blipFill>
          <a:blip r:embed="rId3"/>
          <a:stretch>
            <a:fillRect/>
          </a:stretch>
        </p:blipFill>
        <p:spPr>
          <a:xfrm>
            <a:off x="7552246" y="2364039"/>
            <a:ext cx="3388911" cy="338891"/>
          </a:xfrm>
          <a:prstGeom prst="rect">
            <a:avLst/>
          </a:prstGeom>
        </p:spPr>
      </p:pic>
      <p:sp>
        <p:nvSpPr>
          <p:cNvPr id="13" name="TextBox 12">
            <a:extLst>
              <a:ext uri="{FF2B5EF4-FFF2-40B4-BE49-F238E27FC236}">
                <a16:creationId xmlns:a16="http://schemas.microsoft.com/office/drawing/2014/main" id="{6D7B5C5B-5C0B-B9EA-8334-AE5F585CDB70}"/>
              </a:ext>
            </a:extLst>
          </p:cNvPr>
          <p:cNvSpPr txBox="1"/>
          <p:nvPr/>
        </p:nvSpPr>
        <p:spPr>
          <a:xfrm>
            <a:off x="6409863" y="2804387"/>
            <a:ext cx="5592792" cy="646331"/>
          </a:xfrm>
          <a:prstGeom prst="rect">
            <a:avLst/>
          </a:prstGeom>
          <a:noFill/>
        </p:spPr>
        <p:txBody>
          <a:bodyPr wrap="square">
            <a:spAutoFit/>
          </a:bodyPr>
          <a:lstStyle/>
          <a:p>
            <a:r>
              <a:rPr lang="uk-UA" dirty="0"/>
              <a:t>константа хімічної рівноваги записується у такому вигляді:</a:t>
            </a:r>
          </a:p>
        </p:txBody>
      </p:sp>
      <p:pic>
        <p:nvPicPr>
          <p:cNvPr id="15" name="Рисунок 14">
            <a:extLst>
              <a:ext uri="{FF2B5EF4-FFF2-40B4-BE49-F238E27FC236}">
                <a16:creationId xmlns:a16="http://schemas.microsoft.com/office/drawing/2014/main" id="{839688A0-C88C-CA7A-D2CE-0B0F71AC4B3B}"/>
              </a:ext>
            </a:extLst>
          </p:cNvPr>
          <p:cNvPicPr>
            <a:picLocks noChangeAspect="1"/>
          </p:cNvPicPr>
          <p:nvPr/>
        </p:nvPicPr>
        <p:blipFill>
          <a:blip r:embed="rId4"/>
          <a:stretch>
            <a:fillRect/>
          </a:stretch>
        </p:blipFill>
        <p:spPr>
          <a:xfrm>
            <a:off x="8067998" y="3243212"/>
            <a:ext cx="2276521" cy="530372"/>
          </a:xfrm>
          <a:prstGeom prst="rect">
            <a:avLst/>
          </a:prstGeom>
        </p:spPr>
      </p:pic>
      <p:sp>
        <p:nvSpPr>
          <p:cNvPr id="17" name="TextBox 16">
            <a:extLst>
              <a:ext uri="{FF2B5EF4-FFF2-40B4-BE49-F238E27FC236}">
                <a16:creationId xmlns:a16="http://schemas.microsoft.com/office/drawing/2014/main" id="{38532323-84D4-CF4A-2970-84B2B9FE6D5C}"/>
              </a:ext>
            </a:extLst>
          </p:cNvPr>
          <p:cNvSpPr txBox="1"/>
          <p:nvPr/>
        </p:nvSpPr>
        <p:spPr>
          <a:xfrm>
            <a:off x="6480594" y="3950898"/>
            <a:ext cx="5459083" cy="923330"/>
          </a:xfrm>
          <a:prstGeom prst="rect">
            <a:avLst/>
          </a:prstGeom>
          <a:noFill/>
        </p:spPr>
        <p:txBody>
          <a:bodyPr wrap="square">
            <a:spAutoFit/>
          </a:bodyPr>
          <a:lstStyle/>
          <a:p>
            <a:pPr algn="just"/>
            <a:r>
              <a:rPr lang="uk-UA" dirty="0"/>
              <a:t>Константа рівноваги для процесу іонізації електроліту представляється як константа іонізації. Вона є постійною величиною за даної температури.</a:t>
            </a:r>
          </a:p>
        </p:txBody>
      </p:sp>
      <p:pic>
        <p:nvPicPr>
          <p:cNvPr id="3074" name="Picture 2">
            <a:extLst>
              <a:ext uri="{FF2B5EF4-FFF2-40B4-BE49-F238E27FC236}">
                <a16:creationId xmlns:a16="http://schemas.microsoft.com/office/drawing/2014/main" id="{40952E2F-EED8-A20E-8C3C-C735624DF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5229" y="4874228"/>
            <a:ext cx="2422944" cy="187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13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5E652-A48A-216F-B7A1-C568701ECF0F}"/>
              </a:ext>
            </a:extLst>
          </p:cNvPr>
          <p:cNvSpPr txBox="1"/>
          <p:nvPr/>
        </p:nvSpPr>
        <p:spPr>
          <a:xfrm>
            <a:off x="166058" y="160062"/>
            <a:ext cx="5415233"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Між константою іонізації К і ступенем дисоціації </a:t>
            </a:r>
            <a:r>
              <a:rPr lang="uk-UA" sz="1800" b="1" dirty="0">
                <a:effectLst/>
                <a:latin typeface="Calibri" panose="020F0502020204030204" pitchFamily="34" charset="0"/>
                <a:ea typeface="Calibri" panose="020F0502020204030204" pitchFamily="34" charset="0"/>
                <a:cs typeface="Calibri" panose="020F0502020204030204" pitchFamily="34" charset="0"/>
              </a:rPr>
              <a:t>α</a:t>
            </a:r>
            <a:r>
              <a:rPr lang="uk-UA" sz="1800" dirty="0">
                <a:effectLst/>
                <a:latin typeface="Calibri" panose="020F0502020204030204" pitchFamily="34" charset="0"/>
                <a:ea typeface="Calibri" panose="020F0502020204030204" pitchFamily="34" charset="0"/>
                <a:cs typeface="Times New Roman" panose="02020603050405020304" pitchFamily="18" charset="0"/>
              </a:rPr>
              <a:t> існує залежність: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2328BA3-3560-EDD4-836D-9A3E566FA5FA}"/>
              </a:ext>
            </a:extLst>
          </p:cNvPr>
          <p:cNvPicPr>
            <a:picLocks noChangeAspect="1"/>
          </p:cNvPicPr>
          <p:nvPr/>
        </p:nvPicPr>
        <p:blipFill>
          <a:blip r:embed="rId2"/>
          <a:stretch>
            <a:fillRect/>
          </a:stretch>
        </p:blipFill>
        <p:spPr>
          <a:xfrm>
            <a:off x="2134758" y="831977"/>
            <a:ext cx="1109173" cy="443669"/>
          </a:xfrm>
          <a:prstGeom prst="rect">
            <a:avLst/>
          </a:prstGeom>
        </p:spPr>
      </p:pic>
      <p:sp>
        <p:nvSpPr>
          <p:cNvPr id="7" name="TextBox 6">
            <a:extLst>
              <a:ext uri="{FF2B5EF4-FFF2-40B4-BE49-F238E27FC236}">
                <a16:creationId xmlns:a16="http://schemas.microsoft.com/office/drawing/2014/main" id="{7D5BC008-85EE-9852-52CF-1D4DD1BD0055}"/>
              </a:ext>
            </a:extLst>
          </p:cNvPr>
          <p:cNvSpPr txBox="1"/>
          <p:nvPr/>
        </p:nvSpPr>
        <p:spPr>
          <a:xfrm>
            <a:off x="166058" y="1503892"/>
            <a:ext cx="5311716" cy="335059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де с – концентрація розчину електроліту.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Цю залежність легко можна отримати з виразу константи іонізації, якщо концентрацію в рівноважному розчині іонних форм замінити виразом с</a:t>
            </a:r>
            <a:r>
              <a:rPr lang="uk-UA" sz="1800" b="1" dirty="0">
                <a:effectLst/>
                <a:latin typeface="Calibri" panose="020F0502020204030204" pitchFamily="34" charset="0"/>
                <a:ea typeface="Calibri" panose="020F0502020204030204" pitchFamily="34" charset="0"/>
                <a:cs typeface="Calibri" panose="020F0502020204030204" pitchFamily="34" charset="0"/>
              </a:rPr>
              <a:t> α</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концентрацію молекулярної форми - виразом с(1 - </a:t>
            </a:r>
            <a:r>
              <a:rPr lang="uk-UA" sz="1800" b="1" dirty="0">
                <a:effectLst/>
                <a:latin typeface="Calibri" panose="020F0502020204030204" pitchFamily="34" charset="0"/>
                <a:ea typeface="Calibri" panose="020F0502020204030204" pitchFamily="34" charset="0"/>
                <a:cs typeface="Calibri" panose="020F0502020204030204" pitchFamily="34" charset="0"/>
              </a:rPr>
              <a:t>α</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Залежність називають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законом розведення Оствальда.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розчинів дуже слабких електролітів, коли </a:t>
            </a:r>
            <a:r>
              <a:rPr lang="uk-UA" sz="1800" b="1" dirty="0">
                <a:effectLst/>
                <a:latin typeface="Calibri" panose="020F0502020204030204" pitchFamily="34" charset="0"/>
                <a:ea typeface="Calibri" panose="020F0502020204030204" pitchFamily="34" charset="0"/>
                <a:cs typeface="Calibri" panose="020F0502020204030204" pitchFamily="34" charset="0"/>
              </a:rPr>
              <a:t>α</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0 і (1-</a:t>
            </a:r>
            <a:r>
              <a:rPr lang="uk-UA" sz="1800" b="1" dirty="0">
                <a:effectLst/>
                <a:latin typeface="Calibri" panose="020F0502020204030204" pitchFamily="34" charset="0"/>
                <a:ea typeface="Calibri" panose="020F0502020204030204" pitchFamily="34" charset="0"/>
                <a:cs typeface="Calibri" panose="020F0502020204030204" pitchFamily="34" charset="0"/>
              </a:rPr>
              <a:t> α</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1, вираз закону спрощується: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1130FA32-E27D-9ED1-412E-481BFDA92AFD}"/>
              </a:ext>
            </a:extLst>
          </p:cNvPr>
          <p:cNvPicPr>
            <a:picLocks noChangeAspect="1"/>
          </p:cNvPicPr>
          <p:nvPr/>
        </p:nvPicPr>
        <p:blipFill>
          <a:blip r:embed="rId3"/>
          <a:stretch>
            <a:fillRect/>
          </a:stretch>
        </p:blipFill>
        <p:spPr>
          <a:xfrm>
            <a:off x="1231885" y="5082735"/>
            <a:ext cx="957022" cy="343280"/>
          </a:xfrm>
          <a:prstGeom prst="rect">
            <a:avLst/>
          </a:prstGeom>
        </p:spPr>
      </p:pic>
      <p:pic>
        <p:nvPicPr>
          <p:cNvPr id="11" name="Рисунок 10">
            <a:extLst>
              <a:ext uri="{FF2B5EF4-FFF2-40B4-BE49-F238E27FC236}">
                <a16:creationId xmlns:a16="http://schemas.microsoft.com/office/drawing/2014/main" id="{CF320AA4-7D96-8658-57F7-34C42E568674}"/>
              </a:ext>
            </a:extLst>
          </p:cNvPr>
          <p:cNvPicPr>
            <a:picLocks noChangeAspect="1"/>
          </p:cNvPicPr>
          <p:nvPr/>
        </p:nvPicPr>
        <p:blipFill>
          <a:blip r:embed="rId4"/>
          <a:stretch>
            <a:fillRect/>
          </a:stretch>
        </p:blipFill>
        <p:spPr>
          <a:xfrm>
            <a:off x="2821916" y="4994931"/>
            <a:ext cx="844310" cy="449773"/>
          </a:xfrm>
          <a:prstGeom prst="rect">
            <a:avLst/>
          </a:prstGeom>
        </p:spPr>
      </p:pic>
      <p:sp>
        <p:nvSpPr>
          <p:cNvPr id="13" name="TextBox 12">
            <a:extLst>
              <a:ext uri="{FF2B5EF4-FFF2-40B4-BE49-F238E27FC236}">
                <a16:creationId xmlns:a16="http://schemas.microsoft.com/office/drawing/2014/main" id="{1B188570-0FAB-049B-4FEA-B5DEF32A7E55}"/>
              </a:ext>
            </a:extLst>
          </p:cNvPr>
          <p:cNvSpPr txBox="1"/>
          <p:nvPr/>
        </p:nvSpPr>
        <p:spPr>
          <a:xfrm>
            <a:off x="196650" y="5426015"/>
            <a:ext cx="5281124" cy="1397947"/>
          </a:xfrm>
          <a:prstGeom prst="rect">
            <a:avLst/>
          </a:prstGeom>
          <a:noFill/>
        </p:spPr>
        <p:txBody>
          <a:bodyPr wrap="square">
            <a:spAutoFit/>
          </a:bodyPr>
          <a:lstStyle/>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Звідки випливає, що величина </a:t>
            </a:r>
            <a:r>
              <a:rPr lang="uk-UA" sz="1600" b="1" dirty="0">
                <a:effectLst/>
                <a:latin typeface="Calibri" panose="020F0502020204030204" pitchFamily="34" charset="0"/>
                <a:ea typeface="Calibri" panose="020F0502020204030204" pitchFamily="34" charset="0"/>
                <a:cs typeface="Calibri" panose="020F0502020204030204" pitchFamily="34" charset="0"/>
              </a:rPr>
              <a:t>α</a:t>
            </a:r>
            <a:r>
              <a:rPr lang="uk-UA" sz="1600" dirty="0">
                <a:effectLst/>
                <a:latin typeface="Calibri" panose="020F0502020204030204" pitchFamily="34" charset="0"/>
                <a:ea typeface="Calibri" panose="020F0502020204030204" pitchFamily="34" charset="0"/>
                <a:cs typeface="Times New Roman" panose="02020603050405020304" pitchFamily="18" charset="0"/>
              </a:rPr>
              <a:t> залежить від К і з: ступінь дисоціації вище, коли більше величина К, і збільшується при зменшенні с, тобто. при розведенні розчину. </a:t>
            </a:r>
            <a:r>
              <a:rPr lang="uk-UA" sz="1600" b="1" dirty="0">
                <a:effectLst/>
                <a:latin typeface="Calibri" panose="020F0502020204030204" pitchFamily="34" charset="0"/>
                <a:ea typeface="Calibri" panose="020F0502020204030204" pitchFamily="34" charset="0"/>
                <a:cs typeface="Times New Roman" panose="02020603050405020304" pitchFamily="18" charset="0"/>
              </a:rPr>
              <a:t>Закону Оствальда підпорядковується поведінка лише слабких електролітів. (Приклад 9.8)</a:t>
            </a:r>
          </a:p>
        </p:txBody>
      </p:sp>
      <p:sp>
        <p:nvSpPr>
          <p:cNvPr id="15" name="TextBox 14">
            <a:extLst>
              <a:ext uri="{FF2B5EF4-FFF2-40B4-BE49-F238E27FC236}">
                <a16:creationId xmlns:a16="http://schemas.microsoft.com/office/drawing/2014/main" id="{D824379D-FB3B-8990-5498-193AE8FC05FB}"/>
              </a:ext>
            </a:extLst>
          </p:cNvPr>
          <p:cNvSpPr txBox="1"/>
          <p:nvPr/>
        </p:nvSpPr>
        <p:spPr>
          <a:xfrm>
            <a:off x="5931380" y="382315"/>
            <a:ext cx="5998952" cy="4539704"/>
          </a:xfrm>
          <a:prstGeom prst="rect">
            <a:avLst/>
          </a:prstGeom>
          <a:noFill/>
        </p:spPr>
        <p:txBody>
          <a:bodyPr wrap="square">
            <a:spAutoFit/>
          </a:bodyPr>
          <a:lstStyle/>
          <a:p>
            <a:pPr algn="just"/>
            <a:r>
              <a:rPr lang="uk-UA" sz="1700" dirty="0"/>
              <a:t>Розглянемо деякі особливості розчинів потужних електролітів. </a:t>
            </a:r>
          </a:p>
          <a:p>
            <a:pPr algn="just"/>
            <a:r>
              <a:rPr lang="uk-UA" sz="1700" dirty="0"/>
              <a:t>Константа іонізації К застосовна до опису </a:t>
            </a:r>
            <a:r>
              <a:rPr lang="uk-UA" sz="1700" dirty="0" err="1"/>
              <a:t>рівноваг</a:t>
            </a:r>
            <a:r>
              <a:rPr lang="uk-UA" sz="1700" dirty="0"/>
              <a:t> слабких електролітів. Процес дисоціації сильних електролітів практично необоротний, і вираз константи рівноваги втрачає сенс такого процесу. </a:t>
            </a:r>
          </a:p>
          <a:p>
            <a:pPr algn="just"/>
            <a:r>
              <a:rPr lang="uk-UA" sz="1700" dirty="0"/>
              <a:t>Оскільки сильні електроліти повністю розпадаються на іони у водних розчинах, концентрація іонів у цих розчинах може бути високою. </a:t>
            </a:r>
          </a:p>
          <a:p>
            <a:pPr algn="just"/>
            <a:r>
              <a:rPr lang="uk-UA" sz="1700" dirty="0"/>
              <a:t>У концентрованих розчинах сильних електролітів іони зближуються настільки, що взаємодія з-поміж них стає дуже істотним. </a:t>
            </a:r>
          </a:p>
          <a:p>
            <a:pPr algn="just"/>
            <a:r>
              <a:rPr lang="uk-UA" sz="1700" dirty="0"/>
              <a:t>За рахунок </a:t>
            </a:r>
            <a:r>
              <a:rPr lang="uk-UA" sz="1700" dirty="0" err="1"/>
              <a:t>межіонної</a:t>
            </a:r>
            <a:r>
              <a:rPr lang="uk-UA" sz="1700" dirty="0"/>
              <a:t> взаємодії знижується рухливість іонів, і з участю іонів у хімічних реакціях створюється ефект зменшення концентрації. Тому іони вступають у хімічні реакції не відповідно до їхньої істинної (аналітично визначеної) концентрації, а відповідно до їхньої уявної концентрації - активності.</a:t>
            </a:r>
          </a:p>
        </p:txBody>
      </p:sp>
      <p:sp>
        <p:nvSpPr>
          <p:cNvPr id="17" name="TextBox 16">
            <a:extLst>
              <a:ext uri="{FF2B5EF4-FFF2-40B4-BE49-F238E27FC236}">
                <a16:creationId xmlns:a16="http://schemas.microsoft.com/office/drawing/2014/main" id="{16C51679-DEE5-A134-1041-266C4644B716}"/>
              </a:ext>
            </a:extLst>
          </p:cNvPr>
          <p:cNvSpPr txBox="1"/>
          <p:nvPr/>
        </p:nvSpPr>
        <p:spPr>
          <a:xfrm>
            <a:off x="8948069" y="6291019"/>
            <a:ext cx="3047281" cy="369332"/>
          </a:xfrm>
          <a:prstGeom prst="rect">
            <a:avLst/>
          </a:prstGeom>
          <a:noFill/>
        </p:spPr>
        <p:txBody>
          <a:bodyPr wrap="square">
            <a:spAutoFit/>
          </a:bodyPr>
          <a:lstStyle/>
          <a:p>
            <a:r>
              <a:rPr lang="uk-UA" dirty="0"/>
              <a:t>коефіцієнт активності іона.</a:t>
            </a:r>
          </a:p>
        </p:txBody>
      </p:sp>
      <p:pic>
        <p:nvPicPr>
          <p:cNvPr id="18" name="Рисунок 17">
            <a:extLst>
              <a:ext uri="{FF2B5EF4-FFF2-40B4-BE49-F238E27FC236}">
                <a16:creationId xmlns:a16="http://schemas.microsoft.com/office/drawing/2014/main" id="{DC95A0E6-F2CF-276B-7CFA-C8E1BA542C17}"/>
              </a:ext>
            </a:extLst>
          </p:cNvPr>
          <p:cNvPicPr>
            <a:picLocks noChangeAspect="1"/>
          </p:cNvPicPr>
          <p:nvPr/>
        </p:nvPicPr>
        <p:blipFill>
          <a:blip r:embed="rId5"/>
          <a:stretch>
            <a:fillRect/>
          </a:stretch>
        </p:blipFill>
        <p:spPr>
          <a:xfrm>
            <a:off x="8651092" y="6304288"/>
            <a:ext cx="279764" cy="356063"/>
          </a:xfrm>
          <a:prstGeom prst="rect">
            <a:avLst/>
          </a:prstGeom>
        </p:spPr>
      </p:pic>
      <p:pic>
        <p:nvPicPr>
          <p:cNvPr id="19" name="Рисунок 18">
            <a:extLst>
              <a:ext uri="{FF2B5EF4-FFF2-40B4-BE49-F238E27FC236}">
                <a16:creationId xmlns:a16="http://schemas.microsoft.com/office/drawing/2014/main" id="{1E685AA6-707D-A480-F913-BD214BAD069E}"/>
              </a:ext>
            </a:extLst>
          </p:cNvPr>
          <p:cNvPicPr>
            <a:picLocks noChangeAspect="1"/>
          </p:cNvPicPr>
          <p:nvPr/>
        </p:nvPicPr>
        <p:blipFill>
          <a:blip r:embed="rId6"/>
          <a:stretch>
            <a:fillRect/>
          </a:stretch>
        </p:blipFill>
        <p:spPr>
          <a:xfrm>
            <a:off x="8134324" y="5880614"/>
            <a:ext cx="1313299" cy="410405"/>
          </a:xfrm>
          <a:prstGeom prst="rect">
            <a:avLst/>
          </a:prstGeom>
        </p:spPr>
      </p:pic>
      <p:sp>
        <p:nvSpPr>
          <p:cNvPr id="20" name="TextBox 19">
            <a:extLst>
              <a:ext uri="{FF2B5EF4-FFF2-40B4-BE49-F238E27FC236}">
                <a16:creationId xmlns:a16="http://schemas.microsoft.com/office/drawing/2014/main" id="{5484264C-84F1-2BA7-DEF2-09B427FE4B78}"/>
              </a:ext>
            </a:extLst>
          </p:cNvPr>
          <p:cNvSpPr txBox="1"/>
          <p:nvPr/>
        </p:nvSpPr>
        <p:spPr>
          <a:xfrm>
            <a:off x="5931380" y="4922019"/>
            <a:ext cx="6094562" cy="871008"/>
          </a:xfrm>
          <a:prstGeom prst="rect">
            <a:avLst/>
          </a:prstGeom>
          <a:noFill/>
        </p:spPr>
        <p:txBody>
          <a:bodyPr wrap="square">
            <a:spAutoFit/>
          </a:bodyPr>
          <a:lstStyle/>
          <a:p>
            <a:pPr algn="just">
              <a:lnSpc>
                <a:spcPct val="107000"/>
              </a:lnSpc>
              <a:spcAft>
                <a:spcPts val="800"/>
              </a:spcAft>
            </a:pPr>
            <a:r>
              <a:rPr lang="uk-UA" sz="1600" b="1" dirty="0">
                <a:effectLst/>
                <a:latin typeface="Calibri" panose="020F0502020204030204" pitchFamily="34" charset="0"/>
                <a:ea typeface="Calibri" panose="020F0502020204030204" pitchFamily="34" charset="0"/>
                <a:cs typeface="Times New Roman" panose="02020603050405020304" pitchFamily="18" charset="0"/>
              </a:rPr>
              <a:t>Активність іона </a:t>
            </a:r>
            <a:r>
              <a:rPr lang="uk-UA" sz="1600" b="1" dirty="0" err="1">
                <a:effectLst/>
                <a:latin typeface="Calibri" panose="020F0502020204030204" pitchFamily="34" charset="0"/>
                <a:ea typeface="Calibri" panose="020F0502020204030204" pitchFamily="34" charset="0"/>
                <a:cs typeface="Times New Roman" panose="02020603050405020304" pitchFamily="18" charset="0"/>
              </a:rPr>
              <a:t>а</a:t>
            </a:r>
            <a:r>
              <a:rPr lang="uk-UA" sz="1600" b="1" baseline="-25000" dirty="0" err="1">
                <a:effectLst/>
                <a:latin typeface="Calibri" panose="020F0502020204030204" pitchFamily="34" charset="0"/>
                <a:ea typeface="Calibri" panose="020F0502020204030204" pitchFamily="34" charset="0"/>
                <a:cs typeface="Times New Roman" panose="02020603050405020304" pitchFamily="18" charset="0"/>
              </a:rPr>
              <a:t>і</a:t>
            </a:r>
            <a:r>
              <a:rPr lang="uk-UA" sz="1600" b="1" dirty="0">
                <a:effectLst/>
                <a:latin typeface="Calibri" panose="020F0502020204030204" pitchFamily="34" charset="0"/>
                <a:ea typeface="Calibri" panose="020F0502020204030204" pitchFamily="34" charset="0"/>
                <a:cs typeface="Times New Roman" panose="02020603050405020304" pitchFamily="18" charset="0"/>
              </a:rPr>
              <a:t> </a:t>
            </a:r>
            <a:r>
              <a:rPr lang="uk-UA" sz="1600" dirty="0">
                <a:effectLst/>
                <a:latin typeface="Calibri" panose="020F0502020204030204" pitchFamily="34" charset="0"/>
                <a:ea typeface="Calibri" panose="020F0502020204030204" pitchFamily="34" charset="0"/>
                <a:cs typeface="Times New Roman" panose="02020603050405020304" pitchFamily="18" charset="0"/>
              </a:rPr>
              <a:t>- це ефективна концентрація іона i, відповідно до якої він бере участь у взаємодіях з іншими частинками в розчинах. Між активністю а і концентрацією с, іона в розчині існує залежність:</a:t>
            </a:r>
          </a:p>
        </p:txBody>
      </p:sp>
    </p:spTree>
    <p:extLst>
      <p:ext uri="{BB962C8B-B14F-4D97-AF65-F5344CB8AC3E}">
        <p14:creationId xmlns:p14="http://schemas.microsoft.com/office/powerpoint/2010/main" val="96397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9 клас. Хімія. Електролітична дисоціація. Електроліти й неелектроліти">
            <a:hlinkClick r:id="" action="ppaction://media"/>
            <a:extLst>
              <a:ext uri="{FF2B5EF4-FFF2-40B4-BE49-F238E27FC236}">
                <a16:creationId xmlns:a16="http://schemas.microsoft.com/office/drawing/2014/main" id="{1660533C-2596-FA36-F172-CE4D0663C626}"/>
              </a:ext>
            </a:extLst>
          </p:cNvPr>
          <p:cNvPicPr>
            <a:picLocks noRot="1" noChangeAspect="1"/>
          </p:cNvPicPr>
          <p:nvPr>
            <a:videoFile r:link="rId1"/>
          </p:nvPr>
        </p:nvPicPr>
        <p:blipFill>
          <a:blip r:embed="rId3"/>
          <a:stretch>
            <a:fillRect/>
          </a:stretch>
        </p:blipFill>
        <p:spPr>
          <a:xfrm>
            <a:off x="1026543" y="672860"/>
            <a:ext cx="9947581" cy="5620383"/>
          </a:xfrm>
          <a:prstGeom prst="rect">
            <a:avLst/>
          </a:prstGeom>
        </p:spPr>
      </p:pic>
    </p:spTree>
    <p:extLst>
      <p:ext uri="{BB962C8B-B14F-4D97-AF65-F5344CB8AC3E}">
        <p14:creationId xmlns:p14="http://schemas.microsoft.com/office/powerpoint/2010/main" val="39225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78A87-B323-6688-767E-B45B253D4363}"/>
              </a:ext>
            </a:extLst>
          </p:cNvPr>
          <p:cNvSpPr txBox="1"/>
          <p:nvPr/>
        </p:nvSpPr>
        <p:spPr>
          <a:xfrm>
            <a:off x="364466" y="168582"/>
            <a:ext cx="5070176" cy="3145413"/>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9.8. Добуток розчинності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малорозчинне іонне з'єднання, наприклад сіль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помістити у воду, воно почне частково розчинятися, а розчинена частина солі - дисоціювати на іони. У розчині з'являться іони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СГ. У міру накопичення іонів у розчині посилюється зворотний процес - їх асоціація і осадження солі на поверхні кристаликів, що залишилися нерозчиненими. Зрештою встановлюється рівновага: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5F051A7-A01D-F12B-FDE5-404595FD27BC}"/>
              </a:ext>
            </a:extLst>
          </p:cNvPr>
          <p:cNvPicPr>
            <a:picLocks noChangeAspect="1"/>
          </p:cNvPicPr>
          <p:nvPr/>
        </p:nvPicPr>
        <p:blipFill>
          <a:blip r:embed="rId2"/>
          <a:stretch>
            <a:fillRect/>
          </a:stretch>
        </p:blipFill>
        <p:spPr>
          <a:xfrm>
            <a:off x="1742696" y="3313995"/>
            <a:ext cx="2313715" cy="408303"/>
          </a:xfrm>
          <a:prstGeom prst="rect">
            <a:avLst/>
          </a:prstGeom>
        </p:spPr>
      </p:pic>
      <p:sp>
        <p:nvSpPr>
          <p:cNvPr id="7" name="TextBox 6">
            <a:extLst>
              <a:ext uri="{FF2B5EF4-FFF2-40B4-BE49-F238E27FC236}">
                <a16:creationId xmlns:a16="http://schemas.microsoft.com/office/drawing/2014/main" id="{B2799C1A-E369-A95E-EF13-7C0524D7FDA1}"/>
              </a:ext>
            </a:extLst>
          </p:cNvPr>
          <p:cNvSpPr txBox="1"/>
          <p:nvPr/>
        </p:nvSpPr>
        <p:spPr>
          <a:xfrm>
            <a:off x="243696" y="3866354"/>
            <a:ext cx="5190946" cy="126464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Розчин стає насиченим, і концентрації іонів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СГ залишаються постійними у часі. Встановлюється хімічна рівновага. Складемо вираз концентраційної константи хімічної рівноваги: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E721F61-E2E9-F2FC-BF63-BB61554346A9}"/>
              </a:ext>
            </a:extLst>
          </p:cNvPr>
          <p:cNvPicPr>
            <a:picLocks noChangeAspect="1"/>
          </p:cNvPicPr>
          <p:nvPr/>
        </p:nvPicPr>
        <p:blipFill>
          <a:blip r:embed="rId3"/>
          <a:stretch>
            <a:fillRect/>
          </a:stretch>
        </p:blipFill>
        <p:spPr>
          <a:xfrm>
            <a:off x="1880270" y="5400010"/>
            <a:ext cx="1533014" cy="345182"/>
          </a:xfrm>
          <a:prstGeom prst="rect">
            <a:avLst/>
          </a:prstGeom>
        </p:spPr>
      </p:pic>
      <p:sp>
        <p:nvSpPr>
          <p:cNvPr id="11" name="TextBox 10">
            <a:extLst>
              <a:ext uri="{FF2B5EF4-FFF2-40B4-BE49-F238E27FC236}">
                <a16:creationId xmlns:a16="http://schemas.microsoft.com/office/drawing/2014/main" id="{2129AA60-1D64-DC8B-7D61-E59ABFAFC885}"/>
              </a:ext>
            </a:extLst>
          </p:cNvPr>
          <p:cNvSpPr txBox="1"/>
          <p:nvPr/>
        </p:nvSpPr>
        <p:spPr>
          <a:xfrm>
            <a:off x="5732972" y="541596"/>
            <a:ext cx="6094562" cy="304282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концентрація конденсованої фази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(K)</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(концентрація в обсязі твердого тіла) залишається постійною при розчиненні і тому включається безпосередньо у величину константи рівноваги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с</a:t>
            </a:r>
            <a:r>
              <a:rPr lang="uk-UA" sz="1800" dirty="0">
                <a:effectLst/>
                <a:latin typeface="Calibri" panose="020F0502020204030204" pitchFamily="34" charset="0"/>
                <a:ea typeface="Calibri" panose="020F0502020204030204" pitchFamily="34" charset="0"/>
                <a:cs typeface="Times New Roman" panose="02020603050405020304" pitchFamily="18" charset="0"/>
              </a:rPr>
              <a:t>. Це положення залишається справедливим незалежно від кількості солі, що залишилася у нерозчиненому стані. Оскільки константа рівноваги - величина стала (при постійній Т), те й добуток концентрацій іонів у правій частині рівняння теж є постійною величиною. Воно названо </a:t>
            </a:r>
            <a:r>
              <a:rPr lang="uk-UA" dirty="0">
                <a:latin typeface="Calibri" panose="020F0502020204030204" pitchFamily="34" charset="0"/>
                <a:ea typeface="Calibri" panose="020F0502020204030204" pitchFamily="34" charset="0"/>
                <a:cs typeface="Times New Roman" panose="02020603050405020304" pitchFamily="18" charset="0"/>
              </a:rPr>
              <a:t>добутком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розчинності (ДР). Складемо вираз добутку розчинності для хлориду срібла: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7591B96A-6C2F-A3E1-1180-9959DBECDB9D}"/>
              </a:ext>
            </a:extLst>
          </p:cNvPr>
          <p:cNvPicPr>
            <a:picLocks noChangeAspect="1"/>
          </p:cNvPicPr>
          <p:nvPr/>
        </p:nvPicPr>
        <p:blipFill>
          <a:blip r:embed="rId4"/>
          <a:stretch>
            <a:fillRect/>
          </a:stretch>
        </p:blipFill>
        <p:spPr>
          <a:xfrm>
            <a:off x="7111311" y="3637754"/>
            <a:ext cx="2524125" cy="457200"/>
          </a:xfrm>
          <a:prstGeom prst="rect">
            <a:avLst/>
          </a:prstGeom>
        </p:spPr>
      </p:pic>
      <p:sp>
        <p:nvSpPr>
          <p:cNvPr id="15" name="TextBox 14">
            <a:extLst>
              <a:ext uri="{FF2B5EF4-FFF2-40B4-BE49-F238E27FC236}">
                <a16:creationId xmlns:a16="http://schemas.microsoft.com/office/drawing/2014/main" id="{BDAF8298-5B70-4BEB-4D6B-A21BEA81C996}"/>
              </a:ext>
            </a:extLst>
          </p:cNvPr>
          <p:cNvSpPr txBox="1"/>
          <p:nvPr/>
        </p:nvSpPr>
        <p:spPr>
          <a:xfrm>
            <a:off x="5853742" y="4148291"/>
            <a:ext cx="6094562" cy="369332"/>
          </a:xfrm>
          <a:prstGeom prst="rect">
            <a:avLst/>
          </a:prstGeom>
          <a:noFill/>
        </p:spPr>
        <p:txBody>
          <a:bodyPr wrap="square">
            <a:spAutoFit/>
          </a:bodyPr>
          <a:lstStyle/>
          <a:p>
            <a:r>
              <a:rPr lang="uk-UA" dirty="0"/>
              <a:t>Для реакції у загальному вигляді:</a:t>
            </a:r>
          </a:p>
        </p:txBody>
      </p:sp>
      <p:pic>
        <p:nvPicPr>
          <p:cNvPr id="17" name="Рисунок 16">
            <a:extLst>
              <a:ext uri="{FF2B5EF4-FFF2-40B4-BE49-F238E27FC236}">
                <a16:creationId xmlns:a16="http://schemas.microsoft.com/office/drawing/2014/main" id="{E2B37819-2CD3-5E4F-D561-8B7E5C6524B5}"/>
              </a:ext>
            </a:extLst>
          </p:cNvPr>
          <p:cNvPicPr>
            <a:picLocks noChangeAspect="1"/>
          </p:cNvPicPr>
          <p:nvPr/>
        </p:nvPicPr>
        <p:blipFill>
          <a:blip r:embed="rId5"/>
          <a:stretch>
            <a:fillRect/>
          </a:stretch>
        </p:blipFill>
        <p:spPr>
          <a:xfrm>
            <a:off x="7111311" y="4517623"/>
            <a:ext cx="2725065" cy="369331"/>
          </a:xfrm>
          <a:prstGeom prst="rect">
            <a:avLst/>
          </a:prstGeom>
        </p:spPr>
      </p:pic>
      <p:pic>
        <p:nvPicPr>
          <p:cNvPr id="19" name="Рисунок 18">
            <a:extLst>
              <a:ext uri="{FF2B5EF4-FFF2-40B4-BE49-F238E27FC236}">
                <a16:creationId xmlns:a16="http://schemas.microsoft.com/office/drawing/2014/main" id="{0614F1AB-3812-6A1C-A472-6A22720D2ECC}"/>
              </a:ext>
            </a:extLst>
          </p:cNvPr>
          <p:cNvPicPr>
            <a:picLocks noChangeAspect="1"/>
          </p:cNvPicPr>
          <p:nvPr/>
        </p:nvPicPr>
        <p:blipFill>
          <a:blip r:embed="rId6"/>
          <a:stretch>
            <a:fillRect/>
          </a:stretch>
        </p:blipFill>
        <p:spPr>
          <a:xfrm>
            <a:off x="7092260" y="4926208"/>
            <a:ext cx="2562225" cy="409575"/>
          </a:xfrm>
          <a:prstGeom prst="rect">
            <a:avLst/>
          </a:prstGeom>
        </p:spPr>
      </p:pic>
      <p:sp>
        <p:nvSpPr>
          <p:cNvPr id="21" name="TextBox 20">
            <a:extLst>
              <a:ext uri="{FF2B5EF4-FFF2-40B4-BE49-F238E27FC236}">
                <a16:creationId xmlns:a16="http://schemas.microsoft.com/office/drawing/2014/main" id="{7B46EE1C-FF40-ED21-A07C-48A11281FD2F}"/>
              </a:ext>
            </a:extLst>
          </p:cNvPr>
          <p:cNvSpPr txBox="1"/>
          <p:nvPr/>
        </p:nvSpPr>
        <p:spPr>
          <a:xfrm>
            <a:off x="5732972" y="5400010"/>
            <a:ext cx="6094562" cy="1200329"/>
          </a:xfrm>
          <a:prstGeom prst="rect">
            <a:avLst/>
          </a:prstGeom>
          <a:noFill/>
        </p:spPr>
        <p:txBody>
          <a:bodyPr wrap="square">
            <a:spAutoFit/>
          </a:bodyPr>
          <a:lstStyle/>
          <a:p>
            <a:pPr algn="just"/>
            <a:r>
              <a:rPr lang="uk-UA" dirty="0"/>
              <a:t>Таким чином, у </a:t>
            </a:r>
            <a:r>
              <a:rPr lang="uk-UA" dirty="0">
                <a:solidFill>
                  <a:srgbClr val="00B050"/>
                </a:solidFill>
              </a:rPr>
              <a:t>насиченому розчині малорозчинного іонного з'єднання добуток концентрацій його іонів при даній температурі є постійна величина, звана </a:t>
            </a:r>
            <a:r>
              <a:rPr lang="uk-UA" b="1" dirty="0">
                <a:solidFill>
                  <a:srgbClr val="00B050"/>
                </a:solidFill>
              </a:rPr>
              <a:t>добутком розчинності. </a:t>
            </a:r>
            <a:r>
              <a:rPr lang="uk-UA" b="1" dirty="0"/>
              <a:t>(Приклад 9.9-9.12)</a:t>
            </a:r>
          </a:p>
        </p:txBody>
      </p:sp>
    </p:spTree>
    <p:extLst>
      <p:ext uri="{BB962C8B-B14F-4D97-AF65-F5344CB8AC3E}">
        <p14:creationId xmlns:p14="http://schemas.microsoft.com/office/powerpoint/2010/main" val="36583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CFF81-D287-DCA9-0DCA-ECCEDEDF982A}"/>
              </a:ext>
            </a:extLst>
          </p:cNvPr>
          <p:cNvSpPr txBox="1"/>
          <p:nvPr/>
        </p:nvSpPr>
        <p:spPr>
          <a:xfrm>
            <a:off x="252322" y="141169"/>
            <a:ext cx="5492870" cy="3145413"/>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Вплив загального іона.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Особливий випадок є розчинність малорозчинних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умовах, коли проявляється ефект загального іона.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Досі обговорювалася розчинність малорозчинних іонних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чистій воді. Це означає, що в їх розчині немає інших іонів, крім тих, які входять до складу з'єднання, що розчиняється. Виникає питання, як вплине на розчинність сполуки спільний із нею іон, тобто, іон, аналогічний входить до складу з'єднання і заздалегідь введений в розчин?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1B0D4F-DEFD-67EF-BA1D-BF5DA7B146F1}"/>
              </a:ext>
            </a:extLst>
          </p:cNvPr>
          <p:cNvSpPr txBox="1"/>
          <p:nvPr/>
        </p:nvSpPr>
        <p:spPr>
          <a:xfrm>
            <a:off x="252322" y="3286582"/>
            <a:ext cx="5311716" cy="3447419"/>
          </a:xfrm>
          <a:prstGeom prst="rect">
            <a:avLst/>
          </a:prstGeom>
          <a:noFill/>
        </p:spPr>
        <p:txBody>
          <a:bodyPr wrap="square">
            <a:spAutoFit/>
          </a:bodyPr>
          <a:lstStyle/>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Відразу слід звернути увагу на різницю між добутком розчинності і розчинністю солі або іншої малорозчинної іонної сполуки.</a:t>
            </a:r>
          </a:p>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Величина ДР є постійною для цієї солі при заданій температурі. Але розчинність солі може бути різною залежно від складу розчину, який поміщена сіль. Проаналізуємо причини цього явища.</a:t>
            </a:r>
          </a:p>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Розглянемо приклад розчинення солі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600" dirty="0">
                <a:effectLst/>
                <a:latin typeface="Calibri" panose="020F0502020204030204" pitchFamily="34" charset="0"/>
                <a:ea typeface="Calibri" panose="020F0502020204030204" pitchFamily="34" charset="0"/>
                <a:cs typeface="Times New Roman" panose="02020603050405020304" pitchFamily="18" charset="0"/>
              </a:rPr>
              <a:t> у розчині AgN0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600" dirty="0">
                <a:effectLst/>
                <a:latin typeface="Calibri" panose="020F0502020204030204" pitchFamily="34" charset="0"/>
                <a:ea typeface="Calibri" panose="020F0502020204030204" pitchFamily="34" charset="0"/>
                <a:cs typeface="Times New Roman" panose="02020603050405020304" pitchFamily="18" charset="0"/>
              </a:rPr>
              <a:t>. Вихідна концентрація AgN0</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600" dirty="0">
                <a:effectLst/>
                <a:latin typeface="Calibri" panose="020F0502020204030204" pitchFamily="34" charset="0"/>
                <a:ea typeface="Calibri" panose="020F0502020204030204" pitchFamily="34" charset="0"/>
                <a:cs typeface="Times New Roman" panose="02020603050405020304" pitchFamily="18" charset="0"/>
              </a:rPr>
              <a:t> у розчині 0,10 М Нітрат срібла як сильний електроліт повністю дисоціює на іони в розчині, а хлорид срібла – у межах розчиненої частини. Розглянуті процеси виражаються рівняннями реакцій:</a:t>
            </a:r>
          </a:p>
        </p:txBody>
      </p:sp>
      <p:pic>
        <p:nvPicPr>
          <p:cNvPr id="7" name="Рисунок 6">
            <a:extLst>
              <a:ext uri="{FF2B5EF4-FFF2-40B4-BE49-F238E27FC236}">
                <a16:creationId xmlns:a16="http://schemas.microsoft.com/office/drawing/2014/main" id="{99F90790-D7BC-0784-4BB4-DBCF7EAF49CC}"/>
              </a:ext>
            </a:extLst>
          </p:cNvPr>
          <p:cNvPicPr>
            <a:picLocks noChangeAspect="1"/>
          </p:cNvPicPr>
          <p:nvPr/>
        </p:nvPicPr>
        <p:blipFill>
          <a:blip r:embed="rId2"/>
          <a:stretch>
            <a:fillRect/>
          </a:stretch>
        </p:blipFill>
        <p:spPr>
          <a:xfrm>
            <a:off x="8044623" y="338216"/>
            <a:ext cx="2502408" cy="567557"/>
          </a:xfrm>
          <a:prstGeom prst="rect">
            <a:avLst/>
          </a:prstGeom>
        </p:spPr>
      </p:pic>
      <p:sp>
        <p:nvSpPr>
          <p:cNvPr id="9" name="TextBox 8">
            <a:extLst>
              <a:ext uri="{FF2B5EF4-FFF2-40B4-BE49-F238E27FC236}">
                <a16:creationId xmlns:a16="http://schemas.microsoft.com/office/drawing/2014/main" id="{0A34BA60-C569-62D5-4F03-560CACEB03DF}"/>
              </a:ext>
            </a:extLst>
          </p:cNvPr>
          <p:cNvSpPr txBox="1"/>
          <p:nvPr/>
        </p:nvSpPr>
        <p:spPr>
          <a:xfrm>
            <a:off x="6096000" y="1042914"/>
            <a:ext cx="5722189" cy="1959960"/>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Рівновага настає тільки для другої з цих реакцій. Оскільки у рівновазі не беруть участь іони N0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їх виключимо з подальшого розгляду. Загальним є іон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він впливатиме на рівновагу другої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розчиненні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чистій воді виконується рівність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dirty="0">
                <a:effectLst/>
                <a:latin typeface="Calibri" panose="020F0502020204030204" pitchFamily="34" charset="0"/>
                <a:ea typeface="Calibri" panose="020F0502020204030204" pitchFamily="34" charset="0"/>
                <a:cs typeface="Times New Roman" panose="02020603050405020304" pitchFamily="18" charset="0"/>
              </a:rPr>
              <a:t>+] = [СГ] і справедлива залежність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Рисунок 16">
            <a:extLst>
              <a:ext uri="{FF2B5EF4-FFF2-40B4-BE49-F238E27FC236}">
                <a16:creationId xmlns:a16="http://schemas.microsoft.com/office/drawing/2014/main" id="{18A5E842-9EBA-358C-DCA2-DABD32A0BA2A}"/>
              </a:ext>
            </a:extLst>
          </p:cNvPr>
          <p:cNvPicPr>
            <a:picLocks noChangeAspect="1"/>
          </p:cNvPicPr>
          <p:nvPr/>
        </p:nvPicPr>
        <p:blipFill>
          <a:blip r:embed="rId3"/>
          <a:stretch>
            <a:fillRect/>
          </a:stretch>
        </p:blipFill>
        <p:spPr>
          <a:xfrm>
            <a:off x="7852537" y="3095919"/>
            <a:ext cx="2714625" cy="450056"/>
          </a:xfrm>
          <a:prstGeom prst="rect">
            <a:avLst/>
          </a:prstGeom>
        </p:spPr>
      </p:pic>
      <p:sp>
        <p:nvSpPr>
          <p:cNvPr id="19" name="TextBox 18">
            <a:extLst>
              <a:ext uri="{FF2B5EF4-FFF2-40B4-BE49-F238E27FC236}">
                <a16:creationId xmlns:a16="http://schemas.microsoft.com/office/drawing/2014/main" id="{D1E9521E-4305-7A3A-8DAA-6EAE1C0C0822}"/>
              </a:ext>
            </a:extLst>
          </p:cNvPr>
          <p:cNvSpPr txBox="1"/>
          <p:nvPr/>
        </p:nvSpPr>
        <p:spPr>
          <a:xfrm>
            <a:off x="6096000" y="3639020"/>
            <a:ext cx="5722189" cy="126464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Оскільки задана вихідна концентрація іонів срібла в розчині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o</a:t>
            </a:r>
            <a:r>
              <a:rPr lang="uk-UA" sz="1800" dirty="0">
                <a:effectLst/>
                <a:latin typeface="Calibri" panose="020F0502020204030204" pitchFamily="34" charset="0"/>
                <a:ea typeface="Calibri" panose="020F0502020204030204" pitchFamily="34" charset="0"/>
                <a:cs typeface="Times New Roman" panose="02020603050405020304" pitchFamily="18" charset="0"/>
              </a:rPr>
              <a:t> = 0,10 М, то вміст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розчині в присутності AgN0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знизиться і вираз для ДP(</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набуде вигляду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DD381A20-2FDC-C6E7-379B-5DB2D5BDCEA4}"/>
              </a:ext>
            </a:extLst>
          </p:cNvPr>
          <p:cNvPicPr>
            <a:picLocks noChangeAspect="1"/>
          </p:cNvPicPr>
          <p:nvPr/>
        </p:nvPicPr>
        <p:blipFill>
          <a:blip r:embed="rId4"/>
          <a:stretch>
            <a:fillRect/>
          </a:stretch>
        </p:blipFill>
        <p:spPr>
          <a:xfrm>
            <a:off x="7858287" y="4692921"/>
            <a:ext cx="2436019" cy="421481"/>
          </a:xfrm>
          <a:prstGeom prst="rect">
            <a:avLst/>
          </a:prstGeom>
        </p:spPr>
      </p:pic>
      <p:sp>
        <p:nvSpPr>
          <p:cNvPr id="23" name="TextBox 22">
            <a:extLst>
              <a:ext uri="{FF2B5EF4-FFF2-40B4-BE49-F238E27FC236}">
                <a16:creationId xmlns:a16="http://schemas.microsoft.com/office/drawing/2014/main" id="{2E22C41C-702D-CC2D-ED68-D565F3D8BAC4}"/>
              </a:ext>
            </a:extLst>
          </p:cNvPr>
          <p:cNvSpPr txBox="1"/>
          <p:nvPr/>
        </p:nvSpPr>
        <p:spPr>
          <a:xfrm>
            <a:off x="6096000" y="5203850"/>
            <a:ext cx="5722189"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випадку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величина х дуже невелика і нею можна знехтувати у сумі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dirty="0">
                <a:effectLst/>
                <a:latin typeface="Calibri" panose="020F0502020204030204" pitchFamily="34" charset="0"/>
                <a:ea typeface="Calibri" panose="020F0502020204030204" pitchFamily="34" charset="0"/>
                <a:cs typeface="Times New Roman" panose="02020603050405020304" pitchFamily="18" charset="0"/>
              </a:rPr>
              <a:t> + х. Тоді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Рисунок 24">
            <a:extLst>
              <a:ext uri="{FF2B5EF4-FFF2-40B4-BE49-F238E27FC236}">
                <a16:creationId xmlns:a16="http://schemas.microsoft.com/office/drawing/2014/main" id="{B40A3938-754E-CCF5-DF7A-22B8BC3F0210}"/>
              </a:ext>
            </a:extLst>
          </p:cNvPr>
          <p:cNvPicPr>
            <a:picLocks noChangeAspect="1"/>
          </p:cNvPicPr>
          <p:nvPr/>
        </p:nvPicPr>
        <p:blipFill>
          <a:blip r:embed="rId5"/>
          <a:stretch>
            <a:fillRect/>
          </a:stretch>
        </p:blipFill>
        <p:spPr>
          <a:xfrm>
            <a:off x="7746521" y="6072996"/>
            <a:ext cx="2970103" cy="529842"/>
          </a:xfrm>
          <a:prstGeom prst="rect">
            <a:avLst/>
          </a:prstGeom>
        </p:spPr>
      </p:pic>
    </p:spTree>
    <p:extLst>
      <p:ext uri="{BB962C8B-B14F-4D97-AF65-F5344CB8AC3E}">
        <p14:creationId xmlns:p14="http://schemas.microsoft.com/office/powerpoint/2010/main" val="234737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E7FD83-AEEA-CDA0-7906-6115F6A2E4C0}"/>
              </a:ext>
            </a:extLst>
          </p:cNvPr>
          <p:cNvSpPr txBox="1"/>
          <p:nvPr/>
        </p:nvSpPr>
        <p:spPr>
          <a:xfrm>
            <a:off x="623258" y="323181"/>
            <a:ext cx="6094562" cy="621163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Речовина, концентрація якого вище концентрацій інших компонентів, називають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розчинником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інші речовини -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розчиненими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Фазовий стан розчинника під час утворення розчину не змінюється. Так, вода до та після утворення розчину залишається в рідкому стані. Між розчиненою речовиною та розчинником у розчині зазвичай відбуваються досить сильні взаємодії.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введенні в розчин додаткової кількості речовини, що розчиняється, гомогенність системи не порушується. Але після досягнення певної (граничної при даних температурі і тиску) концентрації розчину настає фазова рівновага: «розчинена речовина</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 і розчинення додаткової кількості речовини припиняється. Ця рівновага є динамічною за своїм характером, тобто. одночасно відбувається розчинення деякої кількості речовини і перехід такої ж кількості з розчину у вихідну фазу.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Фазовій рівновазі «розчинена речовина</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 відповідає гранично можлива концентрація розчиненої речовини, звана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розчинністю</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речовини (при даних температурі і тиску).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Вода - розчинник. Розчини у природі | Тест з природознавства – «На Урок»">
            <a:extLst>
              <a:ext uri="{FF2B5EF4-FFF2-40B4-BE49-F238E27FC236}">
                <a16:creationId xmlns:a16="http://schemas.microsoft.com/office/drawing/2014/main" id="{5A1ED29F-9281-9104-B31F-0FFD1F313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878" y="1545963"/>
            <a:ext cx="5027903" cy="376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55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38D60A-B3A3-22D0-F631-A8CCC5D4DD24}"/>
              </a:ext>
            </a:extLst>
          </p:cNvPr>
          <p:cNvSpPr txBox="1"/>
          <p:nvPr/>
        </p:nvSpPr>
        <p:spPr>
          <a:xfrm>
            <a:off x="286827" y="135039"/>
            <a:ext cx="3888358" cy="640540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Обчислене значення х характеризує концентрацію іонів СГ у рівноважному розчині. Іони СГ з'являються у розчині лише з допомогою розчинення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Тому їх молярна концентрація відбиває розчинність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Звідси розчинність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0,10 М розчині AgN0 3 при 25 °С відповідає 1,8 * КГ9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a:t>
            </a:r>
            <a:r>
              <a:rPr lang="uk-UA" sz="1800" dirty="0">
                <a:effectLst/>
                <a:latin typeface="Calibri" panose="020F0502020204030204" pitchFamily="34" charset="0"/>
                <a:ea typeface="Calibri" panose="020F0502020204030204" pitchFamily="34" charset="0"/>
                <a:cs typeface="Times New Roman" panose="02020603050405020304" pitchFamily="18" charset="0"/>
              </a:rPr>
              <a:t>/л. Раніше було показано, що в чистій воді розчинність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досягає 1,3*10”5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a:t>
            </a:r>
            <a:r>
              <a:rPr lang="uk-UA" sz="1800" dirty="0">
                <a:effectLst/>
                <a:latin typeface="Calibri" panose="020F0502020204030204" pitchFamily="34" charset="0"/>
                <a:ea typeface="Calibri" panose="020F0502020204030204" pitchFamily="34" charset="0"/>
                <a:cs typeface="Times New Roman" panose="02020603050405020304" pitchFamily="18" charset="0"/>
              </a:rPr>
              <a:t>/л. Розчинність солі знизилася у присутності загального іона.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Очевидно, можна досягти і зворотного впливу загального іона на розчинність малорозчинної іонної сполуки. Так, якщо знизити концентрацію іонів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розчині, наприклад, за рахунок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комплексоутворення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 розчинність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AgCl</a:t>
            </a:r>
            <a:r>
              <a:rPr lang="uk-UA" sz="1800" dirty="0">
                <a:effectLst/>
                <a:latin typeface="Calibri" panose="020F0502020204030204" pitchFamily="34" charset="0"/>
                <a:ea typeface="Calibri" panose="020F0502020204030204" pitchFamily="34" charset="0"/>
                <a:cs typeface="Times New Roman" panose="02020603050405020304" pitchFamily="18" charset="0"/>
              </a:rPr>
              <a:t>(K) зросте.</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AF88331-E2DC-CBF2-2EF1-C7E37FFCB7AD}"/>
              </a:ext>
            </a:extLst>
          </p:cNvPr>
          <p:cNvSpPr txBox="1"/>
          <p:nvPr/>
        </p:nvSpPr>
        <p:spPr>
          <a:xfrm>
            <a:off x="5074489" y="2316414"/>
            <a:ext cx="6597050" cy="325941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цей вираз включені концентрації іонів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СГ у вихідному розчині замість рівноважних значень концентрацій, що входять до виразу добутку розчинності.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Отримаємо загальні правила: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Q&lt;ДР, то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осад не утворюється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Q &gt; ДР, то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осад утворюється </a:t>
            </a:r>
            <a:r>
              <a:rPr lang="uk-UA" sz="1800" dirty="0">
                <a:effectLst/>
                <a:latin typeface="Calibri" panose="020F0502020204030204" pitchFamily="34" charset="0"/>
                <a:ea typeface="Calibri" panose="020F0502020204030204" pitchFamily="34" charset="0"/>
                <a:cs typeface="Times New Roman" panose="02020603050405020304" pitchFamily="18" charset="0"/>
              </a:rPr>
              <a:t>і осадження відбуватиметься до тих пір, поки це співвідношення зберігається;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Q = ДР, то утворюється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насичений розчин</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uk-UA" b="1" dirty="0">
                <a:latin typeface="Calibri" panose="020F0502020204030204" pitchFamily="34" charset="0"/>
                <a:ea typeface="Calibri" panose="020F0502020204030204" pitchFamily="34" charset="0"/>
                <a:cs typeface="Times New Roman" panose="02020603050405020304" pitchFamily="18" charset="0"/>
              </a:rPr>
              <a:t>(Приклади 9.13-9.16)</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FF65F16-3D0D-F5EB-997D-BCEDD01A204F}"/>
              </a:ext>
            </a:extLst>
          </p:cNvPr>
          <p:cNvSpPr txBox="1"/>
          <p:nvPr/>
        </p:nvSpPr>
        <p:spPr>
          <a:xfrm>
            <a:off x="5074488" y="241388"/>
            <a:ext cx="6597049" cy="923330"/>
          </a:xfrm>
          <a:prstGeom prst="rect">
            <a:avLst/>
          </a:prstGeom>
          <a:noFill/>
        </p:spPr>
        <p:txBody>
          <a:bodyPr wrap="square">
            <a:spAutoFit/>
          </a:bodyPr>
          <a:lstStyle/>
          <a:p>
            <a:pPr algn="just"/>
            <a:r>
              <a:rPr lang="uk-UA" b="1" dirty="0"/>
              <a:t>Осадження малорозчинної іонної сполуки з водного розчину. </a:t>
            </a:r>
            <a:r>
              <a:rPr lang="uk-UA" dirty="0"/>
              <a:t>За аналогією з добутком розчинності введемо поняття добуток концентрацій іонів солі Q. Так, для солі </a:t>
            </a:r>
            <a:r>
              <a:rPr lang="uk-UA" dirty="0" err="1"/>
              <a:t>AgCl</a:t>
            </a:r>
            <a:endParaRPr lang="uk-UA" dirty="0"/>
          </a:p>
        </p:txBody>
      </p:sp>
      <p:pic>
        <p:nvPicPr>
          <p:cNvPr id="9" name="Рисунок 8">
            <a:extLst>
              <a:ext uri="{FF2B5EF4-FFF2-40B4-BE49-F238E27FC236}">
                <a16:creationId xmlns:a16="http://schemas.microsoft.com/office/drawing/2014/main" id="{35348835-EE54-E40F-6924-9EC9AF7EB56F}"/>
              </a:ext>
            </a:extLst>
          </p:cNvPr>
          <p:cNvPicPr>
            <a:picLocks noChangeAspect="1"/>
          </p:cNvPicPr>
          <p:nvPr/>
        </p:nvPicPr>
        <p:blipFill>
          <a:blip r:embed="rId2"/>
          <a:stretch>
            <a:fillRect/>
          </a:stretch>
        </p:blipFill>
        <p:spPr>
          <a:xfrm>
            <a:off x="7135448" y="1524654"/>
            <a:ext cx="1932222" cy="304146"/>
          </a:xfrm>
          <a:prstGeom prst="rect">
            <a:avLst/>
          </a:prstGeom>
        </p:spPr>
      </p:pic>
    </p:spTree>
    <p:extLst>
      <p:ext uri="{BB962C8B-B14F-4D97-AF65-F5344CB8AC3E}">
        <p14:creationId xmlns:p14="http://schemas.microsoft.com/office/powerpoint/2010/main" val="4550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65DE3F-8C47-4EEA-4A36-0A3575037E11}"/>
              </a:ext>
            </a:extLst>
          </p:cNvPr>
          <p:cNvSpPr txBox="1"/>
          <p:nvPr/>
        </p:nvSpPr>
        <p:spPr>
          <a:xfrm>
            <a:off x="3700953" y="2613804"/>
            <a:ext cx="4790094" cy="923330"/>
          </a:xfrm>
          <a:prstGeom prst="rect">
            <a:avLst/>
          </a:prstGeom>
          <a:noFill/>
        </p:spPr>
        <p:txBody>
          <a:bodyPr wrap="none" rtlCol="0">
            <a:spAutoFit/>
          </a:bodyPr>
          <a:lstStyle/>
          <a:p>
            <a:r>
              <a:rPr lang="uk-UA" sz="5400" dirty="0"/>
              <a:t>Дякую за увагу!</a:t>
            </a:r>
          </a:p>
        </p:txBody>
      </p:sp>
    </p:spTree>
    <p:extLst>
      <p:ext uri="{BB962C8B-B14F-4D97-AF65-F5344CB8AC3E}">
        <p14:creationId xmlns:p14="http://schemas.microsoft.com/office/powerpoint/2010/main" val="476257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187041-27C2-7ACE-DD82-41ABEE6522D9}"/>
              </a:ext>
            </a:extLst>
          </p:cNvPr>
          <p:cNvSpPr txBox="1"/>
          <p:nvPr/>
        </p:nvSpPr>
        <p:spPr>
          <a:xfrm>
            <a:off x="364466" y="163020"/>
            <a:ext cx="5466990" cy="2256323"/>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9.9. Іонний добуток води. Водневий показник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pH</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Багато хімічних реакцій у водних розчинах протікають за участю іонів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Джерелом цих іонів є вода. Чиста вода має дуже низьку електропровідність, що наближає її до неелектролітів. Але малою мірою вона відчуває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самоіонізацію</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Сутність її виражається рівнянням.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F8E32EE-54C0-39EE-CEF3-23AC8C96EDE6}"/>
              </a:ext>
            </a:extLst>
          </p:cNvPr>
          <p:cNvPicPr>
            <a:picLocks noChangeAspect="1"/>
          </p:cNvPicPr>
          <p:nvPr/>
        </p:nvPicPr>
        <p:blipFill>
          <a:blip r:embed="rId2"/>
          <a:stretch>
            <a:fillRect/>
          </a:stretch>
        </p:blipFill>
        <p:spPr>
          <a:xfrm>
            <a:off x="1391470" y="2352677"/>
            <a:ext cx="3412982" cy="355519"/>
          </a:xfrm>
          <a:prstGeom prst="rect">
            <a:avLst/>
          </a:prstGeom>
        </p:spPr>
      </p:pic>
      <p:sp>
        <p:nvSpPr>
          <p:cNvPr id="7" name="TextBox 6">
            <a:extLst>
              <a:ext uri="{FF2B5EF4-FFF2-40B4-BE49-F238E27FC236}">
                <a16:creationId xmlns:a16="http://schemas.microsoft.com/office/drawing/2014/main" id="{242178F4-6F9E-EB03-2095-02766D112FEF}"/>
              </a:ext>
            </a:extLst>
          </p:cNvPr>
          <p:cNvSpPr txBox="1"/>
          <p:nvPr/>
        </p:nvSpPr>
        <p:spPr>
          <a:xfrm>
            <a:off x="364466" y="2758272"/>
            <a:ext cx="5466990" cy="96827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де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1"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1" dirty="0">
                <a:effectLst/>
                <a:latin typeface="Calibri" panose="020F0502020204030204" pitchFamily="34" charset="0"/>
                <a:ea typeface="Calibri" panose="020F0502020204030204" pitchFamily="34" charset="0"/>
                <a:cs typeface="Times New Roman" panose="02020603050405020304" pitchFamily="18" charset="0"/>
              </a:rPr>
              <a:t>0</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 іони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гідронія</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гідроксонія</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ОН</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 іони гідроксиду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умов, коли встановилася хімічна рівновага, складемо вираз константи рівноваги: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8027036-95E2-5346-7A71-15D14FC8A52D}"/>
              </a:ext>
            </a:extLst>
          </p:cNvPr>
          <p:cNvPicPr>
            <a:picLocks noChangeAspect="1"/>
          </p:cNvPicPr>
          <p:nvPr/>
        </p:nvPicPr>
        <p:blipFill>
          <a:blip r:embed="rId3"/>
          <a:stretch>
            <a:fillRect/>
          </a:stretch>
        </p:blipFill>
        <p:spPr>
          <a:xfrm>
            <a:off x="2172206" y="3831480"/>
            <a:ext cx="1851509" cy="663924"/>
          </a:xfrm>
          <a:prstGeom prst="rect">
            <a:avLst/>
          </a:prstGeom>
        </p:spPr>
      </p:pic>
      <p:sp>
        <p:nvSpPr>
          <p:cNvPr id="11" name="TextBox 10">
            <a:extLst>
              <a:ext uri="{FF2B5EF4-FFF2-40B4-BE49-F238E27FC236}">
                <a16:creationId xmlns:a16="http://schemas.microsoft.com/office/drawing/2014/main" id="{27D2C436-2D83-AC1B-838C-D2051BCCB5CE}"/>
              </a:ext>
            </a:extLst>
          </p:cNvPr>
          <p:cNvSpPr txBox="1"/>
          <p:nvPr/>
        </p:nvSpPr>
        <p:spPr>
          <a:xfrm>
            <a:off x="364464" y="4438658"/>
            <a:ext cx="5466991" cy="1561005"/>
          </a:xfrm>
          <a:prstGeom prst="rect">
            <a:avLst/>
          </a:prstGeom>
          <a:noFill/>
        </p:spPr>
        <p:txBody>
          <a:bodyPr wrap="square">
            <a:spAutoFit/>
          </a:bodyPr>
          <a:lstStyle/>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Самоіонізація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води не призводить до істотної зміни її концентрації, і величину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можна сприйняти як постійну. Перенесемо її в ліву частину рівняння та отримаємо твір двох постійних, яке позначають символом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Кв</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CF6819A0-4ACD-C276-C35F-015FCABB0297}"/>
              </a:ext>
            </a:extLst>
          </p:cNvPr>
          <p:cNvPicPr>
            <a:picLocks noChangeAspect="1"/>
          </p:cNvPicPr>
          <p:nvPr/>
        </p:nvPicPr>
        <p:blipFill>
          <a:blip r:embed="rId4"/>
          <a:stretch>
            <a:fillRect/>
          </a:stretch>
        </p:blipFill>
        <p:spPr>
          <a:xfrm>
            <a:off x="1751891" y="6148707"/>
            <a:ext cx="2699339" cy="366012"/>
          </a:xfrm>
          <a:prstGeom prst="rect">
            <a:avLst/>
          </a:prstGeom>
        </p:spPr>
      </p:pic>
      <p:sp>
        <p:nvSpPr>
          <p:cNvPr id="15" name="TextBox 14">
            <a:extLst>
              <a:ext uri="{FF2B5EF4-FFF2-40B4-BE49-F238E27FC236}">
                <a16:creationId xmlns:a16="http://schemas.microsoft.com/office/drawing/2014/main" id="{5DD21EAA-18FE-5CC9-827C-394982D7ADE5}"/>
              </a:ext>
            </a:extLst>
          </p:cNvPr>
          <p:cNvSpPr txBox="1"/>
          <p:nvPr/>
        </p:nvSpPr>
        <p:spPr>
          <a:xfrm>
            <a:off x="5971635" y="586761"/>
            <a:ext cx="5855899" cy="67191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Рівноважну величину добутку концентрацій іонів [Н</a:t>
            </a:r>
            <a:r>
              <a:rPr lang="uk-UA" sz="1800" b="1"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1" dirty="0">
                <a:effectLst/>
                <a:latin typeface="Calibri" panose="020F0502020204030204" pitchFamily="34" charset="0"/>
                <a:ea typeface="Calibri" panose="020F0502020204030204" pitchFamily="34" charset="0"/>
                <a:cs typeface="Times New Roman" panose="02020603050405020304" pitchFamily="18" charset="0"/>
              </a:rPr>
              <a:t>0</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1" dirty="0">
                <a:effectLst/>
                <a:latin typeface="Calibri" panose="020F0502020204030204" pitchFamily="34" charset="0"/>
                <a:ea typeface="Calibri" panose="020F0502020204030204" pitchFamily="34" charset="0"/>
                <a:cs typeface="Times New Roman" panose="02020603050405020304" pitchFamily="18" charset="0"/>
              </a:rPr>
              <a:t>][0Н</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назвали іонним добутком води.</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4530A17-3A46-0748-422D-FC1CEFFE8D66}"/>
              </a:ext>
            </a:extLst>
          </p:cNvPr>
          <p:cNvSpPr txBox="1"/>
          <p:nvPr/>
        </p:nvSpPr>
        <p:spPr>
          <a:xfrm>
            <a:off x="5971635" y="1291181"/>
            <a:ext cx="5855899" cy="96827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Розмір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залежить від температури. При 22°С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1,0*10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чистій воді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дозволяє обчислити концентрацію кожного з цих іонів: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15831D18-E7CA-F2A4-A433-948CED5E2424}"/>
              </a:ext>
            </a:extLst>
          </p:cNvPr>
          <p:cNvPicPr>
            <a:picLocks noChangeAspect="1"/>
          </p:cNvPicPr>
          <p:nvPr/>
        </p:nvPicPr>
        <p:blipFill>
          <a:blip r:embed="rId5"/>
          <a:stretch>
            <a:fillRect/>
          </a:stretch>
        </p:blipFill>
        <p:spPr>
          <a:xfrm>
            <a:off x="7061019" y="2259459"/>
            <a:ext cx="3480460" cy="395925"/>
          </a:xfrm>
          <a:prstGeom prst="rect">
            <a:avLst/>
          </a:prstGeom>
        </p:spPr>
      </p:pic>
      <p:pic>
        <p:nvPicPr>
          <p:cNvPr id="23" name="Рисунок 22">
            <a:extLst>
              <a:ext uri="{FF2B5EF4-FFF2-40B4-BE49-F238E27FC236}">
                <a16:creationId xmlns:a16="http://schemas.microsoft.com/office/drawing/2014/main" id="{C14317BC-10F4-278F-8121-24752CE235DC}"/>
              </a:ext>
            </a:extLst>
          </p:cNvPr>
          <p:cNvPicPr>
            <a:picLocks noChangeAspect="1"/>
          </p:cNvPicPr>
          <p:nvPr/>
        </p:nvPicPr>
        <p:blipFill>
          <a:blip r:embed="rId6"/>
          <a:stretch>
            <a:fillRect/>
          </a:stretch>
        </p:blipFill>
        <p:spPr>
          <a:xfrm>
            <a:off x="7061019" y="2885284"/>
            <a:ext cx="3590120" cy="543715"/>
          </a:xfrm>
          <a:prstGeom prst="rect">
            <a:avLst/>
          </a:prstGeom>
        </p:spPr>
      </p:pic>
      <p:sp>
        <p:nvSpPr>
          <p:cNvPr id="25" name="TextBox 24">
            <a:extLst>
              <a:ext uri="{FF2B5EF4-FFF2-40B4-BE49-F238E27FC236}">
                <a16:creationId xmlns:a16="http://schemas.microsoft.com/office/drawing/2014/main" id="{7C01669A-A6A2-A088-059B-CCC6D577085D}"/>
              </a:ext>
            </a:extLst>
          </p:cNvPr>
          <p:cNvSpPr txBox="1"/>
          <p:nvPr/>
        </p:nvSpPr>
        <p:spPr>
          <a:xfrm>
            <a:off x="5971635" y="3570685"/>
            <a:ext cx="5855899" cy="96827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Звідси при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можна обчислити концентрацію будь-якого з цих двох іонів, знаючи концентрацію іншого. Зазвичай прийнято задавати концентрацію іонів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4EAF3C36-4601-B191-1136-8AEB9029BF98}"/>
              </a:ext>
            </a:extLst>
          </p:cNvPr>
          <p:cNvSpPr txBox="1"/>
          <p:nvPr/>
        </p:nvSpPr>
        <p:spPr>
          <a:xfrm>
            <a:off x="5971634" y="4586839"/>
            <a:ext cx="5855899" cy="126464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більш компактної форми запису ввели позначення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log</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у спрощеній формі,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log</a:t>
            </a:r>
            <a:r>
              <a:rPr lang="uk-UA" sz="1800" dirty="0">
                <a:effectLst/>
                <a:latin typeface="Calibri" panose="020F0502020204030204" pitchFamily="34" charset="0"/>
                <a:ea typeface="Calibri" panose="020F0502020204030204" pitchFamily="34" charset="0"/>
                <a:cs typeface="Times New Roman" panose="02020603050405020304" pitchFamily="18" charset="0"/>
              </a:rPr>
              <a:t>[H</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пе</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аш</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водневий показник – є негативний десятковий логарифм рівноважної концентрації іонів водню.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Рисунок 28">
            <a:extLst>
              <a:ext uri="{FF2B5EF4-FFF2-40B4-BE49-F238E27FC236}">
                <a16:creationId xmlns:a16="http://schemas.microsoft.com/office/drawing/2014/main" id="{37534D7A-4553-E934-3649-333CD6C35119}"/>
              </a:ext>
            </a:extLst>
          </p:cNvPr>
          <p:cNvPicPr>
            <a:picLocks noChangeAspect="1"/>
          </p:cNvPicPr>
          <p:nvPr/>
        </p:nvPicPr>
        <p:blipFill>
          <a:blip r:embed="rId7"/>
          <a:stretch>
            <a:fillRect/>
          </a:stretch>
        </p:blipFill>
        <p:spPr>
          <a:xfrm>
            <a:off x="7809784" y="6148707"/>
            <a:ext cx="2401400" cy="366012"/>
          </a:xfrm>
          <a:prstGeom prst="rect">
            <a:avLst/>
          </a:prstGeom>
        </p:spPr>
      </p:pic>
    </p:spTree>
    <p:extLst>
      <p:ext uri="{BB962C8B-B14F-4D97-AF65-F5344CB8AC3E}">
        <p14:creationId xmlns:p14="http://schemas.microsoft.com/office/powerpoint/2010/main" val="2141472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EE89A59-7B3A-485D-619D-F1F14EF9EEAC}"/>
              </a:ext>
            </a:extLst>
          </p:cNvPr>
          <p:cNvPicPr>
            <a:picLocks noChangeAspect="1"/>
          </p:cNvPicPr>
          <p:nvPr/>
        </p:nvPicPr>
        <p:blipFill>
          <a:blip r:embed="rId2"/>
          <a:stretch>
            <a:fillRect/>
          </a:stretch>
        </p:blipFill>
        <p:spPr>
          <a:xfrm>
            <a:off x="255424" y="395312"/>
            <a:ext cx="4108026" cy="268922"/>
          </a:xfrm>
          <a:prstGeom prst="rect">
            <a:avLst/>
          </a:prstGeom>
        </p:spPr>
      </p:pic>
      <p:sp>
        <p:nvSpPr>
          <p:cNvPr id="5" name="TextBox 4">
            <a:extLst>
              <a:ext uri="{FF2B5EF4-FFF2-40B4-BE49-F238E27FC236}">
                <a16:creationId xmlns:a16="http://schemas.microsoft.com/office/drawing/2014/main" id="{247AE262-FAE9-2214-5F24-D04EC8D86562}"/>
              </a:ext>
            </a:extLst>
          </p:cNvPr>
          <p:cNvSpPr txBox="1"/>
          <p:nvPr/>
        </p:nvSpPr>
        <p:spPr>
          <a:xfrm>
            <a:off x="329962" y="916332"/>
            <a:ext cx="4569842" cy="484382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Такий розчин називається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нейтральним</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Узагальнюючи, можна зазначити: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&lt; 7 кислі </a:t>
            </a:r>
            <a:r>
              <a:rPr lang="uk-UA" sz="1800" dirty="0">
                <a:effectLst/>
                <a:latin typeface="Calibri" panose="020F0502020204030204" pitchFamily="34" charset="0"/>
                <a:ea typeface="Calibri" panose="020F0502020204030204" pitchFamily="34" charset="0"/>
                <a:cs typeface="Times New Roman" panose="02020603050405020304" pitchFamily="18" charset="0"/>
              </a:rPr>
              <a:t>розчини,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&gt; 7 основні </a:t>
            </a:r>
            <a:r>
              <a:rPr lang="uk-UA" sz="1800" dirty="0">
                <a:effectLst/>
                <a:latin typeface="Calibri" panose="020F0502020204030204" pitchFamily="34" charset="0"/>
                <a:ea typeface="Calibri" panose="020F0502020204030204" pitchFamily="34" charset="0"/>
                <a:cs typeface="Times New Roman" panose="02020603050405020304" pitchFamily="18" charset="0"/>
              </a:rPr>
              <a:t>розчини (лужні).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водний розчин 1,0 М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має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 0, а водний розчин 1,0 М КОН має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 14,0.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Оскільки концентрація розчинів НС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КОН, як і інших сильних кислот і основ, може перевищувати рівень 1 М то для зміни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слід прийняти інтервал від -1 до 15.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Однак при обчисленні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концентрованих водних розчинів кислот і основ необхідно враховувати їх активність.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70DA2B0-CB18-F728-7E12-F64BEF0985AF}"/>
              </a:ext>
            </a:extLst>
          </p:cNvPr>
          <p:cNvSpPr txBox="1"/>
          <p:nvPr/>
        </p:nvSpPr>
        <p:spPr>
          <a:xfrm>
            <a:off x="5514436" y="395312"/>
            <a:ext cx="6094562" cy="2358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Значення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деяких розчинів, з якими доводиться мати справу в житті або в лабораторній практиці, наведені на рис. 9.3.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розв'язанні низки завдань зручно використовувати гідроксильний показник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рОН</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log</a:t>
            </a:r>
            <a:r>
              <a:rPr lang="uk-UA" sz="1800" dirty="0">
                <a:effectLst/>
                <a:latin typeface="Calibri" panose="020F0502020204030204" pitchFamily="34" charset="0"/>
                <a:ea typeface="Calibri" panose="020F0502020204030204" pitchFamily="34" charset="0"/>
                <a:cs typeface="Times New Roman" panose="02020603050405020304" pitchFamily="18" charset="0"/>
              </a:rPr>
              <a:t> [OH</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Після логарифмування залежність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рН</a:t>
            </a:r>
            <a:r>
              <a:rPr lang="uk-UA" sz="1800" dirty="0">
                <a:effectLst/>
                <a:latin typeface="Calibri" panose="020F0502020204030204" pitchFamily="34" charset="0"/>
                <a:ea typeface="Calibri" panose="020F0502020204030204" pitchFamily="34" charset="0"/>
                <a:cs typeface="Times New Roman" panose="02020603050405020304" pitchFamily="18" charset="0"/>
              </a:rPr>
              <a:t> = 14-рОН, яку зручно використовуватиме переведення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рОН</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назад.</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810D172A-3B05-EC7B-84A4-D5BA77CBC13E}"/>
              </a:ext>
            </a:extLst>
          </p:cNvPr>
          <p:cNvPicPr>
            <a:picLocks noChangeAspect="1"/>
          </p:cNvPicPr>
          <p:nvPr/>
        </p:nvPicPr>
        <p:blipFill>
          <a:blip r:embed="rId3"/>
          <a:stretch>
            <a:fillRect/>
          </a:stretch>
        </p:blipFill>
        <p:spPr>
          <a:xfrm>
            <a:off x="5237114" y="3021964"/>
            <a:ext cx="6456113" cy="1877840"/>
          </a:xfrm>
          <a:prstGeom prst="rect">
            <a:avLst/>
          </a:prstGeom>
        </p:spPr>
      </p:pic>
      <p:sp>
        <p:nvSpPr>
          <p:cNvPr id="10" name="TextBox 9">
            <a:extLst>
              <a:ext uri="{FF2B5EF4-FFF2-40B4-BE49-F238E27FC236}">
                <a16:creationId xmlns:a16="http://schemas.microsoft.com/office/drawing/2014/main" id="{C8D20D5A-9677-B1DB-AB7E-05636C557B2B}"/>
              </a:ext>
            </a:extLst>
          </p:cNvPr>
          <p:cNvSpPr txBox="1"/>
          <p:nvPr/>
        </p:nvSpPr>
        <p:spPr>
          <a:xfrm>
            <a:off x="6528037" y="5575493"/>
            <a:ext cx="3874266" cy="369332"/>
          </a:xfrm>
          <a:prstGeom prst="rect">
            <a:avLst/>
          </a:prstGeom>
          <a:noFill/>
        </p:spPr>
        <p:txBody>
          <a:bodyPr wrap="none" rtlCol="0">
            <a:spAutoFit/>
          </a:bodyPr>
          <a:lstStyle/>
          <a:p>
            <a:r>
              <a:rPr lang="uk-UA" dirty="0"/>
              <a:t>Рис. 9.3 Значення </a:t>
            </a:r>
            <a:r>
              <a:rPr lang="uk-UA" dirty="0" err="1"/>
              <a:t>рН</a:t>
            </a:r>
            <a:r>
              <a:rPr lang="uk-UA" dirty="0"/>
              <a:t> деяких розчинів</a:t>
            </a:r>
          </a:p>
        </p:txBody>
      </p:sp>
    </p:spTree>
    <p:extLst>
      <p:ext uri="{BB962C8B-B14F-4D97-AF65-F5344CB8AC3E}">
        <p14:creationId xmlns:p14="http://schemas.microsoft.com/office/powerpoint/2010/main" val="157491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BA62BC-5938-CAC1-0C1B-2999CD2FF9C6}"/>
              </a:ext>
            </a:extLst>
          </p:cNvPr>
          <p:cNvSpPr txBox="1"/>
          <p:nvPr/>
        </p:nvSpPr>
        <p:spPr>
          <a:xfrm>
            <a:off x="226443" y="161488"/>
            <a:ext cx="5410202" cy="2552686"/>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температура розчинів відрізняється від 22°С, то величина К не буде дорівнювати 1,0*10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Значення К</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 інших температур наведені в табл. 9.2. До неї включено також значення логарифмів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рКв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logКв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Використання при розрахунках значення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Кв</a:t>
            </a:r>
            <a:r>
              <a:rPr lang="uk-UA" sz="1800" dirty="0">
                <a:effectLst/>
                <a:latin typeface="Calibri" panose="020F0502020204030204" pitchFamily="34" charset="0"/>
                <a:ea typeface="Calibri" panose="020F0502020204030204" pitchFamily="34" charset="0"/>
                <a:cs typeface="Times New Roman" panose="02020603050405020304" pitchFamily="18" charset="0"/>
              </a:rPr>
              <a:t> =1,0*10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зазвичай стає некоректним, якщо температура розчинів досягає 50°С і вище або знижується до 10 °С нижче</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(приклад 9.17)</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D29B4C5-B188-63D0-21C7-0C50A787FC4B}"/>
              </a:ext>
            </a:extLst>
          </p:cNvPr>
          <p:cNvPicPr>
            <a:picLocks noChangeAspect="1"/>
          </p:cNvPicPr>
          <p:nvPr/>
        </p:nvPicPr>
        <p:blipFill>
          <a:blip r:embed="rId2"/>
          <a:stretch>
            <a:fillRect/>
          </a:stretch>
        </p:blipFill>
        <p:spPr>
          <a:xfrm>
            <a:off x="150603" y="4051978"/>
            <a:ext cx="5486042" cy="2040912"/>
          </a:xfrm>
          <a:prstGeom prst="rect">
            <a:avLst/>
          </a:prstGeom>
        </p:spPr>
      </p:pic>
      <p:sp>
        <p:nvSpPr>
          <p:cNvPr id="7" name="TextBox 6">
            <a:extLst>
              <a:ext uri="{FF2B5EF4-FFF2-40B4-BE49-F238E27FC236}">
                <a16:creationId xmlns:a16="http://schemas.microsoft.com/office/drawing/2014/main" id="{39DECAE7-DB4D-4D26-2085-63E048B83917}"/>
              </a:ext>
            </a:extLst>
          </p:cNvPr>
          <p:cNvSpPr txBox="1"/>
          <p:nvPr/>
        </p:nvSpPr>
        <p:spPr>
          <a:xfrm>
            <a:off x="226443" y="2955020"/>
            <a:ext cx="5311715" cy="67191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Таблиця 9.2</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Залежність іонного добутку води К</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 температури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156E229-E142-D5B0-A493-79D72E835DB6}"/>
              </a:ext>
            </a:extLst>
          </p:cNvPr>
          <p:cNvSpPr txBox="1"/>
          <p:nvPr/>
        </p:nvSpPr>
        <p:spPr>
          <a:xfrm>
            <a:off x="5870995" y="313839"/>
            <a:ext cx="6094562" cy="3147144"/>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Розмір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розчинів вимірюють за допомогою приладів, які називають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рН</a:t>
            </a:r>
            <a:r>
              <a:rPr lang="uk-UA" sz="1800" dirty="0">
                <a:effectLst/>
                <a:latin typeface="Calibri" panose="020F0502020204030204" pitchFamily="34" charset="0"/>
                <a:ea typeface="Calibri" panose="020F0502020204030204" pitchFamily="34" charset="0"/>
                <a:cs typeface="Times New Roman" panose="02020603050405020304" pitchFamily="18" charset="0"/>
              </a:rPr>
              <a:t>-метрами.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Прилад вимірює різницю потенціалів між двома електродами, опущеними в розчин. Один із них - скляний електрод. Він є пористою мембраною, з одного боку якої знаходиться стандартний розчин, а з іншого - розчин, в якому вимірюють концентрацію іонів Н</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600" dirty="0">
                <a:effectLst/>
                <a:latin typeface="Calibri" panose="020F0502020204030204" pitchFamily="34" charset="0"/>
                <a:ea typeface="Calibri" panose="020F0502020204030204" pitchFamily="34" charset="0"/>
                <a:cs typeface="Times New Roman" panose="02020603050405020304" pitchFamily="18" charset="0"/>
              </a:rPr>
              <a:t> Потенціал цього електрода залежить від різниці концентрацій іонів Н</a:t>
            </a:r>
            <a:r>
              <a:rPr lang="uk-UA" sz="16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600" dirty="0">
                <a:effectLst/>
                <a:latin typeface="Calibri" panose="020F0502020204030204" pitchFamily="34" charset="0"/>
                <a:ea typeface="Calibri" panose="020F0502020204030204" pitchFamily="34" charset="0"/>
                <a:cs typeface="Times New Roman" panose="02020603050405020304" pitchFamily="18" charset="0"/>
              </a:rPr>
              <a:t> з обох сторін мембрани. Другий електрод, до складу якого входять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Hg</a:t>
            </a:r>
            <a:r>
              <a:rPr lang="uk-UA" sz="1600" dirty="0">
                <a:effectLst/>
                <a:latin typeface="Calibri" panose="020F0502020204030204" pitchFamily="34" charset="0"/>
                <a:ea typeface="Calibri" panose="020F0502020204030204" pitchFamily="34" charset="0"/>
                <a:cs typeface="Times New Roman" panose="02020603050405020304" pitchFamily="18" charset="0"/>
              </a:rPr>
              <a:t> та Hg</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Cl</a:t>
            </a:r>
            <a:r>
              <a:rPr lang="uk-UA"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600" dirty="0">
                <a:effectLst/>
                <a:latin typeface="Calibri" panose="020F0502020204030204" pitchFamily="34" charset="0"/>
                <a:ea typeface="Calibri" panose="020F0502020204030204" pitchFamily="34" charset="0"/>
                <a:cs typeface="Times New Roman" panose="02020603050405020304" pitchFamily="18" charset="0"/>
              </a:rPr>
              <a:t> (каломель), є електродом порівняння. Його потенціал залишається постійним, незалежним від складу розчину, який він поміщений.</a:t>
            </a:r>
          </a:p>
        </p:txBody>
      </p:sp>
      <p:pic>
        <p:nvPicPr>
          <p:cNvPr id="1026" name="Picture 2" descr="Стационарный рН-метр HI 2210 : hannainst.info">
            <a:extLst>
              <a:ext uri="{FF2B5EF4-FFF2-40B4-BE49-F238E27FC236}">
                <a16:creationId xmlns:a16="http://schemas.microsoft.com/office/drawing/2014/main" id="{7C980376-A746-B9D9-4F7C-9649BC5DC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357" y="3460983"/>
            <a:ext cx="4437571" cy="338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89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D50D1B-F62A-374D-AB20-8B836169E0C8}"/>
              </a:ext>
            </a:extLst>
          </p:cNvPr>
          <p:cNvSpPr txBox="1"/>
          <p:nvPr/>
        </p:nvSpPr>
        <p:spPr>
          <a:xfrm>
            <a:off x="386032" y="741547"/>
            <a:ext cx="4578470" cy="2585323"/>
          </a:xfrm>
          <a:prstGeom prst="rect">
            <a:avLst/>
          </a:prstGeom>
          <a:noFill/>
        </p:spPr>
        <p:txBody>
          <a:bodyPr wrap="square">
            <a:spAutoFit/>
          </a:bodyPr>
          <a:lstStyle/>
          <a:p>
            <a:pPr algn="just"/>
            <a:r>
              <a:rPr lang="uk-UA" b="1" dirty="0"/>
              <a:t>Індикатори</a:t>
            </a:r>
            <a:r>
              <a:rPr lang="uk-UA" dirty="0"/>
              <a:t> – це речовини, які змінюють свій колір залежно від того, у якій формі вони знаходяться у розчині. У свою чергу форма стану індикатора в розчині визначається величиною </a:t>
            </a:r>
            <a:r>
              <a:rPr lang="uk-UA" dirty="0" err="1"/>
              <a:t>pH</a:t>
            </a:r>
            <a:r>
              <a:rPr lang="uk-UA" dirty="0"/>
              <a:t>. Перелік індикаторів та інтервали </a:t>
            </a:r>
            <a:r>
              <a:rPr lang="uk-UA" dirty="0" err="1"/>
              <a:t>pH</a:t>
            </a:r>
            <a:r>
              <a:rPr lang="uk-UA" dirty="0"/>
              <a:t> зміни їх забарвлення наведено в табл. 9.3. Припустимо, що індикатор є слабкою кислотою Н</a:t>
            </a:r>
            <a:r>
              <a:rPr lang="en-US" dirty="0"/>
              <a:t>In</a:t>
            </a:r>
            <a:r>
              <a:rPr lang="uk-UA" dirty="0"/>
              <a:t> і змінює свою форму у водному розчині згідно з рівнянням</a:t>
            </a:r>
          </a:p>
        </p:txBody>
      </p:sp>
      <p:sp>
        <p:nvSpPr>
          <p:cNvPr id="5" name="TextBox 4">
            <a:extLst>
              <a:ext uri="{FF2B5EF4-FFF2-40B4-BE49-F238E27FC236}">
                <a16:creationId xmlns:a16="http://schemas.microsoft.com/office/drawing/2014/main" id="{D2817B04-811F-95B4-1C39-3B8D00F2FCCE}"/>
              </a:ext>
            </a:extLst>
          </p:cNvPr>
          <p:cNvSpPr txBox="1"/>
          <p:nvPr/>
        </p:nvSpPr>
        <p:spPr>
          <a:xfrm>
            <a:off x="433477" y="95216"/>
            <a:ext cx="4483580" cy="646331"/>
          </a:xfrm>
          <a:prstGeom prst="rect">
            <a:avLst/>
          </a:prstGeom>
          <a:noFill/>
        </p:spPr>
        <p:txBody>
          <a:bodyPr wrap="square">
            <a:spAutoFit/>
          </a:bodyPr>
          <a:lstStyle/>
          <a:p>
            <a:pPr algn="just"/>
            <a:r>
              <a:rPr lang="uk-UA" dirty="0"/>
              <a:t>Для оцінки величини </a:t>
            </a:r>
            <a:r>
              <a:rPr lang="uk-UA" dirty="0" err="1"/>
              <a:t>рН</a:t>
            </a:r>
            <a:r>
              <a:rPr lang="uk-UA" dirty="0"/>
              <a:t> розчинів використовують також індикатори.</a:t>
            </a:r>
          </a:p>
        </p:txBody>
      </p:sp>
      <p:pic>
        <p:nvPicPr>
          <p:cNvPr id="7" name="Рисунок 6">
            <a:extLst>
              <a:ext uri="{FF2B5EF4-FFF2-40B4-BE49-F238E27FC236}">
                <a16:creationId xmlns:a16="http://schemas.microsoft.com/office/drawing/2014/main" id="{07E583A9-DE3E-0CED-1C33-5F02B3B8EFCE}"/>
              </a:ext>
            </a:extLst>
          </p:cNvPr>
          <p:cNvPicPr>
            <a:picLocks noChangeAspect="1"/>
          </p:cNvPicPr>
          <p:nvPr/>
        </p:nvPicPr>
        <p:blipFill>
          <a:blip r:embed="rId2"/>
          <a:stretch>
            <a:fillRect/>
          </a:stretch>
        </p:blipFill>
        <p:spPr>
          <a:xfrm>
            <a:off x="955527" y="3326406"/>
            <a:ext cx="3275592" cy="409449"/>
          </a:xfrm>
          <a:prstGeom prst="rect">
            <a:avLst/>
          </a:prstGeom>
        </p:spPr>
      </p:pic>
      <p:sp>
        <p:nvSpPr>
          <p:cNvPr id="9" name="TextBox 8">
            <a:extLst>
              <a:ext uri="{FF2B5EF4-FFF2-40B4-BE49-F238E27FC236}">
                <a16:creationId xmlns:a16="http://schemas.microsoft.com/office/drawing/2014/main" id="{83E20425-D597-8FD5-8E68-CABEF2753B9D}"/>
              </a:ext>
            </a:extLst>
          </p:cNvPr>
          <p:cNvSpPr txBox="1"/>
          <p:nvPr/>
        </p:nvSpPr>
        <p:spPr>
          <a:xfrm>
            <a:off x="386032" y="3735855"/>
            <a:ext cx="4483580" cy="304282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Забарвлення молекулярної та іонної форм різне. Так, фенолфталеїн безбарвний у формі Н</a:t>
            </a:r>
            <a:r>
              <a:rPr lang="en-US" sz="1800" dirty="0">
                <a:effectLst/>
                <a:latin typeface="Calibri" panose="020F0502020204030204" pitchFamily="34" charset="0"/>
                <a:ea typeface="Calibri" panose="020F0502020204030204" pitchFamily="34" charset="0"/>
                <a:cs typeface="Times New Roman" panose="02020603050405020304" pitchFamily="18" charset="0"/>
              </a:rPr>
              <a:t>In</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малиново</a:t>
            </a:r>
            <a:r>
              <a:rPr lang="uk-UA" sz="1800" dirty="0">
                <a:effectLst/>
                <a:latin typeface="Calibri" panose="020F0502020204030204" pitchFamily="34" charset="0"/>
                <a:ea typeface="Calibri" panose="020F0502020204030204" pitchFamily="34" charset="0"/>
                <a:cs typeface="Times New Roman" panose="02020603050405020304" pitchFamily="18" charset="0"/>
              </a:rPr>
              <a:t>-червоний у формі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In</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 з добавкою фенолфталеїну при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8,0 залишається безбарвним. Зміна кольору відбувається в діапазоні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 8,2 до 10. Лакмус має червоне забарвлення в кислих розчинах і синю - в нейтральних. Забарвлення змінюється в інтервалі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 5,0 до 8,0.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939EB70A-EDEC-E2A8-C4D0-7FFE068052EB}"/>
              </a:ext>
            </a:extLst>
          </p:cNvPr>
          <p:cNvPicPr>
            <a:picLocks noChangeAspect="1"/>
          </p:cNvPicPr>
          <p:nvPr/>
        </p:nvPicPr>
        <p:blipFill>
          <a:blip r:embed="rId3"/>
          <a:stretch>
            <a:fillRect/>
          </a:stretch>
        </p:blipFill>
        <p:spPr>
          <a:xfrm>
            <a:off x="5139042" y="741547"/>
            <a:ext cx="6984332" cy="4442208"/>
          </a:xfrm>
          <a:prstGeom prst="rect">
            <a:avLst/>
          </a:prstGeom>
        </p:spPr>
      </p:pic>
      <p:sp>
        <p:nvSpPr>
          <p:cNvPr id="13" name="TextBox 12">
            <a:extLst>
              <a:ext uri="{FF2B5EF4-FFF2-40B4-BE49-F238E27FC236}">
                <a16:creationId xmlns:a16="http://schemas.microsoft.com/office/drawing/2014/main" id="{633A8332-F069-6D1F-5FE7-3C60E7DBC124}"/>
              </a:ext>
            </a:extLst>
          </p:cNvPr>
          <p:cNvSpPr txBox="1"/>
          <p:nvPr/>
        </p:nvSpPr>
        <p:spPr>
          <a:xfrm>
            <a:off x="5139042" y="95542"/>
            <a:ext cx="7052957" cy="646331"/>
          </a:xfrm>
          <a:prstGeom prst="rect">
            <a:avLst/>
          </a:prstGeom>
          <a:noFill/>
        </p:spPr>
        <p:txBody>
          <a:bodyPr wrap="square">
            <a:spAutoFit/>
          </a:bodyPr>
          <a:lstStyle/>
          <a:p>
            <a:r>
              <a:rPr lang="uk-UA" dirty="0"/>
              <a:t>Таблиця 9.3. Деякі кислотно-основні індикатори та інтервали </a:t>
            </a:r>
            <a:r>
              <a:rPr lang="en-US" dirty="0"/>
              <a:t>pH </a:t>
            </a:r>
            <a:r>
              <a:rPr lang="uk-UA" dirty="0"/>
              <a:t>зміни їх забарвлення</a:t>
            </a:r>
          </a:p>
        </p:txBody>
      </p:sp>
      <p:sp>
        <p:nvSpPr>
          <p:cNvPr id="15" name="TextBox 14">
            <a:extLst>
              <a:ext uri="{FF2B5EF4-FFF2-40B4-BE49-F238E27FC236}">
                <a16:creationId xmlns:a16="http://schemas.microsoft.com/office/drawing/2014/main" id="{90F8E9E8-08DE-7C9B-4BA7-A6FCF97568EF}"/>
              </a:ext>
            </a:extLst>
          </p:cNvPr>
          <p:cNvSpPr txBox="1"/>
          <p:nvPr/>
        </p:nvSpPr>
        <p:spPr>
          <a:xfrm>
            <a:off x="5139042" y="5130786"/>
            <a:ext cx="6868928" cy="1397947"/>
          </a:xfrm>
          <a:prstGeom prst="rect">
            <a:avLst/>
          </a:prstGeom>
          <a:noFill/>
        </p:spPr>
        <p:txBody>
          <a:bodyPr wrap="square">
            <a:spAutoFit/>
          </a:bodyPr>
          <a:lstStyle/>
          <a:p>
            <a:pPr algn="just">
              <a:lnSpc>
                <a:spcPct val="107000"/>
              </a:lnSpc>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Маючи набір індикаторів, що змінюють забарвлення в різних інтервалах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600" dirty="0">
                <a:effectLst/>
                <a:latin typeface="Calibri" panose="020F0502020204030204" pitchFamily="34" charset="0"/>
                <a:ea typeface="Calibri" panose="020F0502020204030204" pitchFamily="34" charset="0"/>
                <a:cs typeface="Times New Roman" panose="02020603050405020304" pitchFamily="18" charset="0"/>
              </a:rPr>
              <a:t>, можна проводити оцінку значень розчинів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600" dirty="0">
                <a:effectLst/>
                <a:latin typeface="Calibri" panose="020F0502020204030204" pitchFamily="34" charset="0"/>
                <a:ea typeface="Calibri" panose="020F0502020204030204" pitchFamily="34" charset="0"/>
                <a:cs typeface="Times New Roman" panose="02020603050405020304" pitchFamily="18" charset="0"/>
              </a:rPr>
              <a:t> по всій їх шкалі. Іноді набором індикаторів просочують спеціальний папір, який використовують для оцінки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600" dirty="0">
                <a:effectLst/>
                <a:latin typeface="Calibri" panose="020F0502020204030204" pitchFamily="34" charset="0"/>
                <a:ea typeface="Calibri" panose="020F0502020204030204" pitchFamily="34" charset="0"/>
                <a:cs typeface="Times New Roman" panose="02020603050405020304" pitchFamily="18" charset="0"/>
              </a:rPr>
              <a:t> розчинів. Порівнюють колір змоченого індикаторного паперу зі шкалою кольорів, на якому вказані значення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pH</a:t>
            </a:r>
            <a:r>
              <a:rPr lang="uk-UA"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r>
              <a:rPr lang="uk-UA" sz="1600" b="1" dirty="0">
                <a:effectLst/>
                <a:latin typeface="Calibri" panose="020F0502020204030204" pitchFamily="34" charset="0"/>
                <a:ea typeface="Calibri" panose="020F0502020204030204" pitchFamily="34" charset="0"/>
                <a:cs typeface="Times New Roman" panose="02020603050405020304" pitchFamily="18" charset="0"/>
              </a:rPr>
              <a:t>Приклад</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9</a:t>
            </a:r>
            <a:r>
              <a:rPr lang="uk-UA" sz="1600" b="1"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18-9</a:t>
            </a:r>
            <a:r>
              <a:rPr lang="uk-UA" sz="1600" b="1"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19)</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329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9 клас. Хімія. Поняття про рН розчину (без математичних розрахунків)">
            <a:hlinkClick r:id="" action="ppaction://media"/>
            <a:extLst>
              <a:ext uri="{FF2B5EF4-FFF2-40B4-BE49-F238E27FC236}">
                <a16:creationId xmlns:a16="http://schemas.microsoft.com/office/drawing/2014/main" id="{60C8C91E-448A-D5F7-69D9-2B2EAAEAC223}"/>
              </a:ext>
            </a:extLst>
          </p:cNvPr>
          <p:cNvPicPr>
            <a:picLocks noRot="1" noChangeAspect="1"/>
          </p:cNvPicPr>
          <p:nvPr>
            <a:videoFile r:link="rId1"/>
          </p:nvPr>
        </p:nvPicPr>
        <p:blipFill>
          <a:blip r:embed="rId4"/>
          <a:stretch>
            <a:fillRect/>
          </a:stretch>
        </p:blipFill>
        <p:spPr>
          <a:xfrm>
            <a:off x="198407" y="1511937"/>
            <a:ext cx="5507647" cy="3111821"/>
          </a:xfrm>
          <a:prstGeom prst="rect">
            <a:avLst/>
          </a:prstGeom>
        </p:spPr>
      </p:pic>
      <p:pic>
        <p:nvPicPr>
          <p:cNvPr id="5" name="Мультимедиа в Интернете 4" title="🔵7_35. Індикатори">
            <a:hlinkClick r:id="" action="ppaction://media"/>
            <a:extLst>
              <a:ext uri="{FF2B5EF4-FFF2-40B4-BE49-F238E27FC236}">
                <a16:creationId xmlns:a16="http://schemas.microsoft.com/office/drawing/2014/main" id="{8976CA26-777C-D186-40A8-1CF9288811DE}"/>
              </a:ext>
            </a:extLst>
          </p:cNvPr>
          <p:cNvPicPr>
            <a:picLocks noRot="1" noChangeAspect="1"/>
          </p:cNvPicPr>
          <p:nvPr>
            <a:videoFile r:link="rId2"/>
          </p:nvPr>
        </p:nvPicPr>
        <p:blipFill>
          <a:blip r:embed="rId5"/>
          <a:stretch>
            <a:fillRect/>
          </a:stretch>
        </p:blipFill>
        <p:spPr>
          <a:xfrm>
            <a:off x="6251275" y="1511937"/>
            <a:ext cx="5507647" cy="3111821"/>
          </a:xfrm>
          <a:prstGeom prst="rect">
            <a:avLst/>
          </a:prstGeom>
        </p:spPr>
      </p:pic>
    </p:spTree>
    <p:extLst>
      <p:ext uri="{BB962C8B-B14F-4D97-AF65-F5344CB8AC3E}">
        <p14:creationId xmlns:p14="http://schemas.microsoft.com/office/powerpoint/2010/main" val="12068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F53580-45C9-73A2-23F1-49A034DB56EA}"/>
              </a:ext>
            </a:extLst>
          </p:cNvPr>
          <p:cNvSpPr txBox="1"/>
          <p:nvPr/>
        </p:nvSpPr>
        <p:spPr>
          <a:xfrm>
            <a:off x="347213" y="156283"/>
            <a:ext cx="5501496" cy="4239687"/>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9.10. Реакції осадження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Реакції осадження належать, переважно, до реакцій обмінного заміщення, у яких утворюється малорозчинна речовина {осад). Можливість утворення осаду пророкують на основі відомостей про розчинність іонних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Розглянемо конкретний приклад реакції осадження.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 табл. 9.1 слід, що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BaS</a:t>
            </a: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 малорозчинне з'єднання. Його можна отримати змішуванням розчинів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Ba</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K</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Складемо молекулярне рівняння реакції, в якому всі речовини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запишемо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молекулярній формі, незалежно від їх фактичного стану в розчині: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1CEF89D-467D-7DBF-041C-ED713A727695}"/>
              </a:ext>
            </a:extLst>
          </p:cNvPr>
          <p:cNvPicPr>
            <a:picLocks noChangeAspect="1"/>
          </p:cNvPicPr>
          <p:nvPr/>
        </p:nvPicPr>
        <p:blipFill>
          <a:blip r:embed="rId2"/>
          <a:stretch>
            <a:fillRect/>
          </a:stretch>
        </p:blipFill>
        <p:spPr>
          <a:xfrm>
            <a:off x="1119754" y="4484289"/>
            <a:ext cx="3956413" cy="450019"/>
          </a:xfrm>
          <a:prstGeom prst="rect">
            <a:avLst/>
          </a:prstGeom>
        </p:spPr>
      </p:pic>
      <p:sp>
        <p:nvSpPr>
          <p:cNvPr id="7" name="TextBox 6">
            <a:extLst>
              <a:ext uri="{FF2B5EF4-FFF2-40B4-BE49-F238E27FC236}">
                <a16:creationId xmlns:a16="http://schemas.microsoft.com/office/drawing/2014/main" id="{8C950AD3-27B3-3600-5438-21002038FEEE}"/>
              </a:ext>
            </a:extLst>
          </p:cNvPr>
          <p:cNvSpPr txBox="1"/>
          <p:nvPr/>
        </p:nvSpPr>
        <p:spPr>
          <a:xfrm>
            <a:off x="347213" y="5108891"/>
            <a:ext cx="5501496"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 двох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 продуктів реакції - тільки BaS0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випадає осад, а KN0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залишається у розчині.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4093876-838C-D88A-0F8C-79A8C345D1A8}"/>
              </a:ext>
            </a:extLst>
          </p:cNvPr>
          <p:cNvSpPr txBox="1"/>
          <p:nvPr/>
        </p:nvSpPr>
        <p:spPr>
          <a:xfrm>
            <a:off x="5945757" y="525329"/>
            <a:ext cx="6094562" cy="1959960"/>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Додаткову інформацію можна отримати, склавши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повне іонне рівняння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цієї реакції. При складанні такого рівняння сильні електроліти (як правило, розчинні іонні сполуки) записують у формі іонів, а малорозчинні сполуки - у формі молекул (формульних одиниць).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Запишемо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повне іонне рівняння для аналізованої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39F07E94-AD56-AC9E-B515-F8CCFE0475C5}"/>
              </a:ext>
            </a:extLst>
          </p:cNvPr>
          <p:cNvPicPr>
            <a:picLocks noChangeAspect="1"/>
          </p:cNvPicPr>
          <p:nvPr/>
        </p:nvPicPr>
        <p:blipFill>
          <a:blip r:embed="rId3"/>
          <a:stretch>
            <a:fillRect/>
          </a:stretch>
        </p:blipFill>
        <p:spPr>
          <a:xfrm>
            <a:off x="6427777" y="2695340"/>
            <a:ext cx="5130522" cy="361428"/>
          </a:xfrm>
          <a:prstGeom prst="rect">
            <a:avLst/>
          </a:prstGeom>
        </p:spPr>
      </p:pic>
      <p:sp>
        <p:nvSpPr>
          <p:cNvPr id="13" name="TextBox 12">
            <a:extLst>
              <a:ext uri="{FF2B5EF4-FFF2-40B4-BE49-F238E27FC236}">
                <a16:creationId xmlns:a16="http://schemas.microsoft.com/office/drawing/2014/main" id="{E19D70A1-32CF-39D8-E3F5-9F1884EB0A78}"/>
              </a:ext>
            </a:extLst>
          </p:cNvPr>
          <p:cNvSpPr txBox="1"/>
          <p:nvPr/>
        </p:nvSpPr>
        <p:spPr>
          <a:xfrm>
            <a:off x="5945757" y="3266819"/>
            <a:ext cx="6094562" cy="126464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аналізі такого рівняння виявляється, що деякі види іонів повторюються в лівій та правій його частинах. Вони не зазнають змін під час цієї реакції і можуть бути скорочені. Залишається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скорочене іонне рівняння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CCF2848A-6ABA-1F49-8098-D9AEA98C4584}"/>
              </a:ext>
            </a:extLst>
          </p:cNvPr>
          <p:cNvPicPr>
            <a:picLocks noChangeAspect="1"/>
          </p:cNvPicPr>
          <p:nvPr/>
        </p:nvPicPr>
        <p:blipFill>
          <a:blip r:embed="rId4"/>
          <a:stretch>
            <a:fillRect/>
          </a:stretch>
        </p:blipFill>
        <p:spPr>
          <a:xfrm>
            <a:off x="7957824" y="4709298"/>
            <a:ext cx="2349981" cy="302649"/>
          </a:xfrm>
          <a:prstGeom prst="rect">
            <a:avLst/>
          </a:prstGeom>
        </p:spPr>
      </p:pic>
      <p:sp>
        <p:nvSpPr>
          <p:cNvPr id="17" name="TextBox 16">
            <a:extLst>
              <a:ext uri="{FF2B5EF4-FFF2-40B4-BE49-F238E27FC236}">
                <a16:creationId xmlns:a16="http://schemas.microsoft.com/office/drawing/2014/main" id="{73572E3D-620F-BF3E-2E0C-C0BB5CFA0BEC}"/>
              </a:ext>
            </a:extLst>
          </p:cNvPr>
          <p:cNvSpPr txBox="1"/>
          <p:nvPr/>
        </p:nvSpPr>
        <p:spPr>
          <a:xfrm>
            <a:off x="5981360" y="5260182"/>
            <a:ext cx="6094562" cy="646331"/>
          </a:xfrm>
          <a:prstGeom prst="rect">
            <a:avLst/>
          </a:prstGeom>
          <a:noFill/>
        </p:spPr>
        <p:txBody>
          <a:bodyPr wrap="square">
            <a:spAutoFit/>
          </a:bodyPr>
          <a:lstStyle/>
          <a:p>
            <a:r>
              <a:rPr lang="uk-UA" dirty="0"/>
              <a:t>Таке рівняння виражає суть хімічної реакції.</a:t>
            </a:r>
            <a:endParaRPr lang="en-US" dirty="0"/>
          </a:p>
          <a:p>
            <a:r>
              <a:rPr lang="en-US" b="1" dirty="0"/>
              <a:t>(</a:t>
            </a:r>
            <a:r>
              <a:rPr lang="uk-UA" b="1" dirty="0"/>
              <a:t>Приклад 9.20)</a:t>
            </a:r>
          </a:p>
        </p:txBody>
      </p:sp>
    </p:spTree>
    <p:extLst>
      <p:ext uri="{BB962C8B-B14F-4D97-AF65-F5344CB8AC3E}">
        <p14:creationId xmlns:p14="http://schemas.microsoft.com/office/powerpoint/2010/main" val="2542434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122278-A00A-EA98-F374-A1682E52D7E7}"/>
              </a:ext>
            </a:extLst>
          </p:cNvPr>
          <p:cNvSpPr txBox="1"/>
          <p:nvPr/>
        </p:nvSpPr>
        <p:spPr>
          <a:xfrm>
            <a:off x="321334" y="119664"/>
            <a:ext cx="5492870" cy="1754326"/>
          </a:xfrm>
          <a:prstGeom prst="rect">
            <a:avLst/>
          </a:prstGeom>
          <a:noFill/>
        </p:spPr>
        <p:txBody>
          <a:bodyPr wrap="square">
            <a:spAutoFit/>
          </a:bodyPr>
          <a:lstStyle/>
          <a:p>
            <a:pPr algn="just"/>
            <a:r>
              <a:rPr lang="uk-UA" dirty="0"/>
              <a:t>Реакції осадження можуть бути використані для </a:t>
            </a:r>
            <a:r>
              <a:rPr lang="uk-UA" b="1" dirty="0"/>
              <a:t>селективного (виборчого) поділу іонів різних видів </a:t>
            </a:r>
            <a:r>
              <a:rPr lang="uk-UA" dirty="0"/>
              <a:t>одночасно присутніх в розчині. Найбільш сприятливі для поділу умови, коли кожного виду іонів вдається підібрати властивий лише йому реагент-осаджувач.</a:t>
            </a:r>
          </a:p>
          <a:p>
            <a:pPr algn="just"/>
            <a:r>
              <a:rPr lang="uk-UA" b="1" dirty="0"/>
              <a:t>(Приклад 9.21)</a:t>
            </a:r>
          </a:p>
        </p:txBody>
      </p:sp>
      <p:sp>
        <p:nvSpPr>
          <p:cNvPr id="5" name="TextBox 4">
            <a:extLst>
              <a:ext uri="{FF2B5EF4-FFF2-40B4-BE49-F238E27FC236}">
                <a16:creationId xmlns:a16="http://schemas.microsoft.com/office/drawing/2014/main" id="{6839A3F0-21D5-7383-C511-9DBC2BBD3F0E}"/>
              </a:ext>
            </a:extLst>
          </p:cNvPr>
          <p:cNvSpPr txBox="1"/>
          <p:nvPr/>
        </p:nvSpPr>
        <p:spPr>
          <a:xfrm>
            <a:off x="321334" y="1873990"/>
            <a:ext cx="5406606" cy="2862322"/>
          </a:xfrm>
          <a:prstGeom prst="rect">
            <a:avLst/>
          </a:prstGeom>
          <a:noFill/>
        </p:spPr>
        <p:txBody>
          <a:bodyPr wrap="square">
            <a:spAutoFit/>
          </a:bodyPr>
          <a:lstStyle/>
          <a:p>
            <a:pPr algn="just"/>
            <a:r>
              <a:rPr lang="uk-UA" dirty="0"/>
              <a:t>Більш тонкі методи поділу іонів шляхом їхнього селективного осадження враховують розчинність опадів, що залежить від багатьох факторів. У певних умовах вдається розділити іони різних видів, використовуючи один і той же реагент-Осадник. Пізніше буде надано більш глибоку інформацію про осадження-розчинення опадів. Реакції осадження становлять основу </a:t>
            </a:r>
            <a:r>
              <a:rPr lang="uk-UA" b="1" dirty="0"/>
              <a:t>гравіметричного аналізу іонів </a:t>
            </a:r>
            <a:r>
              <a:rPr lang="uk-UA" dirty="0"/>
              <a:t>у різних об'єктах.</a:t>
            </a:r>
          </a:p>
          <a:p>
            <a:pPr algn="just"/>
            <a:r>
              <a:rPr lang="uk-UA" b="1" dirty="0"/>
              <a:t>(Приклад 9.22)</a:t>
            </a:r>
          </a:p>
        </p:txBody>
      </p:sp>
      <p:sp>
        <p:nvSpPr>
          <p:cNvPr id="7" name="TextBox 6">
            <a:extLst>
              <a:ext uri="{FF2B5EF4-FFF2-40B4-BE49-F238E27FC236}">
                <a16:creationId xmlns:a16="http://schemas.microsoft.com/office/drawing/2014/main" id="{EAF0C977-DEAB-01A2-F202-9D2A7C77D3F1}"/>
              </a:ext>
            </a:extLst>
          </p:cNvPr>
          <p:cNvSpPr txBox="1"/>
          <p:nvPr/>
        </p:nvSpPr>
        <p:spPr>
          <a:xfrm>
            <a:off x="321334" y="4736312"/>
            <a:ext cx="5337594" cy="2062103"/>
          </a:xfrm>
          <a:prstGeom prst="rect">
            <a:avLst/>
          </a:prstGeom>
          <a:noFill/>
        </p:spPr>
        <p:txBody>
          <a:bodyPr wrap="square">
            <a:spAutoFit/>
          </a:bodyPr>
          <a:lstStyle/>
          <a:p>
            <a:pPr algn="just"/>
            <a:r>
              <a:rPr lang="uk-UA" sz="1600" dirty="0"/>
              <a:t>Зважена кількість (навішення) аналізованого об'єкта, наприклад природного мінералу (руди), розчиняють і з розчину висаджують той іон, зміст якого потрібно визначити. Отриманий осад відфільтровують, промивають водою на фільтрі та висушують. У ряді випадків його прожарюють, щоб одержати речовину певного складу. Умови проведення цих операцій передбачені методикою аналізу.</a:t>
            </a:r>
          </a:p>
        </p:txBody>
      </p:sp>
      <p:pic>
        <p:nvPicPr>
          <p:cNvPr id="1026" name="Picture 2" descr="Гравиметрический анализ — Википедия">
            <a:extLst>
              <a:ext uri="{FF2B5EF4-FFF2-40B4-BE49-F238E27FC236}">
                <a16:creationId xmlns:a16="http://schemas.microsoft.com/office/drawing/2014/main" id="{D839204E-CE78-78CC-B66B-D80FAF854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300" y="393298"/>
            <a:ext cx="3417678" cy="607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88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930549-F717-F722-ECF0-86D6FAD897B8}"/>
              </a:ext>
            </a:extLst>
          </p:cNvPr>
          <p:cNvSpPr txBox="1"/>
          <p:nvPr/>
        </p:nvSpPr>
        <p:spPr>
          <a:xfrm>
            <a:off x="166059" y="68485"/>
            <a:ext cx="5630892" cy="4239687"/>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9.11. Кислотно-основні (лужні)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Кислоти та основи були відомі давно. Кислота – речовина, кисла на смак, а основа – гірка на смак. Основа створює відчуття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мильності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Багато кислот та основи викликають хімічні опіки шкіри, призводять до руйнування тканин, і поводитися з ними потрібно обережно.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Вперше науково обґрунтоване визначення кислоти та основи дав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Сванте</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Август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Арреніус</a:t>
            </a:r>
            <a:r>
              <a:rPr lang="uk-UA" sz="1800" dirty="0">
                <a:effectLst/>
                <a:latin typeface="Calibri" panose="020F0502020204030204" pitchFamily="34" charset="0"/>
                <a:ea typeface="Calibri" panose="020F0502020204030204" pitchFamily="34" charset="0"/>
                <a:cs typeface="Times New Roman" panose="02020603050405020304" pitchFamily="18" charset="0"/>
              </a:rPr>
              <a:t> (1859-1925). Відповідно до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Арреніуса</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кислота - донор іонів Н</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тобто. речовина, що у воді виробляє іони Н</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азотна кислота, HNO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розпадається у воді на іони: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2A95E5E3-B4A9-28DF-CFC0-951B57437378}"/>
              </a:ext>
            </a:extLst>
          </p:cNvPr>
          <p:cNvPicPr>
            <a:picLocks noChangeAspect="1"/>
          </p:cNvPicPr>
          <p:nvPr/>
        </p:nvPicPr>
        <p:blipFill>
          <a:blip r:embed="rId2"/>
          <a:stretch>
            <a:fillRect/>
          </a:stretch>
        </p:blipFill>
        <p:spPr>
          <a:xfrm>
            <a:off x="1586601" y="4066632"/>
            <a:ext cx="2789808" cy="354406"/>
          </a:xfrm>
          <a:prstGeom prst="rect">
            <a:avLst/>
          </a:prstGeom>
        </p:spPr>
      </p:pic>
      <p:sp>
        <p:nvSpPr>
          <p:cNvPr id="9" name="TextBox 8">
            <a:extLst>
              <a:ext uri="{FF2B5EF4-FFF2-40B4-BE49-F238E27FC236}">
                <a16:creationId xmlns:a16="http://schemas.microsoft.com/office/drawing/2014/main" id="{71DA5522-D4A7-FAA7-8DBC-B429B7517D00}"/>
              </a:ext>
            </a:extLst>
          </p:cNvPr>
          <p:cNvSpPr txBox="1"/>
          <p:nvPr/>
        </p:nvSpPr>
        <p:spPr>
          <a:xfrm>
            <a:off x="166059" y="4541808"/>
            <a:ext cx="5484243" cy="166359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 відміну від кислоти основа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луг) - донор гідроксид-іонів, тобто речовина, яка у воді виробляє іони ОН</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гідроксид натрію,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NaOH</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розпадається у воді на іони: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E19F9D8B-52A7-29A5-E00B-C42565D94371}"/>
              </a:ext>
            </a:extLst>
          </p:cNvPr>
          <p:cNvPicPr>
            <a:picLocks noChangeAspect="1"/>
          </p:cNvPicPr>
          <p:nvPr/>
        </p:nvPicPr>
        <p:blipFill>
          <a:blip r:embed="rId3"/>
          <a:stretch>
            <a:fillRect/>
          </a:stretch>
        </p:blipFill>
        <p:spPr>
          <a:xfrm>
            <a:off x="1586601" y="6072162"/>
            <a:ext cx="2889173" cy="366879"/>
          </a:xfrm>
          <a:prstGeom prst="rect">
            <a:avLst/>
          </a:prstGeom>
        </p:spPr>
      </p:pic>
      <p:sp>
        <p:nvSpPr>
          <p:cNvPr id="13" name="TextBox 12">
            <a:extLst>
              <a:ext uri="{FF2B5EF4-FFF2-40B4-BE49-F238E27FC236}">
                <a16:creationId xmlns:a16="http://schemas.microsoft.com/office/drawing/2014/main" id="{F77A1A9F-88C2-0DBD-4B5E-C84257335597}"/>
              </a:ext>
            </a:extLst>
          </p:cNvPr>
          <p:cNvSpPr txBox="1"/>
          <p:nvPr/>
        </p:nvSpPr>
        <p:spPr>
          <a:xfrm>
            <a:off x="6178669" y="225089"/>
            <a:ext cx="5786169" cy="369332"/>
          </a:xfrm>
          <a:prstGeom prst="rect">
            <a:avLst/>
          </a:prstGeom>
          <a:noFill/>
        </p:spPr>
        <p:txBody>
          <a:bodyPr wrap="square">
            <a:spAutoFit/>
          </a:bodyPr>
          <a:lstStyle/>
          <a:p>
            <a:r>
              <a:rPr lang="uk-UA" b="1" dirty="0"/>
              <a:t>Реакція нейтралізації </a:t>
            </a:r>
            <a:r>
              <a:rPr lang="uk-UA" dirty="0"/>
              <a:t>полягає у взаємодії:</a:t>
            </a:r>
          </a:p>
        </p:txBody>
      </p:sp>
      <p:pic>
        <p:nvPicPr>
          <p:cNvPr id="15" name="Рисунок 14">
            <a:extLst>
              <a:ext uri="{FF2B5EF4-FFF2-40B4-BE49-F238E27FC236}">
                <a16:creationId xmlns:a16="http://schemas.microsoft.com/office/drawing/2014/main" id="{8A13FEA0-9D6E-5DD7-670F-5559E7DB566F}"/>
              </a:ext>
            </a:extLst>
          </p:cNvPr>
          <p:cNvPicPr>
            <a:picLocks noChangeAspect="1"/>
          </p:cNvPicPr>
          <p:nvPr/>
        </p:nvPicPr>
        <p:blipFill>
          <a:blip r:embed="rId4"/>
          <a:stretch>
            <a:fillRect/>
          </a:stretch>
        </p:blipFill>
        <p:spPr>
          <a:xfrm>
            <a:off x="7798906" y="683091"/>
            <a:ext cx="2170931" cy="280724"/>
          </a:xfrm>
          <a:prstGeom prst="rect">
            <a:avLst/>
          </a:prstGeom>
        </p:spPr>
      </p:pic>
      <p:sp>
        <p:nvSpPr>
          <p:cNvPr id="17" name="TextBox 16">
            <a:extLst>
              <a:ext uri="{FF2B5EF4-FFF2-40B4-BE49-F238E27FC236}">
                <a16:creationId xmlns:a16="http://schemas.microsoft.com/office/drawing/2014/main" id="{E3194F48-111A-B031-CD8D-2F02993679F3}"/>
              </a:ext>
            </a:extLst>
          </p:cNvPr>
          <p:cNvSpPr txBox="1"/>
          <p:nvPr/>
        </p:nvSpPr>
        <p:spPr>
          <a:xfrm>
            <a:off x="6096000" y="1052485"/>
            <a:ext cx="5868838" cy="5618910"/>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Незважаючи на наочність теорії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Арреніуса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вона не може пояснити все різноманіття речовин. Деякі речовини збільшують концентрацію іонів 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водних розчинах, але самі не містять ці іони у своєму складі. Прикладом може бути аміак,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водні розчини якого є основними (лужними).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Більш загальну теорію кислот та основ запропонували Йохане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Ніколаус</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Бренстед</a:t>
            </a:r>
            <a:r>
              <a:rPr lang="uk-UA" sz="1800" dirty="0">
                <a:effectLst/>
                <a:latin typeface="Calibri" panose="020F0502020204030204" pitchFamily="34" charset="0"/>
                <a:ea typeface="Calibri" panose="020F0502020204030204" pitchFamily="34" charset="0"/>
                <a:cs typeface="Times New Roman" panose="02020603050405020304" pitchFamily="18" charset="0"/>
              </a:rPr>
              <a:t> (1879-1947) та Томас Мартін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Лоурі</a:t>
            </a:r>
            <a:r>
              <a:rPr lang="uk-UA" sz="1800" dirty="0">
                <a:effectLst/>
                <a:latin typeface="Calibri" panose="020F0502020204030204" pitchFamily="34" charset="0"/>
                <a:ea typeface="Calibri" panose="020F0502020204030204" pitchFamily="34" charset="0"/>
                <a:cs typeface="Times New Roman" panose="02020603050405020304" pitchFamily="18" charset="0"/>
              </a:rPr>
              <a:t> (1874-1936). Відповідно до цієї теорії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кислота</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речовина, молекули або іони якої є донорами протонів р</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віддають їх іншій речовині внаслідок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протонотранспортної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Основа</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(луг)</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речовина, молекули або іони якої є акцепторами (приймачами) протонів 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протонотранспортній</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реакції. Оскільки і кислота, і основа беруть участь у перенесенні протонів, їх називають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протолітами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теорію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Бренстеда</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Лоурі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часто називають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протонною</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7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C9DAE8-E770-E3C1-55F8-B5B76E544D53}"/>
              </a:ext>
            </a:extLst>
          </p:cNvPr>
          <p:cNvSpPr txBox="1"/>
          <p:nvPr/>
        </p:nvSpPr>
        <p:spPr>
          <a:xfrm>
            <a:off x="813038" y="271529"/>
            <a:ext cx="4362810" cy="610904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 певних умов можна отримати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пересичені розчини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Вміст розчиненої речовини в них вище, ніж у насиченому розчині тієї ж речовини і за тієї ж температури і тиску. Пересичені розчини можна отримати, наприклад, при розчиненні солей </a:t>
            </a:r>
            <a:r>
              <a:rPr lang="en-US" sz="1800" dirty="0">
                <a:effectLst/>
                <a:latin typeface="Calibri" panose="020F0502020204030204" pitchFamily="34" charset="0"/>
                <a:ea typeface="Calibri" panose="020F0502020204030204" pitchFamily="34" charset="0"/>
                <a:cs typeface="Times New Roman" panose="02020603050405020304" pitchFamily="18" charset="0"/>
              </a:rPr>
              <a:t>Na</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S</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СН</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СО</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ONa</a:t>
            </a:r>
            <a:r>
              <a:rPr lang="uk-UA" sz="1800" dirty="0">
                <a:effectLst/>
                <a:latin typeface="Calibri" panose="020F0502020204030204" pitchFamily="34" charset="0"/>
                <a:ea typeface="Calibri" panose="020F0502020204030204" pitchFamily="34" charset="0"/>
                <a:cs typeface="Times New Roman" panose="02020603050405020304" pitchFamily="18" charset="0"/>
              </a:rPr>
              <a:t>. Готують насичений розчин солі при підвищеній температурі і потім його обережно та повільно охолоджують. У розчині збережеться нестійка здається рівновага. Достатньо опустити кристал солі в пересичений розчин або струсити його, і починається кристалізація надлишкової солі.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Відповідно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ненасичені розчини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зберігають свою гомогенність при додаванні солі до досягнення концентрації насиченого розчину. Стан пересичення розчину настає досить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рідко</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vilaglex - Kislexikon">
            <a:extLst>
              <a:ext uri="{FF2B5EF4-FFF2-40B4-BE49-F238E27FC236}">
                <a16:creationId xmlns:a16="http://schemas.microsoft.com/office/drawing/2014/main" id="{7F70F4C0-E114-5428-0422-27A80B0AD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789" y="1572603"/>
            <a:ext cx="4805901" cy="371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5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25C978-20BF-8C5F-91D9-BE2370A088B6}"/>
              </a:ext>
            </a:extLst>
          </p:cNvPr>
          <p:cNvSpPr txBox="1"/>
          <p:nvPr/>
        </p:nvSpPr>
        <p:spPr>
          <a:xfrm>
            <a:off x="87703" y="189781"/>
            <a:ext cx="5778260" cy="96827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Відповідно до протонної теорії кислотні властивості HNO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водному розчині виявляються за рахунок наступної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CDC09B70-83C0-96A5-A714-AD0BD28016AC}"/>
              </a:ext>
            </a:extLst>
          </p:cNvPr>
          <p:cNvPicPr>
            <a:picLocks noChangeAspect="1"/>
          </p:cNvPicPr>
          <p:nvPr/>
        </p:nvPicPr>
        <p:blipFill>
          <a:blip r:embed="rId2"/>
          <a:stretch>
            <a:fillRect/>
          </a:stretch>
        </p:blipFill>
        <p:spPr>
          <a:xfrm>
            <a:off x="1460466" y="1259457"/>
            <a:ext cx="3254633" cy="759123"/>
          </a:xfrm>
          <a:prstGeom prst="rect">
            <a:avLst/>
          </a:prstGeom>
        </p:spPr>
      </p:pic>
      <p:sp>
        <p:nvSpPr>
          <p:cNvPr id="7" name="TextBox 6">
            <a:extLst>
              <a:ext uri="{FF2B5EF4-FFF2-40B4-BE49-F238E27FC236}">
                <a16:creationId xmlns:a16="http://schemas.microsoft.com/office/drawing/2014/main" id="{94B36C2A-A39A-EE53-314D-75C5DD57E9B3}"/>
              </a:ext>
            </a:extLst>
          </p:cNvPr>
          <p:cNvSpPr txBox="1"/>
          <p:nvPr/>
        </p:nvSpPr>
        <p:spPr>
          <a:xfrm>
            <a:off x="122209" y="2228275"/>
            <a:ext cx="5709248" cy="4330866"/>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HNO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виступає у розчині як кислота, тобто. як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донор протонів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Але відбувається це мимоволі, а з участю основи, яке приймає протони, тобто. є акцептор протонів. Роль основи грає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Водночас кислота та основа беруть участь у передачі протона.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результаті реакції утворюється іон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гідронію</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гідроксонію</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Н</a:t>
            </a:r>
            <a:r>
              <a:rPr lang="uk-UA" sz="1800" b="1"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1" dirty="0">
                <a:effectLst/>
                <a:latin typeface="Calibri" panose="020F0502020204030204" pitchFamily="34" charset="0"/>
                <a:ea typeface="Calibri" panose="020F0502020204030204" pitchFamily="34" charset="0"/>
                <a:cs typeface="Times New Roman" panose="02020603050405020304" pitchFamily="18" charset="0"/>
              </a:rPr>
              <a:t>0</a:t>
            </a:r>
            <a:r>
              <a:rPr lang="uk-UA" sz="18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Він є кислотою,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здатний бути донором протонів. Нітрат-іон,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здатний приймати протони (з утворенням HN0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отже, може розглядатися як основа. Таким чином, в ході реакції кислота HN0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віддає протон і утворює основу NO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яку називають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сполученою основою</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Подібним чином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як основа приймає протон і утворює кислоту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яку називають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сполученою кислотою</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60D6A67-4758-1A03-7235-B5F76C146527}"/>
              </a:ext>
            </a:extLst>
          </p:cNvPr>
          <p:cNvSpPr txBox="1"/>
          <p:nvPr/>
        </p:nvSpPr>
        <p:spPr>
          <a:xfrm>
            <a:off x="6009735" y="226406"/>
            <a:ext cx="5929223" cy="96827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Процес передачі протона, р</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стане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наочнішим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якщо реакцію, що розглядається, записати у формі рівнянь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напівреакцій</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F7795230-5DC5-0E76-37AE-341D673C2860}"/>
              </a:ext>
            </a:extLst>
          </p:cNvPr>
          <p:cNvPicPr>
            <a:picLocks noChangeAspect="1"/>
          </p:cNvPicPr>
          <p:nvPr/>
        </p:nvPicPr>
        <p:blipFill>
          <a:blip r:embed="rId3"/>
          <a:stretch>
            <a:fillRect/>
          </a:stretch>
        </p:blipFill>
        <p:spPr>
          <a:xfrm>
            <a:off x="7476903" y="1194684"/>
            <a:ext cx="3579322" cy="1114407"/>
          </a:xfrm>
          <a:prstGeom prst="rect">
            <a:avLst/>
          </a:prstGeom>
        </p:spPr>
      </p:pic>
      <p:sp>
        <p:nvSpPr>
          <p:cNvPr id="13" name="TextBox 12">
            <a:extLst>
              <a:ext uri="{FF2B5EF4-FFF2-40B4-BE49-F238E27FC236}">
                <a16:creationId xmlns:a16="http://schemas.microsoft.com/office/drawing/2014/main" id="{D836CCF1-089F-A4DC-0703-29A700D9FDD4}"/>
              </a:ext>
            </a:extLst>
          </p:cNvPr>
          <p:cNvSpPr txBox="1"/>
          <p:nvPr/>
        </p:nvSpPr>
        <p:spPr>
          <a:xfrm>
            <a:off x="5975229" y="2505670"/>
            <a:ext cx="5929223" cy="923330"/>
          </a:xfrm>
          <a:prstGeom prst="rect">
            <a:avLst/>
          </a:prstGeom>
          <a:noFill/>
        </p:spPr>
        <p:txBody>
          <a:bodyPr wrap="square">
            <a:spAutoFit/>
          </a:bodyPr>
          <a:lstStyle/>
          <a:p>
            <a:pPr algn="just"/>
            <a:r>
              <a:rPr lang="ru-RU" dirty="0" err="1"/>
              <a:t>Протони</a:t>
            </a:r>
            <a:r>
              <a:rPr lang="ru-RU" dirty="0"/>
              <a:t> </a:t>
            </a:r>
            <a:r>
              <a:rPr lang="ru-RU" dirty="0" err="1"/>
              <a:t>під</a:t>
            </a:r>
            <a:r>
              <a:rPr lang="ru-RU" dirty="0"/>
              <a:t> час </a:t>
            </a:r>
            <a:r>
              <a:rPr lang="ru-RU" dirty="0" err="1"/>
              <a:t>підсумовування</a:t>
            </a:r>
            <a:r>
              <a:rPr lang="ru-RU" dirty="0"/>
              <a:t> </a:t>
            </a:r>
            <a:r>
              <a:rPr lang="ru-RU" dirty="0" err="1"/>
              <a:t>рівнянь</a:t>
            </a:r>
            <a:r>
              <a:rPr lang="ru-RU" dirty="0"/>
              <a:t> </a:t>
            </a:r>
            <a:r>
              <a:rPr lang="ru-RU" dirty="0" err="1"/>
              <a:t>напівреакцій</a:t>
            </a:r>
            <a:r>
              <a:rPr lang="ru-RU" dirty="0"/>
              <a:t> </a:t>
            </a:r>
            <a:r>
              <a:rPr lang="ru-RU" dirty="0" err="1"/>
              <a:t>скорочуються</a:t>
            </a:r>
            <a:r>
              <a:rPr lang="ru-RU" dirty="0"/>
              <a:t>. Те </a:t>
            </a:r>
            <a:r>
              <a:rPr lang="ru-RU" dirty="0" err="1"/>
              <a:t>саме</a:t>
            </a:r>
            <a:r>
              <a:rPr lang="ru-RU" dirty="0"/>
              <a:t> </a:t>
            </a:r>
            <a:r>
              <a:rPr lang="ru-RU" dirty="0" err="1"/>
              <a:t>можна</a:t>
            </a:r>
            <a:r>
              <a:rPr lang="ru-RU" dirty="0"/>
              <a:t> </a:t>
            </a:r>
            <a:r>
              <a:rPr lang="ru-RU" dirty="0" err="1"/>
              <a:t>виразити</a:t>
            </a:r>
            <a:r>
              <a:rPr lang="ru-RU" dirty="0"/>
              <a:t> в </a:t>
            </a:r>
            <a:r>
              <a:rPr lang="ru-RU" dirty="0" err="1"/>
              <a:t>загальному</a:t>
            </a:r>
            <a:r>
              <a:rPr lang="ru-RU" dirty="0"/>
              <a:t> </a:t>
            </a:r>
            <a:r>
              <a:rPr lang="ru-RU" dirty="0" err="1"/>
              <a:t>вигляді</a:t>
            </a:r>
            <a:r>
              <a:rPr lang="ru-RU" dirty="0"/>
              <a:t>:</a:t>
            </a:r>
            <a:endParaRPr lang="uk-UA" dirty="0"/>
          </a:p>
        </p:txBody>
      </p:sp>
      <p:pic>
        <p:nvPicPr>
          <p:cNvPr id="15" name="Рисунок 14">
            <a:extLst>
              <a:ext uri="{FF2B5EF4-FFF2-40B4-BE49-F238E27FC236}">
                <a16:creationId xmlns:a16="http://schemas.microsoft.com/office/drawing/2014/main" id="{7084A717-976F-D978-4D83-803D656841F9}"/>
              </a:ext>
            </a:extLst>
          </p:cNvPr>
          <p:cNvPicPr>
            <a:picLocks noChangeAspect="1"/>
          </p:cNvPicPr>
          <p:nvPr/>
        </p:nvPicPr>
        <p:blipFill>
          <a:blip r:embed="rId4"/>
          <a:stretch>
            <a:fillRect/>
          </a:stretch>
        </p:blipFill>
        <p:spPr>
          <a:xfrm>
            <a:off x="7476903" y="3535143"/>
            <a:ext cx="4178048" cy="579657"/>
          </a:xfrm>
          <a:prstGeom prst="rect">
            <a:avLst/>
          </a:prstGeom>
        </p:spPr>
      </p:pic>
      <p:sp>
        <p:nvSpPr>
          <p:cNvPr id="17" name="TextBox 16">
            <a:extLst>
              <a:ext uri="{FF2B5EF4-FFF2-40B4-BE49-F238E27FC236}">
                <a16:creationId xmlns:a16="http://schemas.microsoft.com/office/drawing/2014/main" id="{1F17A363-B132-E0A5-CFE6-AAD3299A1BF3}"/>
              </a:ext>
            </a:extLst>
          </p:cNvPr>
          <p:cNvSpPr txBox="1"/>
          <p:nvPr/>
        </p:nvSpPr>
        <p:spPr>
          <a:xfrm>
            <a:off x="6009735" y="4393708"/>
            <a:ext cx="5929223" cy="185736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Рівняння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напівреакцій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наведені цих схемах, узгоджуються з уявленнями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Аррениуса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сумарне рівняння відповідає теорії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Бренстеда</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Лоурі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цілому нині система рівнянь підтверджує, що у розчині за протон йде конкуренція, у якому включається розчинник. Це – важливе положення протонної теорії.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938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561C6E-23E2-821C-67F4-C15A4E6BF3C8}"/>
              </a:ext>
            </a:extLst>
          </p:cNvPr>
          <p:cNvSpPr txBox="1"/>
          <p:nvPr/>
        </p:nvSpPr>
        <p:spPr>
          <a:xfrm>
            <a:off x="252323" y="132650"/>
            <a:ext cx="5587760" cy="96827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Застосуємо протонну теорію пояснення основних властивостей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розчиненні аміаку у воді відбувається реакція: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D78C5D5-CB4F-D186-2173-09E4B69B2585}"/>
              </a:ext>
            </a:extLst>
          </p:cNvPr>
          <p:cNvPicPr>
            <a:picLocks noChangeAspect="1"/>
          </p:cNvPicPr>
          <p:nvPr/>
        </p:nvPicPr>
        <p:blipFill>
          <a:blip r:embed="rId2"/>
          <a:stretch>
            <a:fillRect/>
          </a:stretch>
        </p:blipFill>
        <p:spPr>
          <a:xfrm>
            <a:off x="1582019" y="1005271"/>
            <a:ext cx="2928368" cy="753751"/>
          </a:xfrm>
          <a:prstGeom prst="rect">
            <a:avLst/>
          </a:prstGeom>
        </p:spPr>
      </p:pic>
      <p:sp>
        <p:nvSpPr>
          <p:cNvPr id="7" name="TextBox 6">
            <a:extLst>
              <a:ext uri="{FF2B5EF4-FFF2-40B4-BE49-F238E27FC236}">
                <a16:creationId xmlns:a16="http://schemas.microsoft.com/office/drawing/2014/main" id="{2DBD5098-CE97-EA30-F9EE-3283E6306B40}"/>
              </a:ext>
            </a:extLst>
          </p:cNvPr>
          <p:cNvSpPr txBox="1"/>
          <p:nvPr/>
        </p:nvSpPr>
        <p:spPr>
          <a:xfrm>
            <a:off x="252323" y="1887841"/>
            <a:ext cx="5587760" cy="185736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Накопичення в розчині іонів гідроксиду,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явною ознакою основних властивостей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 основа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приймає протон і утворює сполучену кислоту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(іон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може бути донором протонів). У цій реакції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виступає в ролі кислоти (віддає протон) і утворює пов'язану основу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(Приклад 9.23)</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E35A8E5-513D-E307-E640-13094990413A}"/>
              </a:ext>
            </a:extLst>
          </p:cNvPr>
          <p:cNvSpPr txBox="1"/>
          <p:nvPr/>
        </p:nvSpPr>
        <p:spPr>
          <a:xfrm>
            <a:off x="252323" y="3751619"/>
            <a:ext cx="5587760"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Виходячи з прикладу 9.23, можна показати, що іони </a:t>
            </a:r>
            <a:r>
              <a:rPr lang="en-US" sz="1800" dirty="0">
                <a:effectLst/>
                <a:latin typeface="Calibri" panose="020F0502020204030204" pitchFamily="34" charset="0"/>
                <a:ea typeface="Calibri" panose="020F0502020204030204" pitchFamily="34" charset="0"/>
                <a:cs typeface="Times New Roman" panose="02020603050405020304" pitchFamily="18" charset="0"/>
              </a:rPr>
              <a:t>HSO</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здатні виявляти подвійну функцію: виступати як кислота і як основа. Ще більшою мірою ця здатність виражена в іона НС0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Його різний характер взаємодії з водою виражається рівняннями реакцій: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38A9CEB3-5CF9-95FF-EB56-4E94C70D6A5E}"/>
              </a:ext>
            </a:extLst>
          </p:cNvPr>
          <p:cNvPicPr>
            <a:picLocks noChangeAspect="1"/>
          </p:cNvPicPr>
          <p:nvPr/>
        </p:nvPicPr>
        <p:blipFill>
          <a:blip r:embed="rId3"/>
          <a:stretch>
            <a:fillRect/>
          </a:stretch>
        </p:blipFill>
        <p:spPr>
          <a:xfrm>
            <a:off x="1299893" y="5319033"/>
            <a:ext cx="3272107" cy="1276481"/>
          </a:xfrm>
          <a:prstGeom prst="rect">
            <a:avLst/>
          </a:prstGeom>
        </p:spPr>
      </p:pic>
      <p:sp>
        <p:nvSpPr>
          <p:cNvPr id="13" name="TextBox 12">
            <a:extLst>
              <a:ext uri="{FF2B5EF4-FFF2-40B4-BE49-F238E27FC236}">
                <a16:creationId xmlns:a16="http://schemas.microsoft.com/office/drawing/2014/main" id="{78265E8B-A71D-094C-4FC2-C4F565BD36D9}"/>
              </a:ext>
            </a:extLst>
          </p:cNvPr>
          <p:cNvSpPr txBox="1"/>
          <p:nvPr/>
        </p:nvSpPr>
        <p:spPr>
          <a:xfrm>
            <a:off x="6096000" y="227327"/>
            <a:ext cx="5765321" cy="5026184"/>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першій реакції іон НС0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виступає як кислота, а в другій - як основа.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Протоліти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виявляють здатність приєднувати та віддавати протони, називають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амфолітами</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амфіпротонними</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речовинами).</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Амфіпротонний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характер іонів НС0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підтверджується дослідним шляхом.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Ми відчуваємо кислий смак газованої води за рахунок часткового утворення іонів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(перша реакція). У другій реакції іон НС0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виявляє основні властивості. Ми знаємо, що при кип'ятінні розчину, що містить іони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НСОз</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відбувається утворення та розкладання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виділення із розчину 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2(Г). </a:t>
            </a:r>
            <a:r>
              <a:rPr lang="uk-UA" sz="1800" dirty="0">
                <a:effectLst/>
                <a:latin typeface="Calibri" panose="020F0502020204030204" pitchFamily="34" charset="0"/>
                <a:ea typeface="Calibri" panose="020F0502020204030204" pitchFamily="34" charset="0"/>
                <a:cs typeface="Times New Roman" panose="02020603050405020304" pitchFamily="18" charset="0"/>
              </a:rPr>
              <a:t>Такий же результат досягається і розчин підлужується, якщо підземна вода, насичена С0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2(Г) </a:t>
            </a:r>
            <a:r>
              <a:rPr lang="uk-UA" sz="1800" dirty="0">
                <a:effectLst/>
                <a:latin typeface="Calibri" panose="020F0502020204030204" pitchFamily="34" charset="0"/>
                <a:ea typeface="Calibri" panose="020F0502020204030204" pitchFamily="34" charset="0"/>
                <a:cs typeface="Times New Roman" panose="02020603050405020304" pitchFamily="18" charset="0"/>
              </a:rPr>
              <a:t>під тиском, виходить на поверхню, значна частина розчиненого С02 випаровується в атмосферу.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0396AF4-60BC-397B-A3F3-02D721E1E98C}"/>
              </a:ext>
            </a:extLst>
          </p:cNvPr>
          <p:cNvSpPr txBox="1"/>
          <p:nvPr/>
        </p:nvSpPr>
        <p:spPr>
          <a:xfrm>
            <a:off x="6097438" y="5434967"/>
            <a:ext cx="5763883" cy="923330"/>
          </a:xfrm>
          <a:prstGeom prst="rect">
            <a:avLst/>
          </a:prstGeom>
          <a:noFill/>
        </p:spPr>
        <p:txBody>
          <a:bodyPr wrap="square">
            <a:spAutoFit/>
          </a:bodyPr>
          <a:lstStyle/>
          <a:p>
            <a:pPr algn="just"/>
            <a:r>
              <a:rPr lang="uk-UA" b="1" dirty="0"/>
              <a:t>Кислота і основа виявляють протилежні властивості та здатні взаємодіяти один з одним.</a:t>
            </a:r>
          </a:p>
          <a:p>
            <a:pPr algn="just"/>
            <a:r>
              <a:rPr lang="uk-UA" b="1" dirty="0"/>
              <a:t>Приклад (НСІ+КОН)</a:t>
            </a:r>
          </a:p>
        </p:txBody>
      </p:sp>
    </p:spTree>
    <p:extLst>
      <p:ext uri="{BB962C8B-B14F-4D97-AF65-F5344CB8AC3E}">
        <p14:creationId xmlns:p14="http://schemas.microsoft.com/office/powerpoint/2010/main" val="1105541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BC7E4-DFFB-2608-D3BC-F0AEA7FB6AE9}"/>
              </a:ext>
            </a:extLst>
          </p:cNvPr>
          <p:cNvSpPr txBox="1"/>
          <p:nvPr/>
        </p:nvSpPr>
        <p:spPr>
          <a:xfrm>
            <a:off x="321334" y="117693"/>
            <a:ext cx="5881059" cy="6740307"/>
          </a:xfrm>
          <a:prstGeom prst="rect">
            <a:avLst/>
          </a:prstGeom>
          <a:noFill/>
        </p:spPr>
        <p:txBody>
          <a:bodyPr wrap="square">
            <a:spAutoFit/>
          </a:bodyPr>
          <a:lstStyle/>
          <a:p>
            <a:pPr algn="just"/>
            <a:r>
              <a:rPr lang="uk-UA" dirty="0"/>
              <a:t>Одним із важливих застосувань реакції нейтралізації є </a:t>
            </a:r>
            <a:r>
              <a:rPr lang="uk-UA" b="1" dirty="0"/>
              <a:t>кислотно-основне титрування. </a:t>
            </a:r>
            <a:r>
              <a:rPr lang="uk-UA" dirty="0"/>
              <a:t>Цей метод широко використовується в аналітичній хімії для визначення невідомої концентрації кислоти або основи у розчині. Якщо визначають концентрацію кислоти, беруть стандартний (з відомою концентрацією) розчин основи. При визначенні невідомої концентрації основи як стандартний використовують розчин кислоти. Певний об'єм розчину кислоти або основи невідомої концентрації (розчин, що титрується) поміщають в конічну колбу. У цей розчин додають кілька крапель індикатора, який змінить колір відразу після завершення реакції нейтралізації. Стандартний розчин заливають у бюретку з поділками, що дозволяють контролювати об'єм розчину. Розчин з бюретки (</a:t>
            </a:r>
            <a:r>
              <a:rPr lang="uk-UA" dirty="0" err="1"/>
              <a:t>титрант</a:t>
            </a:r>
            <a:r>
              <a:rPr lang="uk-UA" dirty="0"/>
              <a:t>) поступово, в кінці титрування - окремими краплями, доливають до розчину, що титрується, який постійно перемішують струшуванням. Наприкінці титрування індикатор змінює забарвлення однієї краплі </a:t>
            </a:r>
            <a:r>
              <a:rPr lang="uk-UA" dirty="0" err="1"/>
              <a:t>титранта</a:t>
            </a:r>
            <a:r>
              <a:rPr lang="uk-UA" dirty="0"/>
              <a:t> (еквівалентна точка). Записують обсяг витраченого </a:t>
            </a:r>
            <a:r>
              <a:rPr lang="uk-UA" dirty="0" err="1"/>
              <a:t>титранта</a:t>
            </a:r>
            <a:r>
              <a:rPr lang="uk-UA" dirty="0"/>
              <a:t>. Знаючи обсяги титрованого розчину і </a:t>
            </a:r>
            <a:r>
              <a:rPr lang="uk-UA" dirty="0" err="1"/>
              <a:t>титранту</a:t>
            </a:r>
            <a:r>
              <a:rPr lang="uk-UA" dirty="0"/>
              <a:t>, що відповідають стехіометрії реакції нейтралізації, а також концентрацію </a:t>
            </a:r>
            <a:r>
              <a:rPr lang="uk-UA" dirty="0" err="1"/>
              <a:t>титранту</a:t>
            </a:r>
            <a:r>
              <a:rPr lang="uk-UA" dirty="0"/>
              <a:t>, обчислюють концентрацію розчину, що титрується. </a:t>
            </a:r>
            <a:r>
              <a:rPr lang="uk-UA" b="1" dirty="0"/>
              <a:t>(Приклад 9.24-9.25)</a:t>
            </a:r>
          </a:p>
        </p:txBody>
      </p:sp>
      <p:pic>
        <p:nvPicPr>
          <p:cNvPr id="2050" name="Picture 2" descr="фармацевти титриметрія доп_базель">
            <a:extLst>
              <a:ext uri="{FF2B5EF4-FFF2-40B4-BE49-F238E27FC236}">
                <a16:creationId xmlns:a16="http://schemas.microsoft.com/office/drawing/2014/main" id="{0BE778BA-DB9A-1ED1-4F41-05469EAD9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446" y="579677"/>
            <a:ext cx="3419188" cy="569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75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831F45-48F8-58B5-4BC4-1E8E7970D45F}"/>
              </a:ext>
            </a:extLst>
          </p:cNvPr>
          <p:cNvSpPr txBox="1"/>
          <p:nvPr/>
        </p:nvSpPr>
        <p:spPr>
          <a:xfrm>
            <a:off x="295454" y="0"/>
            <a:ext cx="5389354" cy="6918369"/>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9.12. Реакції гідролізу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Реакції гідролізу відбивають взаємодію іонів розчинених солей з водою. Заслуга 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Бренстеда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Лоурі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тому, що й теорія пояснює кислотно-основні властивості іонів; є причиною гідролізу.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Можливі три варіанти гідролізу солей.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1. Солі, що містять катіон слабкої основи та аніон сильної кислоти, відчувають гідроліз по катіону.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2. Солі, що містять катіон сильної основи та аніон слабкої кислоти, відчувають гідроліз по аніону.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3. Солі, що містять катіон слабкої основи та аніон слабкої кислоти, відчувають гідроліз і за катіоном, і за аніоном.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Гідроліз по катіону.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Катіони багатьох металів виявляють у водних розчинах кислотні властивості. Добре відомо, що катіони у водних розчинах гідратовані. Молекули води досить міцно утримуються катіонами, і такий іон розглядають як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аквакомплексний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іон. Кожна молекула води спрямована до катіону своїм негативно зарядженим краєм, тобто. атомом 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E8EE96-0700-C5FB-6140-1C9E4F38CF14}"/>
              </a:ext>
            </a:extLst>
          </p:cNvPr>
          <p:cNvSpPr txBox="1"/>
          <p:nvPr/>
        </p:nvSpPr>
        <p:spPr>
          <a:xfrm>
            <a:off x="5801984" y="394579"/>
            <a:ext cx="6094562" cy="2849050"/>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Катіон відтягує на себе електронну пару від атома О, і хімічний зв'язок О-Н у молекулі води поляризується додатково. Атом водню стає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рухомішим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здатним до транспорту для приєднання до основи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(рідина)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Отже, катіон виявляє кислотні властивості, віддаючи іон водню (протон).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Наприклад, іон алюмінію існує у водному розчині у вигляді гідратованого іону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Його подальша взаємодія з водою виражається такими рівняннями: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E92907B7-89BA-D05E-FB82-851C6FB45E5B}"/>
              </a:ext>
            </a:extLst>
          </p:cNvPr>
          <p:cNvPicPr>
            <a:picLocks noChangeAspect="1"/>
          </p:cNvPicPr>
          <p:nvPr/>
        </p:nvPicPr>
        <p:blipFill>
          <a:blip r:embed="rId2"/>
          <a:stretch>
            <a:fillRect/>
          </a:stretch>
        </p:blipFill>
        <p:spPr>
          <a:xfrm>
            <a:off x="6507194" y="3317391"/>
            <a:ext cx="4693701" cy="815945"/>
          </a:xfrm>
          <a:prstGeom prst="rect">
            <a:avLst/>
          </a:prstGeom>
        </p:spPr>
      </p:pic>
      <p:sp>
        <p:nvSpPr>
          <p:cNvPr id="11" name="TextBox 10">
            <a:extLst>
              <a:ext uri="{FF2B5EF4-FFF2-40B4-BE49-F238E27FC236}">
                <a16:creationId xmlns:a16="http://schemas.microsoft.com/office/drawing/2014/main" id="{6DEBEFAF-1948-7D95-17C1-F7CE4BA60B8F}"/>
              </a:ext>
            </a:extLst>
          </p:cNvPr>
          <p:cNvSpPr txBox="1"/>
          <p:nvPr/>
        </p:nvSpPr>
        <p:spPr>
          <a:xfrm>
            <a:off x="5801984" y="4207098"/>
            <a:ext cx="6094562" cy="2256323"/>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цьому жодна стадія гідролізу не йде до кінця. Стрілка в рівнянні вказує лише напрямок реакції гідролізу. Якщо використовувати сильнішу основу, ніж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то взаємодія продовжуватиметься.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Таким чином, реакція гідролізу по катіону, що виступає в якості кислоти, супроводжується утворенням сполученої основи та іонів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645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75E3D-0138-2C2B-69CB-1C1DE9585828}"/>
              </a:ext>
            </a:extLst>
          </p:cNvPr>
          <p:cNvSpPr txBox="1"/>
          <p:nvPr/>
        </p:nvSpPr>
        <p:spPr>
          <a:xfrm>
            <a:off x="166058" y="231569"/>
            <a:ext cx="5518750" cy="215373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Однак не всі катіони виявляють кислотні властивості. Катіони, що мають низький заряд і велику величину радіусу, слабо притягують молекули води та не поляризують зв'язку О-Н. До цієї групи належать іони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Na</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інших лужних металів, а також іони лужноземельних металів. Усі вони утворюють сильні основи.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88DB4DD-7AAF-81F2-6165-3D4B032C0FD8}"/>
              </a:ext>
            </a:extLst>
          </p:cNvPr>
          <p:cNvPicPr>
            <a:picLocks noChangeAspect="1"/>
          </p:cNvPicPr>
          <p:nvPr/>
        </p:nvPicPr>
        <p:blipFill>
          <a:blip r:embed="rId2"/>
          <a:stretch>
            <a:fillRect/>
          </a:stretch>
        </p:blipFill>
        <p:spPr>
          <a:xfrm>
            <a:off x="1461639" y="2306665"/>
            <a:ext cx="2798189" cy="282310"/>
          </a:xfrm>
          <a:prstGeom prst="rect">
            <a:avLst/>
          </a:prstGeom>
        </p:spPr>
      </p:pic>
      <p:sp>
        <p:nvSpPr>
          <p:cNvPr id="7" name="TextBox 6">
            <a:extLst>
              <a:ext uri="{FF2B5EF4-FFF2-40B4-BE49-F238E27FC236}">
                <a16:creationId xmlns:a16="http://schemas.microsoft.com/office/drawing/2014/main" id="{6996BD28-52D5-2328-0C98-5BE58E8C26BC}"/>
              </a:ext>
            </a:extLst>
          </p:cNvPr>
          <p:cNvSpPr txBox="1"/>
          <p:nvPr/>
        </p:nvSpPr>
        <p:spPr>
          <a:xfrm>
            <a:off x="166058" y="2792651"/>
            <a:ext cx="5389353" cy="37555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той же час, гідролізу піддаються катіони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D69A10AA-4936-4F76-E1E9-AC21809FF439}"/>
              </a:ext>
            </a:extLst>
          </p:cNvPr>
          <p:cNvPicPr>
            <a:picLocks noChangeAspect="1"/>
          </p:cNvPicPr>
          <p:nvPr/>
        </p:nvPicPr>
        <p:blipFill>
          <a:blip r:embed="rId3"/>
          <a:stretch>
            <a:fillRect/>
          </a:stretch>
        </p:blipFill>
        <p:spPr>
          <a:xfrm>
            <a:off x="1463260" y="3441940"/>
            <a:ext cx="3471050" cy="280215"/>
          </a:xfrm>
          <a:prstGeom prst="rect">
            <a:avLst/>
          </a:prstGeom>
        </p:spPr>
      </p:pic>
      <p:sp>
        <p:nvSpPr>
          <p:cNvPr id="11" name="TextBox 10">
            <a:extLst>
              <a:ext uri="{FF2B5EF4-FFF2-40B4-BE49-F238E27FC236}">
                <a16:creationId xmlns:a16="http://schemas.microsoft.com/office/drawing/2014/main" id="{0341F550-E837-C8BD-0446-42AD1055BA53}"/>
              </a:ext>
            </a:extLst>
          </p:cNvPr>
          <p:cNvSpPr txBox="1"/>
          <p:nvPr/>
        </p:nvSpPr>
        <p:spPr>
          <a:xfrm>
            <a:off x="166058" y="3808929"/>
            <a:ext cx="5389353" cy="2552686"/>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результаті гідролізу утворюється слабка основа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гідролізі солі за іоном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також відбувається утворення слабкої основи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 </a:t>
            </a:r>
            <a:r>
              <a:rPr lang="uk-UA" sz="1800" dirty="0">
                <a:effectLst/>
                <a:latin typeface="Calibri" panose="020F0502020204030204" pitchFamily="34" charset="0"/>
                <a:ea typeface="Calibri" panose="020F0502020204030204" pitchFamily="34" charset="0"/>
                <a:cs typeface="Times New Roman" panose="02020603050405020304" pitchFamily="18" charset="0"/>
              </a:rPr>
              <a:t>або іонів, що виявляють слабкі основні властивості.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i="1" dirty="0">
                <a:effectLst/>
                <a:latin typeface="Calibri" panose="020F0502020204030204" pitchFamily="34" charset="0"/>
                <a:ea typeface="Calibri" panose="020F0502020204030204" pitchFamily="34" charset="0"/>
                <a:cs typeface="Times New Roman" panose="02020603050405020304" pitchFamily="18" charset="0"/>
              </a:rPr>
              <a:t>Загальне правило: катіони слабких основ виявляють кислотні властивості і у водних розчинах піддаються гідролізу з утворенням слабких основ або основних солей (основних іонів).</a:t>
            </a:r>
            <a:endParaRPr lang="uk-UA"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77E2952-A44D-AC34-FD78-9BCDB3DE8EAD}"/>
              </a:ext>
            </a:extLst>
          </p:cNvPr>
          <p:cNvSpPr txBox="1"/>
          <p:nvPr/>
        </p:nvSpPr>
        <p:spPr>
          <a:xfrm>
            <a:off x="5951510" y="231569"/>
            <a:ext cx="5961569" cy="1200329"/>
          </a:xfrm>
          <a:prstGeom prst="rect">
            <a:avLst/>
          </a:prstGeom>
          <a:noFill/>
        </p:spPr>
        <p:txBody>
          <a:bodyPr wrap="square">
            <a:spAutoFit/>
          </a:bodyPr>
          <a:lstStyle/>
          <a:p>
            <a:pPr algn="just"/>
            <a:r>
              <a:rPr lang="ru-RU" b="1" dirty="0" err="1"/>
              <a:t>Гідроліз</a:t>
            </a:r>
            <a:r>
              <a:rPr lang="ru-RU" b="1" dirty="0"/>
              <a:t> по </a:t>
            </a:r>
            <a:r>
              <a:rPr lang="ru-RU" b="1" dirty="0" err="1"/>
              <a:t>аніону</a:t>
            </a:r>
            <a:r>
              <a:rPr lang="ru-RU" b="1" dirty="0"/>
              <a:t> </a:t>
            </a:r>
            <a:r>
              <a:rPr lang="ru-RU" dirty="0" err="1"/>
              <a:t>залежить</a:t>
            </a:r>
            <a:r>
              <a:rPr lang="ru-RU" dirty="0"/>
              <a:t> з </a:t>
            </a:r>
            <a:r>
              <a:rPr lang="ru-RU" dirty="0" err="1"/>
              <a:t>його</a:t>
            </a:r>
            <a:r>
              <a:rPr lang="ru-RU" dirty="0"/>
              <a:t> </a:t>
            </a:r>
            <a:r>
              <a:rPr lang="ru-RU" dirty="0" err="1"/>
              <a:t>основних</a:t>
            </a:r>
            <a:r>
              <a:rPr lang="ru-RU" dirty="0"/>
              <a:t> </a:t>
            </a:r>
            <a:r>
              <a:rPr lang="ru-RU" dirty="0" err="1"/>
              <a:t>властивостей</a:t>
            </a:r>
            <a:r>
              <a:rPr lang="ru-RU" dirty="0"/>
              <a:t>, </a:t>
            </a:r>
            <a:r>
              <a:rPr lang="ru-RU" dirty="0" err="1"/>
              <a:t>тобто</a:t>
            </a:r>
            <a:r>
              <a:rPr lang="ru-RU" dirty="0"/>
              <a:t>. </a:t>
            </a:r>
            <a:r>
              <a:rPr lang="ru-RU" dirty="0" err="1"/>
              <a:t>можливості</a:t>
            </a:r>
            <a:r>
              <a:rPr lang="ru-RU" dirty="0"/>
              <a:t> </a:t>
            </a:r>
            <a:r>
              <a:rPr lang="ru-RU" dirty="0" err="1"/>
              <a:t>приєднувати</a:t>
            </a:r>
            <a:r>
              <a:rPr lang="ru-RU" dirty="0"/>
              <a:t> </a:t>
            </a:r>
            <a:r>
              <a:rPr lang="ru-RU" dirty="0" err="1"/>
              <a:t>іони</a:t>
            </a:r>
            <a:r>
              <a:rPr lang="ru-RU" dirty="0"/>
              <a:t> </a:t>
            </a:r>
            <a:r>
              <a:rPr lang="ru-RU" dirty="0" err="1"/>
              <a:t>водню</a:t>
            </a:r>
            <a:r>
              <a:rPr lang="ru-RU" dirty="0"/>
              <a:t> (</a:t>
            </a:r>
            <a:r>
              <a:rPr lang="ru-RU" dirty="0" err="1"/>
              <a:t>протони</a:t>
            </a:r>
            <a:r>
              <a:rPr lang="ru-RU" dirty="0"/>
              <a:t>). </a:t>
            </a:r>
            <a:r>
              <a:rPr lang="ru-RU" i="1" dirty="0" err="1"/>
              <a:t>Аніони</a:t>
            </a:r>
            <a:r>
              <a:rPr lang="ru-RU" i="1" dirty="0"/>
              <a:t> </a:t>
            </a:r>
            <a:r>
              <a:rPr lang="ru-RU" i="1" dirty="0" err="1"/>
              <a:t>сильних</a:t>
            </a:r>
            <a:r>
              <a:rPr lang="ru-RU" i="1" dirty="0"/>
              <a:t> кислот </a:t>
            </a:r>
            <a:r>
              <a:rPr lang="ru-RU" i="1" dirty="0" err="1"/>
              <a:t>гідролізу</a:t>
            </a:r>
            <a:r>
              <a:rPr lang="ru-RU" i="1" dirty="0"/>
              <a:t> у </a:t>
            </a:r>
            <a:r>
              <a:rPr lang="ru-RU" i="1" dirty="0" err="1"/>
              <a:t>водних</a:t>
            </a:r>
            <a:r>
              <a:rPr lang="ru-RU" i="1" dirty="0"/>
              <a:t> </a:t>
            </a:r>
            <a:r>
              <a:rPr lang="ru-RU" i="1" dirty="0" err="1"/>
              <a:t>розчинах</a:t>
            </a:r>
            <a:r>
              <a:rPr lang="ru-RU" i="1" dirty="0"/>
              <a:t> не </a:t>
            </a:r>
            <a:r>
              <a:rPr lang="ru-RU" i="1" dirty="0" err="1"/>
              <a:t>піддаються</a:t>
            </a:r>
            <a:r>
              <a:rPr lang="ru-RU" i="1" dirty="0"/>
              <a:t>.</a:t>
            </a:r>
            <a:endParaRPr lang="uk-UA" i="1" dirty="0"/>
          </a:p>
        </p:txBody>
      </p:sp>
      <p:pic>
        <p:nvPicPr>
          <p:cNvPr id="15" name="Рисунок 14">
            <a:extLst>
              <a:ext uri="{FF2B5EF4-FFF2-40B4-BE49-F238E27FC236}">
                <a16:creationId xmlns:a16="http://schemas.microsoft.com/office/drawing/2014/main" id="{1D4F79E6-0E8E-8E6D-E4B6-AC18CFAC2671}"/>
              </a:ext>
            </a:extLst>
          </p:cNvPr>
          <p:cNvPicPr>
            <a:picLocks noChangeAspect="1"/>
          </p:cNvPicPr>
          <p:nvPr/>
        </p:nvPicPr>
        <p:blipFill>
          <a:blip r:embed="rId4"/>
          <a:stretch>
            <a:fillRect/>
          </a:stretch>
        </p:blipFill>
        <p:spPr>
          <a:xfrm>
            <a:off x="7352583" y="1431898"/>
            <a:ext cx="3037426" cy="284759"/>
          </a:xfrm>
          <a:prstGeom prst="rect">
            <a:avLst/>
          </a:prstGeom>
        </p:spPr>
      </p:pic>
      <p:sp>
        <p:nvSpPr>
          <p:cNvPr id="17" name="TextBox 16">
            <a:extLst>
              <a:ext uri="{FF2B5EF4-FFF2-40B4-BE49-F238E27FC236}">
                <a16:creationId xmlns:a16="http://schemas.microsoft.com/office/drawing/2014/main" id="{C6CCF29C-E307-DEE2-B1AB-CEB3F2CCD791}"/>
              </a:ext>
            </a:extLst>
          </p:cNvPr>
          <p:cNvSpPr txBox="1"/>
          <p:nvPr/>
        </p:nvSpPr>
        <p:spPr>
          <a:xfrm>
            <a:off x="5951510" y="1903561"/>
            <a:ext cx="5961569" cy="126464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Проте аніони слабких кислот виявляють основні властивості,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вони можуть приймати протон від молекул води. Так, HCN - слабка кислота та аніон CN</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відчуває гідроліз у водних розчинах: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9C26D4D9-8F57-651A-628F-029818C25659}"/>
              </a:ext>
            </a:extLst>
          </p:cNvPr>
          <p:cNvPicPr>
            <a:picLocks noChangeAspect="1"/>
          </p:cNvPicPr>
          <p:nvPr/>
        </p:nvPicPr>
        <p:blipFill>
          <a:blip r:embed="rId5"/>
          <a:stretch>
            <a:fillRect/>
          </a:stretch>
        </p:blipFill>
        <p:spPr>
          <a:xfrm>
            <a:off x="7281740" y="3301832"/>
            <a:ext cx="3108269" cy="338034"/>
          </a:xfrm>
          <a:prstGeom prst="rect">
            <a:avLst/>
          </a:prstGeom>
        </p:spPr>
      </p:pic>
      <p:sp>
        <p:nvSpPr>
          <p:cNvPr id="21" name="TextBox 20">
            <a:extLst>
              <a:ext uri="{FF2B5EF4-FFF2-40B4-BE49-F238E27FC236}">
                <a16:creationId xmlns:a16="http://schemas.microsoft.com/office/drawing/2014/main" id="{B6292F14-322B-81F7-2B64-9732ADF525A0}"/>
              </a:ext>
            </a:extLst>
          </p:cNvPr>
          <p:cNvSpPr txBox="1"/>
          <p:nvPr/>
        </p:nvSpPr>
        <p:spPr>
          <a:xfrm>
            <a:off x="5951510" y="4053309"/>
            <a:ext cx="5961569" cy="1754326"/>
          </a:xfrm>
          <a:prstGeom prst="rect">
            <a:avLst/>
          </a:prstGeom>
          <a:noFill/>
        </p:spPr>
        <p:txBody>
          <a:bodyPr wrap="square">
            <a:spAutoFit/>
          </a:bodyPr>
          <a:lstStyle/>
          <a:p>
            <a:pPr algn="just"/>
            <a:r>
              <a:rPr lang="uk-UA" dirty="0"/>
              <a:t>Відбувається реакція гідролізу іону </a:t>
            </a:r>
            <a:r>
              <a:rPr lang="en-US" dirty="0"/>
              <a:t>CN- </a:t>
            </a:r>
            <a:r>
              <a:rPr lang="uk-UA" dirty="0"/>
              <a:t>з утворенням слабкої кислоти </a:t>
            </a:r>
            <a:r>
              <a:rPr lang="en-US" dirty="0"/>
              <a:t>HCN.</a:t>
            </a:r>
            <a:endParaRPr lang="uk-UA" dirty="0"/>
          </a:p>
          <a:p>
            <a:pPr algn="just"/>
            <a:r>
              <a:rPr lang="uk-UA" dirty="0"/>
              <a:t>Таким чином, </a:t>
            </a:r>
            <a:r>
              <a:rPr lang="uk-UA" b="1" i="1" dirty="0"/>
              <a:t>загальне правило: аніони слабких кислот виявляють основні властивості і у водних розчинах зазнають гідролізу з утворенням слабких кислот або кислих солей (кислих іонів).</a:t>
            </a:r>
          </a:p>
        </p:txBody>
      </p:sp>
    </p:spTree>
    <p:extLst>
      <p:ext uri="{BB962C8B-B14F-4D97-AF65-F5344CB8AC3E}">
        <p14:creationId xmlns:p14="http://schemas.microsoft.com/office/powerpoint/2010/main" val="3502133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1D5D3-2752-E3B6-0D18-13846088582F}"/>
              </a:ext>
            </a:extLst>
          </p:cNvPr>
          <p:cNvSpPr txBox="1"/>
          <p:nvPr/>
        </p:nvSpPr>
        <p:spPr>
          <a:xfrm>
            <a:off x="183311" y="111991"/>
            <a:ext cx="5536002" cy="1200329"/>
          </a:xfrm>
          <a:prstGeom prst="rect">
            <a:avLst/>
          </a:prstGeom>
          <a:noFill/>
        </p:spPr>
        <p:txBody>
          <a:bodyPr wrap="square">
            <a:spAutoFit/>
          </a:bodyPr>
          <a:lstStyle/>
          <a:p>
            <a:pPr algn="just"/>
            <a:r>
              <a:rPr lang="uk-UA" b="1" dirty="0"/>
              <a:t>Гідроліз солі </a:t>
            </a:r>
            <a:r>
              <a:rPr lang="uk-UA" dirty="0"/>
              <a:t>проявляється через гідроліз іонів, що утворюються під час дисоціації солі. Знаючи властивості іонів, легко можна уявити гідроліз солі. </a:t>
            </a:r>
            <a:r>
              <a:rPr lang="ru-RU" b="1" dirty="0"/>
              <a:t>(Приклад 9.26)</a:t>
            </a:r>
            <a:endParaRPr lang="uk-UA" dirty="0"/>
          </a:p>
        </p:txBody>
      </p:sp>
      <p:sp>
        <p:nvSpPr>
          <p:cNvPr id="7" name="TextBox 6">
            <a:extLst>
              <a:ext uri="{FF2B5EF4-FFF2-40B4-BE49-F238E27FC236}">
                <a16:creationId xmlns:a16="http://schemas.microsoft.com/office/drawing/2014/main" id="{0CEA757B-2034-0725-B687-4999129E8E69}"/>
              </a:ext>
            </a:extLst>
          </p:cNvPr>
          <p:cNvSpPr txBox="1"/>
          <p:nvPr/>
        </p:nvSpPr>
        <p:spPr>
          <a:xfrm>
            <a:off x="183311" y="1409253"/>
            <a:ext cx="5449738" cy="3145413"/>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Вплив сильних основ на гідроліз катіону.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При гідролізі по катіону, що виявляє кислотні властивості, у транспорті протона бере участь Н20 (РІДИНА), яка виступає як основа. Виникає питання, що станеться, якщо в розчин ввести сильну основу, наприклад іони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отримання відповіді знову повернемося до гідролізу іонів алюмінію.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Складемо рівняння реакції взаємодії іонів алюмінію з водою в присутності іонів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відображають ряд послідовних ступенів гідролізу: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02DD823E-01AE-E373-B967-F1F8F2CD874F}"/>
              </a:ext>
            </a:extLst>
          </p:cNvPr>
          <p:cNvPicPr>
            <a:picLocks noChangeAspect="1"/>
          </p:cNvPicPr>
          <p:nvPr/>
        </p:nvPicPr>
        <p:blipFill>
          <a:blip r:embed="rId2"/>
          <a:stretch>
            <a:fillRect/>
          </a:stretch>
        </p:blipFill>
        <p:spPr>
          <a:xfrm>
            <a:off x="249894" y="4864516"/>
            <a:ext cx="5321314" cy="863423"/>
          </a:xfrm>
          <a:prstGeom prst="rect">
            <a:avLst/>
          </a:prstGeom>
        </p:spPr>
      </p:pic>
      <p:sp>
        <p:nvSpPr>
          <p:cNvPr id="11" name="TextBox 10">
            <a:extLst>
              <a:ext uri="{FF2B5EF4-FFF2-40B4-BE49-F238E27FC236}">
                <a16:creationId xmlns:a16="http://schemas.microsoft.com/office/drawing/2014/main" id="{D4639794-0719-87FC-2E64-9B212A39215A}"/>
              </a:ext>
            </a:extLst>
          </p:cNvPr>
          <p:cNvSpPr txBox="1"/>
          <p:nvPr/>
        </p:nvSpPr>
        <p:spPr>
          <a:xfrm>
            <a:off x="6178670" y="190106"/>
            <a:ext cx="6094562" cy="646331"/>
          </a:xfrm>
          <a:prstGeom prst="rect">
            <a:avLst/>
          </a:prstGeom>
          <a:noFill/>
        </p:spPr>
        <p:txBody>
          <a:bodyPr wrap="square">
            <a:spAutoFit/>
          </a:bodyPr>
          <a:lstStyle/>
          <a:p>
            <a:r>
              <a:rPr lang="ru-RU" dirty="0"/>
              <a:t>У </a:t>
            </a:r>
            <a:r>
              <a:rPr lang="ru-RU" dirty="0" err="1"/>
              <a:t>присутності</a:t>
            </a:r>
            <a:r>
              <a:rPr lang="ru-RU" dirty="0"/>
              <a:t> </a:t>
            </a:r>
            <a:r>
              <a:rPr lang="ru-RU" dirty="0" err="1"/>
              <a:t>сильної</a:t>
            </a:r>
            <a:r>
              <a:rPr lang="ru-RU" dirty="0"/>
              <a:t> </a:t>
            </a:r>
            <a:r>
              <a:rPr lang="ru-RU" dirty="0" err="1"/>
              <a:t>основи</a:t>
            </a:r>
            <a:r>
              <a:rPr lang="ru-RU" dirty="0"/>
              <a:t> </a:t>
            </a:r>
            <a:r>
              <a:rPr lang="ru-RU" dirty="0" err="1"/>
              <a:t>гідроліз</a:t>
            </a:r>
            <a:r>
              <a:rPr lang="ru-RU" dirty="0"/>
              <a:t> </a:t>
            </a:r>
            <a:r>
              <a:rPr lang="ru-RU" dirty="0" err="1"/>
              <a:t>триває</a:t>
            </a:r>
            <a:r>
              <a:rPr lang="ru-RU" dirty="0"/>
              <a:t> </a:t>
            </a:r>
            <a:r>
              <a:rPr lang="ru-RU" dirty="0" err="1"/>
              <a:t>наступними</a:t>
            </a:r>
            <a:r>
              <a:rPr lang="ru-RU" dirty="0"/>
              <a:t> </a:t>
            </a:r>
            <a:r>
              <a:rPr lang="ru-RU" dirty="0" err="1"/>
              <a:t>стадіями</a:t>
            </a:r>
            <a:r>
              <a:rPr lang="ru-RU" dirty="0"/>
              <a:t>:</a:t>
            </a:r>
            <a:endParaRPr lang="uk-UA" dirty="0"/>
          </a:p>
        </p:txBody>
      </p:sp>
      <p:pic>
        <p:nvPicPr>
          <p:cNvPr id="13" name="Рисунок 12">
            <a:extLst>
              <a:ext uri="{FF2B5EF4-FFF2-40B4-BE49-F238E27FC236}">
                <a16:creationId xmlns:a16="http://schemas.microsoft.com/office/drawing/2014/main" id="{3B0529DF-ECCD-6173-1907-BEFBECE94C92}"/>
              </a:ext>
            </a:extLst>
          </p:cNvPr>
          <p:cNvPicPr>
            <a:picLocks noChangeAspect="1"/>
          </p:cNvPicPr>
          <p:nvPr/>
        </p:nvPicPr>
        <p:blipFill>
          <a:blip r:embed="rId3"/>
          <a:stretch>
            <a:fillRect/>
          </a:stretch>
        </p:blipFill>
        <p:spPr>
          <a:xfrm>
            <a:off x="6558953" y="836437"/>
            <a:ext cx="4935023" cy="802582"/>
          </a:xfrm>
          <a:prstGeom prst="rect">
            <a:avLst/>
          </a:prstGeom>
        </p:spPr>
      </p:pic>
      <p:sp>
        <p:nvSpPr>
          <p:cNvPr id="17" name="TextBox 16">
            <a:extLst>
              <a:ext uri="{FF2B5EF4-FFF2-40B4-BE49-F238E27FC236}">
                <a16:creationId xmlns:a16="http://schemas.microsoft.com/office/drawing/2014/main" id="{F70ED6A3-264F-643D-486F-F6978A47A24C}"/>
              </a:ext>
            </a:extLst>
          </p:cNvPr>
          <p:cNvSpPr txBox="1"/>
          <p:nvPr/>
        </p:nvSpPr>
        <p:spPr>
          <a:xfrm>
            <a:off x="6178670" y="1830983"/>
            <a:ext cx="5648145" cy="166359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Зрештою утворюється комплекс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гексагідроксоалюмінат</a:t>
            </a:r>
            <a:r>
              <a:rPr lang="uk-UA" sz="1800" dirty="0">
                <a:effectLst/>
                <a:latin typeface="Calibri" panose="020F0502020204030204" pitchFamily="34" charset="0"/>
                <a:ea typeface="Calibri" panose="020F0502020204030204" pitchFamily="34" charset="0"/>
                <a:cs typeface="Times New Roman" panose="02020603050405020304" pitchFamily="18" charset="0"/>
              </a:rPr>
              <a:t>-іон.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розчин ввести сильну кислоту, тобто. іони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 всі стадії реакції гідролізу можна провести у зворотному напрямку: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34BCD788-3351-ECDE-2946-A190D6D650BC}"/>
              </a:ext>
            </a:extLst>
          </p:cNvPr>
          <p:cNvPicPr>
            <a:picLocks noChangeAspect="1"/>
          </p:cNvPicPr>
          <p:nvPr/>
        </p:nvPicPr>
        <p:blipFill>
          <a:blip r:embed="rId4"/>
          <a:stretch>
            <a:fillRect/>
          </a:stretch>
        </p:blipFill>
        <p:spPr>
          <a:xfrm>
            <a:off x="6558953" y="3614469"/>
            <a:ext cx="4519226" cy="314685"/>
          </a:xfrm>
          <a:prstGeom prst="rect">
            <a:avLst/>
          </a:prstGeom>
        </p:spPr>
      </p:pic>
      <p:sp>
        <p:nvSpPr>
          <p:cNvPr id="21" name="TextBox 20">
            <a:extLst>
              <a:ext uri="{FF2B5EF4-FFF2-40B4-BE49-F238E27FC236}">
                <a16:creationId xmlns:a16="http://schemas.microsoft.com/office/drawing/2014/main" id="{0AD4EADE-00DB-0BF2-4180-DB45182BD1FE}"/>
              </a:ext>
            </a:extLst>
          </p:cNvPr>
          <p:cNvSpPr txBox="1"/>
          <p:nvPr/>
        </p:nvSpPr>
        <p:spPr>
          <a:xfrm>
            <a:off x="6178670" y="4153168"/>
            <a:ext cx="5579134"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Взаємодія можна продовжувати до утворення іона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який існуватиме в кислому середовищі.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191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DD155-C8FE-3FD5-C57F-8DFA4838E06A}"/>
              </a:ext>
            </a:extLst>
          </p:cNvPr>
          <p:cNvSpPr txBox="1"/>
          <p:nvPr/>
        </p:nvSpPr>
        <p:spPr>
          <a:xfrm>
            <a:off x="269576" y="234634"/>
            <a:ext cx="5466990"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Отже, все проміжні складу іони алюмінію є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амфолітами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виявляють кислотні та основні властивості. Такі властивості виявляє осад гідроксиду алюмінію,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(ОН)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присутності сильної кислоти та сильної основи.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4F56FDA-61FB-5DDA-CE87-5D1FBED84559}"/>
              </a:ext>
            </a:extLst>
          </p:cNvPr>
          <p:cNvPicPr>
            <a:picLocks noChangeAspect="1"/>
          </p:cNvPicPr>
          <p:nvPr/>
        </p:nvPicPr>
        <p:blipFill>
          <a:blip r:embed="rId2"/>
          <a:stretch>
            <a:fillRect/>
          </a:stretch>
        </p:blipFill>
        <p:spPr>
          <a:xfrm>
            <a:off x="1622798" y="1795639"/>
            <a:ext cx="3102561" cy="766406"/>
          </a:xfrm>
          <a:prstGeom prst="rect">
            <a:avLst/>
          </a:prstGeom>
        </p:spPr>
      </p:pic>
      <p:sp>
        <p:nvSpPr>
          <p:cNvPr id="7" name="TextBox 6">
            <a:extLst>
              <a:ext uri="{FF2B5EF4-FFF2-40B4-BE49-F238E27FC236}">
                <a16:creationId xmlns:a16="http://schemas.microsoft.com/office/drawing/2014/main" id="{2ED4A55E-819E-B009-1661-99961ECC2A8E}"/>
              </a:ext>
            </a:extLst>
          </p:cNvPr>
          <p:cNvSpPr txBox="1"/>
          <p:nvPr/>
        </p:nvSpPr>
        <p:spPr>
          <a:xfrm>
            <a:off x="269576" y="2811329"/>
            <a:ext cx="5466990" cy="2256323"/>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Малорозчинні у воді гідроксиди металів, здатні розчинятися у розчинах сильних кислот та сильних основ, називають амфотерними.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Обмінні реакції, що супроводжуються гідролізом. Розглянемо цей вид реакцій з прикладу взаємодії FeCl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Na</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C0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Їхня взаємодія виражається рівнянням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0BFF7F7-ACB7-6F33-D396-D76AF1D240FC}"/>
              </a:ext>
            </a:extLst>
          </p:cNvPr>
          <p:cNvPicPr>
            <a:picLocks noChangeAspect="1"/>
          </p:cNvPicPr>
          <p:nvPr/>
        </p:nvPicPr>
        <p:blipFill>
          <a:blip r:embed="rId3"/>
          <a:stretch>
            <a:fillRect/>
          </a:stretch>
        </p:blipFill>
        <p:spPr>
          <a:xfrm>
            <a:off x="424562" y="5157403"/>
            <a:ext cx="5312004" cy="319065"/>
          </a:xfrm>
          <a:prstGeom prst="rect">
            <a:avLst/>
          </a:prstGeom>
        </p:spPr>
      </p:pic>
      <p:pic>
        <p:nvPicPr>
          <p:cNvPr id="11" name="Рисунок 10">
            <a:extLst>
              <a:ext uri="{FF2B5EF4-FFF2-40B4-BE49-F238E27FC236}">
                <a16:creationId xmlns:a16="http://schemas.microsoft.com/office/drawing/2014/main" id="{A7E2442E-59DF-32FA-DD53-CB9F0075DF44}"/>
              </a:ext>
            </a:extLst>
          </p:cNvPr>
          <p:cNvPicPr>
            <a:picLocks noChangeAspect="1"/>
          </p:cNvPicPr>
          <p:nvPr/>
        </p:nvPicPr>
        <p:blipFill>
          <a:blip r:embed="rId4"/>
          <a:stretch>
            <a:fillRect/>
          </a:stretch>
        </p:blipFill>
        <p:spPr>
          <a:xfrm>
            <a:off x="718471" y="5593292"/>
            <a:ext cx="4006888" cy="1043156"/>
          </a:xfrm>
          <a:prstGeom prst="rect">
            <a:avLst/>
          </a:prstGeom>
        </p:spPr>
      </p:pic>
      <p:sp>
        <p:nvSpPr>
          <p:cNvPr id="13" name="TextBox 12">
            <a:extLst>
              <a:ext uri="{FF2B5EF4-FFF2-40B4-BE49-F238E27FC236}">
                <a16:creationId xmlns:a16="http://schemas.microsoft.com/office/drawing/2014/main" id="{790CDC67-E205-F520-14FC-01C394DA5653}"/>
              </a:ext>
            </a:extLst>
          </p:cNvPr>
          <p:cNvSpPr txBox="1"/>
          <p:nvPr/>
        </p:nvSpPr>
        <p:spPr>
          <a:xfrm>
            <a:off x="5902624" y="234634"/>
            <a:ext cx="6019800" cy="185736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Утворені при гідролізі іони 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ОН- нейтралізують один одного (утворюється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що призводить до взаємного посилення гідролізу солей. При цьому карбонат тривалентного заліза не утворюється (він нестійкий), а осаджується гідроксид заліза (ІІІ). Іонне рівняння реакції взаємодії FeCl</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Na</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C0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C896F029-7FF6-C20B-BB66-442667B3649C}"/>
              </a:ext>
            </a:extLst>
          </p:cNvPr>
          <p:cNvPicPr>
            <a:picLocks noChangeAspect="1"/>
          </p:cNvPicPr>
          <p:nvPr/>
        </p:nvPicPr>
        <p:blipFill>
          <a:blip r:embed="rId5"/>
          <a:stretch>
            <a:fillRect/>
          </a:stretch>
        </p:blipFill>
        <p:spPr>
          <a:xfrm>
            <a:off x="6850671" y="2280423"/>
            <a:ext cx="4138985" cy="281622"/>
          </a:xfrm>
          <a:prstGeom prst="rect">
            <a:avLst/>
          </a:prstGeom>
        </p:spPr>
      </p:pic>
      <p:sp>
        <p:nvSpPr>
          <p:cNvPr id="17" name="TextBox 16">
            <a:extLst>
              <a:ext uri="{FF2B5EF4-FFF2-40B4-BE49-F238E27FC236}">
                <a16:creationId xmlns:a16="http://schemas.microsoft.com/office/drawing/2014/main" id="{F7AD33A5-AA60-5C13-B8BF-F55416AC39DB}"/>
              </a:ext>
            </a:extLst>
          </p:cNvPr>
          <p:cNvSpPr txBox="1"/>
          <p:nvPr/>
        </p:nvSpPr>
        <p:spPr>
          <a:xfrm>
            <a:off x="5865243" y="2678975"/>
            <a:ext cx="6019800" cy="67191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Константа гідролізу, ступінь гідролізу.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Розглянемо поняття константи гідролізу з прикладу гідролізу по аніону СН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СОО</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DC400933-8C54-3D50-D041-E79330037DC1}"/>
              </a:ext>
            </a:extLst>
          </p:cNvPr>
          <p:cNvPicPr>
            <a:picLocks noChangeAspect="1"/>
          </p:cNvPicPr>
          <p:nvPr/>
        </p:nvPicPr>
        <p:blipFill>
          <a:blip r:embed="rId6"/>
          <a:stretch>
            <a:fillRect/>
          </a:stretch>
        </p:blipFill>
        <p:spPr>
          <a:xfrm>
            <a:off x="6760727" y="3507111"/>
            <a:ext cx="4228832" cy="302715"/>
          </a:xfrm>
          <a:prstGeom prst="rect">
            <a:avLst/>
          </a:prstGeom>
        </p:spPr>
      </p:pic>
      <p:sp>
        <p:nvSpPr>
          <p:cNvPr id="21" name="TextBox 20">
            <a:extLst>
              <a:ext uri="{FF2B5EF4-FFF2-40B4-BE49-F238E27FC236}">
                <a16:creationId xmlns:a16="http://schemas.microsoft.com/office/drawing/2014/main" id="{E1751B68-07B6-9B88-8D1E-CC8E550B7EE8}"/>
              </a:ext>
            </a:extLst>
          </p:cNvPr>
          <p:cNvSpPr txBox="1"/>
          <p:nvPr/>
        </p:nvSpPr>
        <p:spPr>
          <a:xfrm>
            <a:off x="5945037" y="3940635"/>
            <a:ext cx="5977387" cy="646331"/>
          </a:xfrm>
          <a:prstGeom prst="rect">
            <a:avLst/>
          </a:prstGeom>
          <a:noFill/>
        </p:spPr>
        <p:txBody>
          <a:bodyPr wrap="square">
            <a:spAutoFit/>
          </a:bodyPr>
          <a:lstStyle/>
          <a:p>
            <a:pPr algn="just"/>
            <a:r>
              <a:rPr lang="uk-UA" dirty="0"/>
              <a:t>Для умов рівноваги процесу гідролізу складемо вираз константи рівноваги:</a:t>
            </a:r>
          </a:p>
        </p:txBody>
      </p:sp>
      <p:pic>
        <p:nvPicPr>
          <p:cNvPr id="23" name="Рисунок 22">
            <a:extLst>
              <a:ext uri="{FF2B5EF4-FFF2-40B4-BE49-F238E27FC236}">
                <a16:creationId xmlns:a16="http://schemas.microsoft.com/office/drawing/2014/main" id="{4AFA1296-C07B-C83F-ED8A-F0F7A6004806}"/>
              </a:ext>
            </a:extLst>
          </p:cNvPr>
          <p:cNvPicPr>
            <a:picLocks noChangeAspect="1"/>
          </p:cNvPicPr>
          <p:nvPr/>
        </p:nvPicPr>
        <p:blipFill>
          <a:blip r:embed="rId7"/>
          <a:stretch>
            <a:fillRect/>
          </a:stretch>
        </p:blipFill>
        <p:spPr>
          <a:xfrm>
            <a:off x="7952738" y="4655593"/>
            <a:ext cx="1745100" cy="501810"/>
          </a:xfrm>
          <a:prstGeom prst="rect">
            <a:avLst/>
          </a:prstGeom>
        </p:spPr>
      </p:pic>
    </p:spTree>
    <p:extLst>
      <p:ext uri="{BB962C8B-B14F-4D97-AF65-F5344CB8AC3E}">
        <p14:creationId xmlns:p14="http://schemas.microsoft.com/office/powerpoint/2010/main" val="240996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8E143A-06DC-F2A7-54E3-DBE9DB522C13}"/>
              </a:ext>
            </a:extLst>
          </p:cNvPr>
          <p:cNvSpPr txBox="1"/>
          <p:nvPr/>
        </p:nvSpPr>
        <p:spPr>
          <a:xfrm>
            <a:off x="200564" y="224135"/>
            <a:ext cx="5492870" cy="923330"/>
          </a:xfrm>
          <a:prstGeom prst="rect">
            <a:avLst/>
          </a:prstGeom>
          <a:noFill/>
        </p:spPr>
        <p:txBody>
          <a:bodyPr wrap="square">
            <a:spAutoFit/>
          </a:bodyPr>
          <a:lstStyle/>
          <a:p>
            <a:pPr algn="just"/>
            <a:r>
              <a:rPr lang="uk-UA" dirty="0"/>
              <a:t>Гідроліз мало впливає на концентрацію води у розчині, і величина [Н20] залишається практично постійною. Її можна поєднати з константою рівноваги:</a:t>
            </a:r>
          </a:p>
        </p:txBody>
      </p:sp>
      <p:pic>
        <p:nvPicPr>
          <p:cNvPr id="7" name="Рисунок 6">
            <a:extLst>
              <a:ext uri="{FF2B5EF4-FFF2-40B4-BE49-F238E27FC236}">
                <a16:creationId xmlns:a16="http://schemas.microsoft.com/office/drawing/2014/main" id="{89BE7825-2E7A-9D11-A6DA-1FE79E86C1A3}"/>
              </a:ext>
            </a:extLst>
          </p:cNvPr>
          <p:cNvPicPr>
            <a:picLocks noChangeAspect="1"/>
          </p:cNvPicPr>
          <p:nvPr/>
        </p:nvPicPr>
        <p:blipFill>
          <a:blip r:embed="rId2"/>
          <a:stretch>
            <a:fillRect/>
          </a:stretch>
        </p:blipFill>
        <p:spPr>
          <a:xfrm>
            <a:off x="1591757" y="1287600"/>
            <a:ext cx="2486591" cy="541199"/>
          </a:xfrm>
          <a:prstGeom prst="rect">
            <a:avLst/>
          </a:prstGeom>
        </p:spPr>
      </p:pic>
      <p:sp>
        <p:nvSpPr>
          <p:cNvPr id="9" name="TextBox 8">
            <a:extLst>
              <a:ext uri="{FF2B5EF4-FFF2-40B4-BE49-F238E27FC236}">
                <a16:creationId xmlns:a16="http://schemas.microsoft.com/office/drawing/2014/main" id="{11B4D6AD-B463-53D7-7B0D-F6F7C31807DD}"/>
              </a:ext>
            </a:extLst>
          </p:cNvPr>
          <p:cNvSpPr txBox="1"/>
          <p:nvPr/>
        </p:nvSpPr>
        <p:spPr>
          <a:xfrm>
            <a:off x="200564" y="1970235"/>
            <a:ext cx="5492870" cy="107087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Величина К</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Г</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константою гідролізу.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рівняння реакції гідролізу по аніону виразити у загальному вигляді: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21685717-719D-FE9D-EBA2-B62C77045059}"/>
              </a:ext>
            </a:extLst>
          </p:cNvPr>
          <p:cNvPicPr>
            <a:picLocks noChangeAspect="1"/>
          </p:cNvPicPr>
          <p:nvPr/>
        </p:nvPicPr>
        <p:blipFill>
          <a:blip r:embed="rId3"/>
          <a:stretch>
            <a:fillRect/>
          </a:stretch>
        </p:blipFill>
        <p:spPr>
          <a:xfrm>
            <a:off x="1488240" y="3152350"/>
            <a:ext cx="2689650" cy="276650"/>
          </a:xfrm>
          <a:prstGeom prst="rect">
            <a:avLst/>
          </a:prstGeom>
        </p:spPr>
      </p:pic>
      <p:pic>
        <p:nvPicPr>
          <p:cNvPr id="13" name="Рисунок 12">
            <a:extLst>
              <a:ext uri="{FF2B5EF4-FFF2-40B4-BE49-F238E27FC236}">
                <a16:creationId xmlns:a16="http://schemas.microsoft.com/office/drawing/2014/main" id="{0E4864CE-1B87-7B56-B9BC-B331D81450CF}"/>
              </a:ext>
            </a:extLst>
          </p:cNvPr>
          <p:cNvPicPr>
            <a:picLocks noChangeAspect="1"/>
          </p:cNvPicPr>
          <p:nvPr/>
        </p:nvPicPr>
        <p:blipFill>
          <a:blip r:embed="rId4"/>
          <a:stretch>
            <a:fillRect/>
          </a:stretch>
        </p:blipFill>
        <p:spPr>
          <a:xfrm>
            <a:off x="1488240" y="3647964"/>
            <a:ext cx="1378688" cy="501341"/>
          </a:xfrm>
          <a:prstGeom prst="rect">
            <a:avLst/>
          </a:prstGeom>
        </p:spPr>
      </p:pic>
      <p:sp>
        <p:nvSpPr>
          <p:cNvPr id="15" name="TextBox 14">
            <a:extLst>
              <a:ext uri="{FF2B5EF4-FFF2-40B4-BE49-F238E27FC236}">
                <a16:creationId xmlns:a16="http://schemas.microsoft.com/office/drawing/2014/main" id="{B3D558B6-F6D2-FF07-D710-A4C83DB99DA9}"/>
              </a:ext>
            </a:extLst>
          </p:cNvPr>
          <p:cNvSpPr txBox="1"/>
          <p:nvPr/>
        </p:nvSpPr>
        <p:spPr>
          <a:xfrm>
            <a:off x="200564" y="4149305"/>
            <a:ext cx="5492870" cy="646331"/>
          </a:xfrm>
          <a:prstGeom prst="rect">
            <a:avLst/>
          </a:prstGeom>
          <a:noFill/>
        </p:spPr>
        <p:txBody>
          <a:bodyPr wrap="square">
            <a:spAutoFit/>
          </a:bodyPr>
          <a:lstStyle/>
          <a:p>
            <a:r>
              <a:rPr lang="ru-RU" dirty="0" err="1"/>
              <a:t>Вираз</a:t>
            </a:r>
            <a:r>
              <a:rPr lang="ru-RU" dirty="0"/>
              <a:t> </a:t>
            </a:r>
            <a:r>
              <a:rPr lang="ru-RU" dirty="0" err="1"/>
              <a:t>константи</a:t>
            </a:r>
            <a:r>
              <a:rPr lang="ru-RU" dirty="0"/>
              <a:t> </a:t>
            </a:r>
            <a:r>
              <a:rPr lang="ru-RU" dirty="0" err="1"/>
              <a:t>гідролізу</a:t>
            </a:r>
            <a:r>
              <a:rPr lang="ru-RU" dirty="0"/>
              <a:t> по </a:t>
            </a:r>
            <a:r>
              <a:rPr lang="ru-RU" dirty="0" err="1"/>
              <a:t>аніону</a:t>
            </a:r>
            <a:r>
              <a:rPr lang="ru-RU" dirty="0"/>
              <a:t> </a:t>
            </a:r>
            <a:r>
              <a:rPr lang="ru-RU" dirty="0" err="1"/>
              <a:t>можна</a:t>
            </a:r>
            <a:r>
              <a:rPr lang="ru-RU" dirty="0"/>
              <a:t> подати в </a:t>
            </a:r>
            <a:r>
              <a:rPr lang="ru-RU" dirty="0" err="1"/>
              <a:t>іншій</a:t>
            </a:r>
            <a:r>
              <a:rPr lang="ru-RU" dirty="0"/>
              <a:t> </a:t>
            </a:r>
            <a:r>
              <a:rPr lang="ru-RU" dirty="0" err="1"/>
              <a:t>формі</a:t>
            </a:r>
            <a:r>
              <a:rPr lang="ru-RU" dirty="0"/>
              <a:t>. </a:t>
            </a:r>
            <a:r>
              <a:rPr lang="ru-RU" dirty="0" err="1"/>
              <a:t>Візьмемо</a:t>
            </a:r>
            <a:r>
              <a:rPr lang="ru-RU" dirty="0"/>
              <a:t> до </a:t>
            </a:r>
            <a:r>
              <a:rPr lang="ru-RU" dirty="0" err="1"/>
              <a:t>уваги</a:t>
            </a:r>
            <a:r>
              <a:rPr lang="ru-RU" dirty="0"/>
              <a:t> </a:t>
            </a:r>
            <a:r>
              <a:rPr lang="ru-RU" dirty="0" err="1"/>
              <a:t>наступну</a:t>
            </a:r>
            <a:r>
              <a:rPr lang="ru-RU" dirty="0"/>
              <a:t> </a:t>
            </a:r>
            <a:r>
              <a:rPr lang="ru-RU" dirty="0" err="1"/>
              <a:t>залежність</a:t>
            </a:r>
            <a:r>
              <a:rPr lang="ru-RU" dirty="0"/>
              <a:t>:</a:t>
            </a:r>
            <a:endParaRPr lang="uk-UA" dirty="0"/>
          </a:p>
        </p:txBody>
      </p:sp>
      <p:pic>
        <p:nvPicPr>
          <p:cNvPr id="17" name="Рисунок 16">
            <a:extLst>
              <a:ext uri="{FF2B5EF4-FFF2-40B4-BE49-F238E27FC236}">
                <a16:creationId xmlns:a16="http://schemas.microsoft.com/office/drawing/2014/main" id="{B16F5B52-9091-B706-CF2D-5537BA58B416}"/>
              </a:ext>
            </a:extLst>
          </p:cNvPr>
          <p:cNvPicPr>
            <a:picLocks noChangeAspect="1"/>
          </p:cNvPicPr>
          <p:nvPr/>
        </p:nvPicPr>
        <p:blipFill>
          <a:blip r:embed="rId5"/>
          <a:stretch>
            <a:fillRect/>
          </a:stretch>
        </p:blipFill>
        <p:spPr>
          <a:xfrm>
            <a:off x="328558" y="4961862"/>
            <a:ext cx="1263200" cy="234236"/>
          </a:xfrm>
          <a:prstGeom prst="rect">
            <a:avLst/>
          </a:prstGeom>
        </p:spPr>
      </p:pic>
      <p:sp>
        <p:nvSpPr>
          <p:cNvPr id="19" name="TextBox 18">
            <a:extLst>
              <a:ext uri="{FF2B5EF4-FFF2-40B4-BE49-F238E27FC236}">
                <a16:creationId xmlns:a16="http://schemas.microsoft.com/office/drawing/2014/main" id="{7C14B9C3-7996-BA2B-CC44-63BC1E838CDB}"/>
              </a:ext>
            </a:extLst>
          </p:cNvPr>
          <p:cNvSpPr txBox="1"/>
          <p:nvPr/>
        </p:nvSpPr>
        <p:spPr>
          <a:xfrm>
            <a:off x="1813703" y="4869610"/>
            <a:ext cx="3508795" cy="37555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Іонний добуток води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8AA8DFE4-D482-0BEB-B0D1-A614C2A4CB5C}"/>
              </a:ext>
            </a:extLst>
          </p:cNvPr>
          <p:cNvPicPr>
            <a:picLocks noChangeAspect="1"/>
          </p:cNvPicPr>
          <p:nvPr/>
        </p:nvPicPr>
        <p:blipFill>
          <a:blip r:embed="rId6"/>
          <a:stretch>
            <a:fillRect/>
          </a:stretch>
        </p:blipFill>
        <p:spPr>
          <a:xfrm>
            <a:off x="328558" y="5347657"/>
            <a:ext cx="1159682" cy="448636"/>
          </a:xfrm>
          <a:prstGeom prst="rect">
            <a:avLst/>
          </a:prstGeom>
        </p:spPr>
      </p:pic>
      <p:pic>
        <p:nvPicPr>
          <p:cNvPr id="23" name="Рисунок 22">
            <a:extLst>
              <a:ext uri="{FF2B5EF4-FFF2-40B4-BE49-F238E27FC236}">
                <a16:creationId xmlns:a16="http://schemas.microsoft.com/office/drawing/2014/main" id="{CBFE85E8-E71F-DA29-584D-4E4C85A3AE68}"/>
              </a:ext>
            </a:extLst>
          </p:cNvPr>
          <p:cNvPicPr>
            <a:picLocks noChangeAspect="1"/>
          </p:cNvPicPr>
          <p:nvPr/>
        </p:nvPicPr>
        <p:blipFill>
          <a:blip r:embed="rId7"/>
          <a:stretch>
            <a:fillRect/>
          </a:stretch>
        </p:blipFill>
        <p:spPr>
          <a:xfrm>
            <a:off x="432124" y="5934026"/>
            <a:ext cx="1159633" cy="479315"/>
          </a:xfrm>
          <a:prstGeom prst="rect">
            <a:avLst/>
          </a:prstGeom>
        </p:spPr>
      </p:pic>
      <p:pic>
        <p:nvPicPr>
          <p:cNvPr id="25" name="Рисунок 24">
            <a:extLst>
              <a:ext uri="{FF2B5EF4-FFF2-40B4-BE49-F238E27FC236}">
                <a16:creationId xmlns:a16="http://schemas.microsoft.com/office/drawing/2014/main" id="{CD0BFC1D-4B3F-5D7E-9C3B-422F5A714D3E}"/>
              </a:ext>
            </a:extLst>
          </p:cNvPr>
          <p:cNvPicPr>
            <a:picLocks noChangeAspect="1"/>
          </p:cNvPicPr>
          <p:nvPr/>
        </p:nvPicPr>
        <p:blipFill>
          <a:blip r:embed="rId8"/>
          <a:stretch>
            <a:fillRect/>
          </a:stretch>
        </p:blipFill>
        <p:spPr>
          <a:xfrm>
            <a:off x="2004610" y="5934026"/>
            <a:ext cx="756580" cy="480651"/>
          </a:xfrm>
          <a:prstGeom prst="rect">
            <a:avLst/>
          </a:prstGeom>
        </p:spPr>
      </p:pic>
      <p:sp>
        <p:nvSpPr>
          <p:cNvPr id="26" name="TextBox 25">
            <a:extLst>
              <a:ext uri="{FF2B5EF4-FFF2-40B4-BE49-F238E27FC236}">
                <a16:creationId xmlns:a16="http://schemas.microsoft.com/office/drawing/2014/main" id="{A65EFF5C-45C8-6C5C-2FD8-45FC07B833D1}"/>
              </a:ext>
            </a:extLst>
          </p:cNvPr>
          <p:cNvSpPr txBox="1"/>
          <p:nvPr/>
        </p:nvSpPr>
        <p:spPr>
          <a:xfrm>
            <a:off x="3044405" y="5741426"/>
            <a:ext cx="2450622" cy="671915"/>
          </a:xfrm>
          <a:prstGeom prst="rect">
            <a:avLst/>
          </a:prstGeom>
          <a:noFill/>
        </p:spPr>
        <p:txBody>
          <a:bodyPr wrap="square">
            <a:spAutoFit/>
          </a:bodyPr>
          <a:lstStyle/>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Кк</a:t>
            </a:r>
            <a:r>
              <a:rPr lang="uk-UA" sz="1800" dirty="0">
                <a:effectLst/>
                <a:latin typeface="Calibri" panose="020F0502020204030204" pitchFamily="34" charset="0"/>
                <a:ea typeface="Calibri" panose="020F0502020204030204" pitchFamily="34" charset="0"/>
                <a:cs typeface="Times New Roman" panose="02020603050405020304" pitchFamily="18" charset="0"/>
              </a:rPr>
              <a:t> – константа іонізації кислоти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F9E4869E-5A96-5EB8-4B1E-282A59F82E6E}"/>
              </a:ext>
            </a:extLst>
          </p:cNvPr>
          <p:cNvSpPr txBox="1"/>
          <p:nvPr/>
        </p:nvSpPr>
        <p:spPr>
          <a:xfrm>
            <a:off x="6097438" y="225079"/>
            <a:ext cx="5668992" cy="646331"/>
          </a:xfrm>
          <a:prstGeom prst="rect">
            <a:avLst/>
          </a:prstGeom>
          <a:noFill/>
        </p:spPr>
        <p:txBody>
          <a:bodyPr wrap="square">
            <a:spAutoFit/>
          </a:bodyPr>
          <a:lstStyle/>
          <a:p>
            <a:pPr algn="just"/>
            <a:r>
              <a:rPr lang="uk-UA" dirty="0"/>
              <a:t>Гідроліз по катіону цинку, що утворює слабку основу, протікає двома ступенями:</a:t>
            </a:r>
          </a:p>
        </p:txBody>
      </p:sp>
      <p:pic>
        <p:nvPicPr>
          <p:cNvPr id="30" name="Рисунок 29">
            <a:extLst>
              <a:ext uri="{FF2B5EF4-FFF2-40B4-BE49-F238E27FC236}">
                <a16:creationId xmlns:a16="http://schemas.microsoft.com/office/drawing/2014/main" id="{D810E935-5AA4-6A4C-AB25-C7402493DCCF}"/>
              </a:ext>
            </a:extLst>
          </p:cNvPr>
          <p:cNvPicPr>
            <a:picLocks noChangeAspect="1"/>
          </p:cNvPicPr>
          <p:nvPr/>
        </p:nvPicPr>
        <p:blipFill>
          <a:blip r:embed="rId9"/>
          <a:stretch>
            <a:fillRect/>
          </a:stretch>
        </p:blipFill>
        <p:spPr>
          <a:xfrm>
            <a:off x="6985382" y="937904"/>
            <a:ext cx="4276998" cy="476828"/>
          </a:xfrm>
          <a:prstGeom prst="rect">
            <a:avLst/>
          </a:prstGeom>
        </p:spPr>
      </p:pic>
      <p:sp>
        <p:nvSpPr>
          <p:cNvPr id="32" name="TextBox 31">
            <a:extLst>
              <a:ext uri="{FF2B5EF4-FFF2-40B4-BE49-F238E27FC236}">
                <a16:creationId xmlns:a16="http://schemas.microsoft.com/office/drawing/2014/main" id="{9CCB2835-A97B-660B-A610-75B2C33D8788}"/>
              </a:ext>
            </a:extLst>
          </p:cNvPr>
          <p:cNvSpPr txBox="1"/>
          <p:nvPr/>
        </p:nvSpPr>
        <p:spPr>
          <a:xfrm>
            <a:off x="6076600" y="1558199"/>
            <a:ext cx="5758842" cy="1477328"/>
          </a:xfrm>
          <a:prstGeom prst="rect">
            <a:avLst/>
          </a:prstGeom>
          <a:noFill/>
        </p:spPr>
        <p:txBody>
          <a:bodyPr wrap="square">
            <a:spAutoFit/>
          </a:bodyPr>
          <a:lstStyle/>
          <a:p>
            <a:pPr algn="just"/>
            <a:r>
              <a:rPr lang="uk-UA" dirty="0"/>
              <a:t>Однак по другому ступені гідроліз практично не йде, якщо не видаляти з розчину іони Н+, що утворюються. Тому як кількісної характеристики повноти гідролізу цілком може бути використана константа гідролізу по першому ступеню:</a:t>
            </a:r>
          </a:p>
        </p:txBody>
      </p:sp>
      <p:pic>
        <p:nvPicPr>
          <p:cNvPr id="34" name="Рисунок 33">
            <a:extLst>
              <a:ext uri="{FF2B5EF4-FFF2-40B4-BE49-F238E27FC236}">
                <a16:creationId xmlns:a16="http://schemas.microsoft.com/office/drawing/2014/main" id="{4622DBA4-0A4E-645C-2EB8-35F5533C6758}"/>
              </a:ext>
            </a:extLst>
          </p:cNvPr>
          <p:cNvPicPr>
            <a:picLocks noChangeAspect="1"/>
          </p:cNvPicPr>
          <p:nvPr/>
        </p:nvPicPr>
        <p:blipFill>
          <a:blip r:embed="rId10"/>
          <a:stretch>
            <a:fillRect/>
          </a:stretch>
        </p:blipFill>
        <p:spPr>
          <a:xfrm>
            <a:off x="6731346" y="3200388"/>
            <a:ext cx="1532760" cy="546330"/>
          </a:xfrm>
          <a:prstGeom prst="rect">
            <a:avLst/>
          </a:prstGeom>
        </p:spPr>
      </p:pic>
      <p:pic>
        <p:nvPicPr>
          <p:cNvPr id="36" name="Рисунок 35">
            <a:extLst>
              <a:ext uri="{FF2B5EF4-FFF2-40B4-BE49-F238E27FC236}">
                <a16:creationId xmlns:a16="http://schemas.microsoft.com/office/drawing/2014/main" id="{62D3B315-D4AA-DA71-DC3C-690297E6389F}"/>
              </a:ext>
            </a:extLst>
          </p:cNvPr>
          <p:cNvPicPr>
            <a:picLocks noChangeAspect="1"/>
          </p:cNvPicPr>
          <p:nvPr/>
        </p:nvPicPr>
        <p:blipFill>
          <a:blip r:embed="rId11"/>
          <a:stretch>
            <a:fillRect/>
          </a:stretch>
        </p:blipFill>
        <p:spPr>
          <a:xfrm>
            <a:off x="9123881" y="3271442"/>
            <a:ext cx="815593" cy="315115"/>
          </a:xfrm>
          <a:prstGeom prst="rect">
            <a:avLst/>
          </a:prstGeom>
        </p:spPr>
      </p:pic>
      <p:sp>
        <p:nvSpPr>
          <p:cNvPr id="38" name="TextBox 37">
            <a:extLst>
              <a:ext uri="{FF2B5EF4-FFF2-40B4-BE49-F238E27FC236}">
                <a16:creationId xmlns:a16="http://schemas.microsoft.com/office/drawing/2014/main" id="{1266CCC9-6C04-EDC7-223E-4BDE66B412BF}"/>
              </a:ext>
            </a:extLst>
          </p:cNvPr>
          <p:cNvSpPr txBox="1"/>
          <p:nvPr/>
        </p:nvSpPr>
        <p:spPr>
          <a:xfrm>
            <a:off x="6097438" y="3982633"/>
            <a:ext cx="5738004" cy="923330"/>
          </a:xfrm>
          <a:prstGeom prst="rect">
            <a:avLst/>
          </a:prstGeom>
          <a:noFill/>
        </p:spPr>
        <p:txBody>
          <a:bodyPr wrap="square">
            <a:spAutoFit/>
          </a:bodyPr>
          <a:lstStyle/>
          <a:p>
            <a:pPr algn="just"/>
            <a:r>
              <a:rPr lang="uk-UA" dirty="0"/>
              <a:t>За аналогією з константою гідролізу по аніону можна показати, що константа гідролізу за двовалентним катіоном В2+ може бути представлена виразом</a:t>
            </a:r>
          </a:p>
        </p:txBody>
      </p:sp>
      <p:pic>
        <p:nvPicPr>
          <p:cNvPr id="40" name="Рисунок 39">
            <a:extLst>
              <a:ext uri="{FF2B5EF4-FFF2-40B4-BE49-F238E27FC236}">
                <a16:creationId xmlns:a16="http://schemas.microsoft.com/office/drawing/2014/main" id="{434E5F29-A9C9-07C3-541C-60C2C632D386}"/>
              </a:ext>
            </a:extLst>
          </p:cNvPr>
          <p:cNvPicPr>
            <a:picLocks noChangeAspect="1"/>
          </p:cNvPicPr>
          <p:nvPr/>
        </p:nvPicPr>
        <p:blipFill>
          <a:blip r:embed="rId12"/>
          <a:stretch>
            <a:fillRect/>
          </a:stretch>
        </p:blipFill>
        <p:spPr>
          <a:xfrm>
            <a:off x="8264106" y="5009660"/>
            <a:ext cx="1233577" cy="471003"/>
          </a:xfrm>
          <a:prstGeom prst="rect">
            <a:avLst/>
          </a:prstGeom>
        </p:spPr>
      </p:pic>
      <p:pic>
        <p:nvPicPr>
          <p:cNvPr id="42" name="Рисунок 41">
            <a:extLst>
              <a:ext uri="{FF2B5EF4-FFF2-40B4-BE49-F238E27FC236}">
                <a16:creationId xmlns:a16="http://schemas.microsoft.com/office/drawing/2014/main" id="{24006CBC-4438-E760-F08D-313406E9BC97}"/>
              </a:ext>
            </a:extLst>
          </p:cNvPr>
          <p:cNvPicPr>
            <a:picLocks noChangeAspect="1"/>
          </p:cNvPicPr>
          <p:nvPr/>
        </p:nvPicPr>
        <p:blipFill>
          <a:blip r:embed="rId13"/>
          <a:stretch>
            <a:fillRect/>
          </a:stretch>
        </p:blipFill>
        <p:spPr>
          <a:xfrm>
            <a:off x="6181692" y="5853069"/>
            <a:ext cx="4796717" cy="270237"/>
          </a:xfrm>
          <a:prstGeom prst="rect">
            <a:avLst/>
          </a:prstGeom>
        </p:spPr>
      </p:pic>
    </p:spTree>
    <p:extLst>
      <p:ext uri="{BB962C8B-B14F-4D97-AF65-F5344CB8AC3E}">
        <p14:creationId xmlns:p14="http://schemas.microsoft.com/office/powerpoint/2010/main" val="4010127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6E9CE-B60E-8299-1039-3C1D26E1AB55}"/>
              </a:ext>
            </a:extLst>
          </p:cNvPr>
          <p:cNvSpPr txBox="1"/>
          <p:nvPr/>
        </p:nvSpPr>
        <p:spPr>
          <a:xfrm>
            <a:off x="329960" y="282614"/>
            <a:ext cx="5415232" cy="2031325"/>
          </a:xfrm>
          <a:prstGeom prst="rect">
            <a:avLst/>
          </a:prstGeom>
          <a:noFill/>
        </p:spPr>
        <p:txBody>
          <a:bodyPr wrap="square">
            <a:spAutoFit/>
          </a:bodyPr>
          <a:lstStyle/>
          <a:p>
            <a:pPr algn="just"/>
            <a:r>
              <a:rPr lang="uk-UA" dirty="0"/>
              <a:t>Таким чином, константа гідролізу по катіону В2+ по першому ступені дорівнює відношенню іонного добутку води до константи іонізації основи по другому ступені .Ступінь гідролізу </a:t>
            </a:r>
            <a:r>
              <a:rPr lang="en-US" dirty="0"/>
              <a:t>h </a:t>
            </a:r>
            <a:r>
              <a:rPr lang="uk-UA" dirty="0"/>
              <a:t>виражає частку іонів, що зазнали гідролізу. Константа гідролізу КГ та ступінь гідролізу </a:t>
            </a:r>
            <a:r>
              <a:rPr lang="en-US" dirty="0"/>
              <a:t>h </a:t>
            </a:r>
            <a:r>
              <a:rPr lang="uk-UA" dirty="0"/>
              <a:t>пов'язані рівнянням, аналогічним закону розведення Оствальда:</a:t>
            </a:r>
          </a:p>
        </p:txBody>
      </p:sp>
      <p:pic>
        <p:nvPicPr>
          <p:cNvPr id="5" name="Рисунок 4">
            <a:extLst>
              <a:ext uri="{FF2B5EF4-FFF2-40B4-BE49-F238E27FC236}">
                <a16:creationId xmlns:a16="http://schemas.microsoft.com/office/drawing/2014/main" id="{6A14B33F-A6AF-7C8B-ACAB-C4995BCA0689}"/>
              </a:ext>
            </a:extLst>
          </p:cNvPr>
          <p:cNvPicPr>
            <a:picLocks noChangeAspect="1"/>
          </p:cNvPicPr>
          <p:nvPr/>
        </p:nvPicPr>
        <p:blipFill>
          <a:blip r:embed="rId3"/>
          <a:stretch>
            <a:fillRect/>
          </a:stretch>
        </p:blipFill>
        <p:spPr>
          <a:xfrm>
            <a:off x="2276855" y="2313939"/>
            <a:ext cx="1521441" cy="390113"/>
          </a:xfrm>
          <a:prstGeom prst="rect">
            <a:avLst/>
          </a:prstGeom>
        </p:spPr>
      </p:pic>
      <p:sp>
        <p:nvSpPr>
          <p:cNvPr id="7" name="TextBox 6">
            <a:extLst>
              <a:ext uri="{FF2B5EF4-FFF2-40B4-BE49-F238E27FC236}">
                <a16:creationId xmlns:a16="http://schemas.microsoft.com/office/drawing/2014/main" id="{A95F9F4D-1EC3-0DF3-E1FD-4EAAA9886AC8}"/>
              </a:ext>
            </a:extLst>
          </p:cNvPr>
          <p:cNvSpPr txBox="1"/>
          <p:nvPr/>
        </p:nvSpPr>
        <p:spPr>
          <a:xfrm>
            <a:off x="329960" y="2704052"/>
            <a:ext cx="5303089" cy="646331"/>
          </a:xfrm>
          <a:prstGeom prst="rect">
            <a:avLst/>
          </a:prstGeom>
          <a:noFill/>
        </p:spPr>
        <p:txBody>
          <a:bodyPr wrap="square">
            <a:spAutoFit/>
          </a:bodyPr>
          <a:lstStyle/>
          <a:p>
            <a:pPr algn="just"/>
            <a:r>
              <a:rPr lang="uk-UA" dirty="0"/>
              <a:t>Гідроліз багатьох солей протікає лише малою мірою, </a:t>
            </a:r>
            <a:r>
              <a:rPr lang="en-US" dirty="0"/>
              <a:t>h « 1, </a:t>
            </a:r>
            <a:r>
              <a:rPr lang="uk-UA" dirty="0"/>
              <a:t>і рівняння спрощується:</a:t>
            </a:r>
          </a:p>
        </p:txBody>
      </p:sp>
      <p:pic>
        <p:nvPicPr>
          <p:cNvPr id="9" name="Рисунок 8">
            <a:extLst>
              <a:ext uri="{FF2B5EF4-FFF2-40B4-BE49-F238E27FC236}">
                <a16:creationId xmlns:a16="http://schemas.microsoft.com/office/drawing/2014/main" id="{DE12B9FF-873E-AD58-3A8F-1EFBD45EA6A3}"/>
              </a:ext>
            </a:extLst>
          </p:cNvPr>
          <p:cNvPicPr>
            <a:picLocks noChangeAspect="1"/>
          </p:cNvPicPr>
          <p:nvPr/>
        </p:nvPicPr>
        <p:blipFill>
          <a:blip r:embed="rId4"/>
          <a:stretch>
            <a:fillRect/>
          </a:stretch>
        </p:blipFill>
        <p:spPr>
          <a:xfrm>
            <a:off x="800564" y="3429000"/>
            <a:ext cx="796044" cy="311496"/>
          </a:xfrm>
          <a:prstGeom prst="rect">
            <a:avLst/>
          </a:prstGeom>
        </p:spPr>
      </p:pic>
      <p:pic>
        <p:nvPicPr>
          <p:cNvPr id="11" name="Рисунок 10">
            <a:extLst>
              <a:ext uri="{FF2B5EF4-FFF2-40B4-BE49-F238E27FC236}">
                <a16:creationId xmlns:a16="http://schemas.microsoft.com/office/drawing/2014/main" id="{6A2AB8E8-D6EC-DC2A-8637-75CC3B44C239}"/>
              </a:ext>
            </a:extLst>
          </p:cNvPr>
          <p:cNvPicPr>
            <a:picLocks noChangeAspect="1"/>
          </p:cNvPicPr>
          <p:nvPr/>
        </p:nvPicPr>
        <p:blipFill>
          <a:blip r:embed="rId5"/>
          <a:stretch>
            <a:fillRect/>
          </a:stretch>
        </p:blipFill>
        <p:spPr>
          <a:xfrm>
            <a:off x="2857839" y="3563181"/>
            <a:ext cx="949203" cy="241067"/>
          </a:xfrm>
          <a:prstGeom prst="rect">
            <a:avLst/>
          </a:prstGeom>
        </p:spPr>
      </p:pic>
      <p:sp>
        <p:nvSpPr>
          <p:cNvPr id="13" name="TextBox 12">
            <a:extLst>
              <a:ext uri="{FF2B5EF4-FFF2-40B4-BE49-F238E27FC236}">
                <a16:creationId xmlns:a16="http://schemas.microsoft.com/office/drawing/2014/main" id="{3219A2CA-03E8-9E67-C102-0BA74A829697}"/>
              </a:ext>
            </a:extLst>
          </p:cNvPr>
          <p:cNvSpPr txBox="1"/>
          <p:nvPr/>
        </p:nvSpPr>
        <p:spPr>
          <a:xfrm>
            <a:off x="329960" y="3897731"/>
            <a:ext cx="5303089" cy="646331"/>
          </a:xfrm>
          <a:prstGeom prst="rect">
            <a:avLst/>
          </a:prstGeom>
          <a:noFill/>
        </p:spPr>
        <p:txBody>
          <a:bodyPr wrap="square">
            <a:spAutoFit/>
          </a:bodyPr>
          <a:lstStyle/>
          <a:p>
            <a:pPr algn="just"/>
            <a:r>
              <a:rPr lang="uk-UA" dirty="0"/>
              <a:t>Звідси випливає, що рівень гідролізу зростає при розведенні розчину. </a:t>
            </a:r>
            <a:r>
              <a:rPr lang="uk-UA" b="1" dirty="0"/>
              <a:t>(Приклад 9.27)</a:t>
            </a:r>
          </a:p>
        </p:txBody>
      </p:sp>
      <p:pic>
        <p:nvPicPr>
          <p:cNvPr id="16" name="Мультимедиа в Интернете 15" title="11 клас. Хімія. Гідроліз солей">
            <a:hlinkClick r:id="" action="ppaction://media"/>
            <a:extLst>
              <a:ext uri="{FF2B5EF4-FFF2-40B4-BE49-F238E27FC236}">
                <a16:creationId xmlns:a16="http://schemas.microsoft.com/office/drawing/2014/main" id="{D4B33588-A598-D2D8-B64E-6361DC2B9C1A}"/>
              </a:ext>
            </a:extLst>
          </p:cNvPr>
          <p:cNvPicPr>
            <a:picLocks noRot="1" noChangeAspect="1"/>
          </p:cNvPicPr>
          <p:nvPr>
            <a:videoFile r:link="rId1"/>
          </p:nvPr>
        </p:nvPicPr>
        <p:blipFill>
          <a:blip r:embed="rId6"/>
          <a:stretch>
            <a:fillRect/>
          </a:stretch>
        </p:blipFill>
        <p:spPr>
          <a:xfrm>
            <a:off x="6225396" y="1820580"/>
            <a:ext cx="5415232" cy="3059606"/>
          </a:xfrm>
          <a:prstGeom prst="rect">
            <a:avLst/>
          </a:prstGeom>
        </p:spPr>
      </p:pic>
    </p:spTree>
    <p:extLst>
      <p:ext uri="{BB962C8B-B14F-4D97-AF65-F5344CB8AC3E}">
        <p14:creationId xmlns:p14="http://schemas.microsoft.com/office/powerpoint/2010/main" val="10482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65DE3F-8C47-4EEA-4A36-0A3575037E11}"/>
              </a:ext>
            </a:extLst>
          </p:cNvPr>
          <p:cNvSpPr txBox="1"/>
          <p:nvPr/>
        </p:nvSpPr>
        <p:spPr>
          <a:xfrm>
            <a:off x="3700953" y="2613804"/>
            <a:ext cx="4790094" cy="923330"/>
          </a:xfrm>
          <a:prstGeom prst="rect">
            <a:avLst/>
          </a:prstGeom>
          <a:noFill/>
        </p:spPr>
        <p:txBody>
          <a:bodyPr wrap="none" rtlCol="0">
            <a:spAutoFit/>
          </a:bodyPr>
          <a:lstStyle/>
          <a:p>
            <a:r>
              <a:rPr lang="uk-UA" sz="5400" dirty="0"/>
              <a:t>Дякую за увагу!</a:t>
            </a:r>
          </a:p>
        </p:txBody>
      </p:sp>
    </p:spTree>
    <p:extLst>
      <p:ext uri="{BB962C8B-B14F-4D97-AF65-F5344CB8AC3E}">
        <p14:creationId xmlns:p14="http://schemas.microsoft.com/office/powerpoint/2010/main" val="8797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7C11B-8469-C020-96EE-2B2D020BB2EA}"/>
              </a:ext>
            </a:extLst>
          </p:cNvPr>
          <p:cNvSpPr txBox="1"/>
          <p:nvPr/>
        </p:nvSpPr>
        <p:spPr>
          <a:xfrm>
            <a:off x="442102" y="236879"/>
            <a:ext cx="11393339" cy="3453189"/>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9.2. Способи вираження концентрацій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виконання розрахунків, що базуються на стехіометрії реакцій у розчинах, необхідно знати кількісний склад розчинів. На відміну від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стехіометричних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розчини мають змінний склад. Склад розчинів визначається концентраціями розчинених речовин.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Концентрація речовини в розчині виражає його вміст у одиниці об'єму чи маси розчину чи розчинника.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Існують різні способи вираження концентрації, найважливіші з них: молярна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молярність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масова частка, молярна частка,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моляльна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моляльність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Молярна концентрація, або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молярність</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(М), </a:t>
            </a:r>
            <a:r>
              <a:rPr lang="uk-UA" sz="1800" dirty="0">
                <a:effectLst/>
                <a:latin typeface="Calibri" panose="020F0502020204030204" pitchFamily="34" charset="0"/>
                <a:ea typeface="Calibri" panose="020F0502020204030204" pitchFamily="34" charset="0"/>
                <a:cs typeface="Times New Roman" panose="02020603050405020304" pitchFamily="18" charset="0"/>
              </a:rPr>
              <a:t>дорівнює відношенню кількості розчиненої речовини в молях до об'єму розчину в літрах (моль/л). Для обчислення молярної концентрації речовини у розчині використовують формулу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8660CC5-A91F-EF83-E9D6-5C821EF66C28}"/>
              </a:ext>
            </a:extLst>
          </p:cNvPr>
          <p:cNvPicPr>
            <a:picLocks noChangeAspect="1"/>
          </p:cNvPicPr>
          <p:nvPr/>
        </p:nvPicPr>
        <p:blipFill>
          <a:blip r:embed="rId2"/>
          <a:stretch>
            <a:fillRect/>
          </a:stretch>
        </p:blipFill>
        <p:spPr>
          <a:xfrm>
            <a:off x="4529666" y="3450016"/>
            <a:ext cx="2277534" cy="732065"/>
          </a:xfrm>
          <a:prstGeom prst="rect">
            <a:avLst/>
          </a:prstGeom>
        </p:spPr>
      </p:pic>
      <p:sp>
        <p:nvSpPr>
          <p:cNvPr id="7" name="TextBox 6">
            <a:extLst>
              <a:ext uri="{FF2B5EF4-FFF2-40B4-BE49-F238E27FC236}">
                <a16:creationId xmlns:a16="http://schemas.microsoft.com/office/drawing/2014/main" id="{22D2EDCF-7C09-E6B8-2E85-83D3DA1749D4}"/>
              </a:ext>
            </a:extLst>
          </p:cNvPr>
          <p:cNvSpPr txBox="1"/>
          <p:nvPr/>
        </p:nvSpPr>
        <p:spPr>
          <a:xfrm>
            <a:off x="442101" y="4380688"/>
            <a:ext cx="11393339" cy="37555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де </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кількість речовини, моль; </a:t>
            </a:r>
            <a:r>
              <a:rPr lang="en-US" sz="1800" dirty="0">
                <a:effectLst/>
                <a:latin typeface="Calibri" panose="020F0502020204030204" pitchFamily="34" charset="0"/>
                <a:ea typeface="Calibri" panose="020F0502020204030204" pitchFamily="34" charset="0"/>
                <a:cs typeface="Times New Roman" panose="02020603050405020304" pitchFamily="18" charset="0"/>
              </a:rPr>
              <a:t>V</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р-р</a:t>
            </a:r>
            <a:r>
              <a:rPr lang="uk-UA" sz="1800" dirty="0">
                <a:effectLst/>
                <a:latin typeface="Calibri" panose="020F0502020204030204" pitchFamily="34" charset="0"/>
                <a:ea typeface="Calibri" panose="020F0502020204030204" pitchFamily="34" charset="0"/>
                <a:cs typeface="Times New Roman" panose="02020603050405020304" pitchFamily="18" charset="0"/>
              </a:rPr>
              <a:t>-об'єм розчину, л; </a:t>
            </a: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маса речовини, г;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в</a:t>
            </a:r>
            <a:r>
              <a:rPr lang="uk-UA" sz="1800" dirty="0">
                <a:effectLst/>
                <a:latin typeface="Calibri" panose="020F0502020204030204" pitchFamily="34" charset="0"/>
                <a:ea typeface="Calibri" panose="020F0502020204030204" pitchFamily="34" charset="0"/>
                <a:cs typeface="Times New Roman" panose="02020603050405020304" pitchFamily="18" charset="0"/>
              </a:rPr>
              <a:t> - молярна маса речовини, г/моль.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9FDD5F96-EAC1-38A8-509A-1B99BB263270}"/>
              </a:ext>
            </a:extLst>
          </p:cNvPr>
          <p:cNvPicPr>
            <a:picLocks noChangeAspect="1"/>
          </p:cNvPicPr>
          <p:nvPr/>
        </p:nvPicPr>
        <p:blipFill>
          <a:blip r:embed="rId3"/>
          <a:stretch>
            <a:fillRect/>
          </a:stretch>
        </p:blipFill>
        <p:spPr>
          <a:xfrm>
            <a:off x="845043" y="5446860"/>
            <a:ext cx="4555757" cy="757351"/>
          </a:xfrm>
          <a:prstGeom prst="rect">
            <a:avLst/>
          </a:prstGeom>
        </p:spPr>
      </p:pic>
      <p:sp>
        <p:nvSpPr>
          <p:cNvPr id="11" name="TextBox 10">
            <a:extLst>
              <a:ext uri="{FF2B5EF4-FFF2-40B4-BE49-F238E27FC236}">
                <a16:creationId xmlns:a16="http://schemas.microsoft.com/office/drawing/2014/main" id="{5D186DF9-B92B-86C7-67AC-228991150E7C}"/>
              </a:ext>
            </a:extLst>
          </p:cNvPr>
          <p:cNvSpPr txBox="1"/>
          <p:nvPr/>
        </p:nvSpPr>
        <p:spPr>
          <a:xfrm>
            <a:off x="6264934" y="5763247"/>
            <a:ext cx="5397979" cy="369332"/>
          </a:xfrm>
          <a:prstGeom prst="rect">
            <a:avLst/>
          </a:prstGeom>
          <a:noFill/>
        </p:spPr>
        <p:txBody>
          <a:bodyPr wrap="square">
            <a:spAutoFit/>
          </a:bodyPr>
          <a:lstStyle/>
          <a:p>
            <a:r>
              <a:rPr lang="uk-UA" sz="1800" b="1" dirty="0">
                <a:effectLst/>
                <a:latin typeface="Calibri" panose="020F0502020204030204" pitchFamily="34" charset="0"/>
                <a:ea typeface="Calibri" panose="020F0502020204030204" pitchFamily="34" charset="0"/>
                <a:cs typeface="Times New Roman" panose="02020603050405020304" pitchFamily="18" charset="0"/>
              </a:rPr>
              <a:t>Приклади 9.1-9.2</a:t>
            </a:r>
            <a:endParaRPr lang="uk-UA" b="1" dirty="0"/>
          </a:p>
        </p:txBody>
      </p:sp>
    </p:spTree>
    <p:extLst>
      <p:ext uri="{BB962C8B-B14F-4D97-AF65-F5344CB8AC3E}">
        <p14:creationId xmlns:p14="http://schemas.microsoft.com/office/powerpoint/2010/main" val="115929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53695B-12D3-9D3F-CDA3-3E6760F6A642}"/>
              </a:ext>
            </a:extLst>
          </p:cNvPr>
          <p:cNvSpPr txBox="1"/>
          <p:nvPr/>
        </p:nvSpPr>
        <p:spPr>
          <a:xfrm>
            <a:off x="424851" y="303645"/>
            <a:ext cx="11315700" cy="67191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Масова частка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дорівнює відношенню маси розчиненої речовини до маси розчину. Її виражають у частках одиниці чи відсотках (масові відсотки). Формули для обчислення (на прикладі речовини 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07D13E1-AAEC-4887-AD66-36D3EB850BB1}"/>
              </a:ext>
            </a:extLst>
          </p:cNvPr>
          <p:cNvPicPr>
            <a:picLocks noChangeAspect="1"/>
          </p:cNvPicPr>
          <p:nvPr/>
        </p:nvPicPr>
        <p:blipFill>
          <a:blip r:embed="rId2"/>
          <a:stretch>
            <a:fillRect/>
          </a:stretch>
        </p:blipFill>
        <p:spPr>
          <a:xfrm>
            <a:off x="1604190" y="1227523"/>
            <a:ext cx="1100550" cy="489134"/>
          </a:xfrm>
          <a:prstGeom prst="rect">
            <a:avLst/>
          </a:prstGeom>
        </p:spPr>
      </p:pic>
      <p:pic>
        <p:nvPicPr>
          <p:cNvPr id="7" name="Рисунок 6">
            <a:extLst>
              <a:ext uri="{FF2B5EF4-FFF2-40B4-BE49-F238E27FC236}">
                <a16:creationId xmlns:a16="http://schemas.microsoft.com/office/drawing/2014/main" id="{6955DA02-EAC1-614D-7C8F-7241A9C3AA85}"/>
              </a:ext>
            </a:extLst>
          </p:cNvPr>
          <p:cNvPicPr>
            <a:picLocks noChangeAspect="1"/>
          </p:cNvPicPr>
          <p:nvPr/>
        </p:nvPicPr>
        <p:blipFill>
          <a:blip r:embed="rId3"/>
          <a:stretch>
            <a:fillRect/>
          </a:stretch>
        </p:blipFill>
        <p:spPr>
          <a:xfrm>
            <a:off x="3533545" y="1241749"/>
            <a:ext cx="1509031" cy="489134"/>
          </a:xfrm>
          <a:prstGeom prst="rect">
            <a:avLst/>
          </a:prstGeom>
        </p:spPr>
      </p:pic>
      <p:pic>
        <p:nvPicPr>
          <p:cNvPr id="9" name="Рисунок 8">
            <a:extLst>
              <a:ext uri="{FF2B5EF4-FFF2-40B4-BE49-F238E27FC236}">
                <a16:creationId xmlns:a16="http://schemas.microsoft.com/office/drawing/2014/main" id="{95906EF3-2617-880A-EB9B-C03CC4D9DD7B}"/>
              </a:ext>
            </a:extLst>
          </p:cNvPr>
          <p:cNvPicPr>
            <a:picLocks noChangeAspect="1"/>
          </p:cNvPicPr>
          <p:nvPr/>
        </p:nvPicPr>
        <p:blipFill>
          <a:blip r:embed="rId4"/>
          <a:stretch>
            <a:fillRect/>
          </a:stretch>
        </p:blipFill>
        <p:spPr>
          <a:xfrm>
            <a:off x="5460836" y="1241749"/>
            <a:ext cx="1550928" cy="344651"/>
          </a:xfrm>
          <a:prstGeom prst="rect">
            <a:avLst/>
          </a:prstGeom>
        </p:spPr>
      </p:pic>
      <p:pic>
        <p:nvPicPr>
          <p:cNvPr id="11" name="Рисунок 10">
            <a:extLst>
              <a:ext uri="{FF2B5EF4-FFF2-40B4-BE49-F238E27FC236}">
                <a16:creationId xmlns:a16="http://schemas.microsoft.com/office/drawing/2014/main" id="{FD21894B-E7F0-1984-343F-17C69C111B9E}"/>
              </a:ext>
            </a:extLst>
          </p:cNvPr>
          <p:cNvPicPr>
            <a:picLocks noChangeAspect="1"/>
          </p:cNvPicPr>
          <p:nvPr/>
        </p:nvPicPr>
        <p:blipFill>
          <a:blip r:embed="rId5"/>
          <a:stretch>
            <a:fillRect/>
          </a:stretch>
        </p:blipFill>
        <p:spPr>
          <a:xfrm>
            <a:off x="7812248" y="1241750"/>
            <a:ext cx="1525141" cy="494356"/>
          </a:xfrm>
          <a:prstGeom prst="rect">
            <a:avLst/>
          </a:prstGeom>
        </p:spPr>
      </p:pic>
      <p:sp>
        <p:nvSpPr>
          <p:cNvPr id="13" name="TextBox 12">
            <a:extLst>
              <a:ext uri="{FF2B5EF4-FFF2-40B4-BE49-F238E27FC236}">
                <a16:creationId xmlns:a16="http://schemas.microsoft.com/office/drawing/2014/main" id="{F940A832-C8E6-E8E5-EC76-E7D806FA1827}"/>
              </a:ext>
            </a:extLst>
          </p:cNvPr>
          <p:cNvSpPr txBox="1"/>
          <p:nvPr/>
        </p:nvSpPr>
        <p:spPr>
          <a:xfrm>
            <a:off x="424850" y="2139539"/>
            <a:ext cx="11315699" cy="968278"/>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Молярна частка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дорівнює відношенню кількості розчиненої речовини в молях до сумарної кількості всіх речовин у молях, що входять до складу розчину, включаючи розчинник. Формула для обчислення (на прикладі речовини 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4F06EA88-F966-B533-3B97-4FAD9353F250}"/>
              </a:ext>
            </a:extLst>
          </p:cNvPr>
          <p:cNvPicPr>
            <a:picLocks noChangeAspect="1"/>
          </p:cNvPicPr>
          <p:nvPr/>
        </p:nvPicPr>
        <p:blipFill>
          <a:blip r:embed="rId6"/>
          <a:stretch>
            <a:fillRect/>
          </a:stretch>
        </p:blipFill>
        <p:spPr>
          <a:xfrm>
            <a:off x="5160072" y="3024175"/>
            <a:ext cx="1110081" cy="487075"/>
          </a:xfrm>
          <a:prstGeom prst="rect">
            <a:avLst/>
          </a:prstGeom>
        </p:spPr>
      </p:pic>
      <p:sp>
        <p:nvSpPr>
          <p:cNvPr id="17" name="TextBox 16">
            <a:extLst>
              <a:ext uri="{FF2B5EF4-FFF2-40B4-BE49-F238E27FC236}">
                <a16:creationId xmlns:a16="http://schemas.microsoft.com/office/drawing/2014/main" id="{D9C993AF-C349-1D33-E9E4-81BF4A56FB3D}"/>
              </a:ext>
            </a:extLst>
          </p:cNvPr>
          <p:cNvSpPr txBox="1"/>
          <p:nvPr/>
        </p:nvSpPr>
        <p:spPr>
          <a:xfrm>
            <a:off x="424850" y="3720691"/>
            <a:ext cx="11315698" cy="968278"/>
          </a:xfrm>
          <a:prstGeom prst="rect">
            <a:avLst/>
          </a:prstGeom>
          <a:noFill/>
        </p:spPr>
        <p:txBody>
          <a:bodyPr wrap="square">
            <a:spAutoFit/>
          </a:bodyPr>
          <a:lstStyle/>
          <a:p>
            <a:pPr algn="just">
              <a:lnSpc>
                <a:spcPct val="107000"/>
              </a:lnSpc>
              <a:spcAft>
                <a:spcPts val="800"/>
              </a:spcAft>
            </a:pP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Моляльна</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концентрація, або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моляльність</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(Мн)</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дорівнює відношенню кількості розчиненої речовини в молях до маси розчинника у кілограмах. Одиниця виміру Мн - моль/кг. Формула для обчислення (на прикладі речовини):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9DECDF19-0E01-B2E1-E6AF-994D59333AA4}"/>
              </a:ext>
            </a:extLst>
          </p:cNvPr>
          <p:cNvPicPr>
            <a:picLocks noChangeAspect="1"/>
          </p:cNvPicPr>
          <p:nvPr/>
        </p:nvPicPr>
        <p:blipFill>
          <a:blip r:embed="rId7"/>
          <a:stretch>
            <a:fillRect/>
          </a:stretch>
        </p:blipFill>
        <p:spPr>
          <a:xfrm>
            <a:off x="4865299" y="4599658"/>
            <a:ext cx="1236136" cy="561879"/>
          </a:xfrm>
          <a:prstGeom prst="rect">
            <a:avLst/>
          </a:prstGeom>
        </p:spPr>
      </p:pic>
      <p:sp>
        <p:nvSpPr>
          <p:cNvPr id="21" name="TextBox 20">
            <a:extLst>
              <a:ext uri="{FF2B5EF4-FFF2-40B4-BE49-F238E27FC236}">
                <a16:creationId xmlns:a16="http://schemas.microsoft.com/office/drawing/2014/main" id="{7BF476EC-F090-8BCB-8F69-4AA0E0580B2B}"/>
              </a:ext>
            </a:extLst>
          </p:cNvPr>
          <p:cNvSpPr txBox="1"/>
          <p:nvPr/>
        </p:nvSpPr>
        <p:spPr>
          <a:xfrm>
            <a:off x="424850" y="5440339"/>
            <a:ext cx="11315698" cy="646331"/>
          </a:xfrm>
          <a:prstGeom prst="rect">
            <a:avLst/>
          </a:prstGeom>
          <a:noFill/>
        </p:spPr>
        <p:txBody>
          <a:bodyPr wrap="square">
            <a:spAutoFit/>
          </a:bodyPr>
          <a:lstStyle/>
          <a:p>
            <a:pPr algn="just"/>
            <a:r>
              <a:rPr lang="uk-UA" dirty="0"/>
              <a:t>При вирішенні практичних завдань проводять як обчислення концентрацій розчинених речовин, а й перерахунок їх значень, якщо концентрація виражена одним способом, та її треба висловити іншим.</a:t>
            </a:r>
          </a:p>
        </p:txBody>
      </p:sp>
    </p:spTree>
    <p:extLst>
      <p:ext uri="{BB962C8B-B14F-4D97-AF65-F5344CB8AC3E}">
        <p14:creationId xmlns:p14="http://schemas.microsoft.com/office/powerpoint/2010/main" val="20539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50BDE9-98AA-7323-5077-3D0C75F10C46}"/>
              </a:ext>
            </a:extLst>
          </p:cNvPr>
          <p:cNvSpPr txBox="1"/>
          <p:nvPr/>
        </p:nvSpPr>
        <p:spPr>
          <a:xfrm>
            <a:off x="269575" y="134076"/>
            <a:ext cx="11807406" cy="1663597"/>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Нормальність та титр</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позасистемними характеристиками вмісту компонентів у розчинах. Але їх продовжують використовувати у аналітичній хімії.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Нормальна концентрація пов'язана з поняттям хімічного еквівалента Е. Його можна розглядати окремо для кислоти, основи, солі. Хімічний еквівалент кислоти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чисельно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дорівнює її молярної масі, поділеної на основність (кількість іонів водню).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805734F-6A8C-1F9F-4181-A481DF89A40C}"/>
              </a:ext>
            </a:extLst>
          </p:cNvPr>
          <p:cNvPicPr>
            <a:picLocks noChangeAspect="1"/>
          </p:cNvPicPr>
          <p:nvPr/>
        </p:nvPicPr>
        <p:blipFill>
          <a:blip r:embed="rId2"/>
          <a:stretch>
            <a:fillRect/>
          </a:stretch>
        </p:blipFill>
        <p:spPr>
          <a:xfrm>
            <a:off x="3898601" y="1797673"/>
            <a:ext cx="3790950" cy="619125"/>
          </a:xfrm>
          <a:prstGeom prst="rect">
            <a:avLst/>
          </a:prstGeom>
        </p:spPr>
      </p:pic>
      <p:sp>
        <p:nvSpPr>
          <p:cNvPr id="7" name="TextBox 6">
            <a:extLst>
              <a:ext uri="{FF2B5EF4-FFF2-40B4-BE49-F238E27FC236}">
                <a16:creationId xmlns:a16="http://schemas.microsoft.com/office/drawing/2014/main" id="{618922A3-335D-4E86-2AE2-9729F63A10F8}"/>
              </a:ext>
            </a:extLst>
          </p:cNvPr>
          <p:cNvSpPr txBox="1"/>
          <p:nvPr/>
        </p:nvSpPr>
        <p:spPr>
          <a:xfrm>
            <a:off x="269574" y="2416798"/>
            <a:ext cx="11660757" cy="923330"/>
          </a:xfrm>
          <a:prstGeom prst="rect">
            <a:avLst/>
          </a:prstGeom>
          <a:noFill/>
        </p:spPr>
        <p:txBody>
          <a:bodyPr wrap="square">
            <a:spAutoFit/>
          </a:bodyPr>
          <a:lstStyle/>
          <a:p>
            <a:pPr algn="just"/>
            <a:r>
              <a:rPr lang="uk-UA" dirty="0"/>
              <a:t>При визначенні хімічного еквівалента солі її молярну масу поділяють на суму зарядів катіонів або аніонів. Аналогічним чином, хімічний еквівалент лугу дорівнює його молярної маси, поділеної на кислотність (у неорганічного лугу - на число гідроксильних груп).</a:t>
            </a:r>
          </a:p>
        </p:txBody>
      </p:sp>
      <p:pic>
        <p:nvPicPr>
          <p:cNvPr id="9" name="Рисунок 8">
            <a:extLst>
              <a:ext uri="{FF2B5EF4-FFF2-40B4-BE49-F238E27FC236}">
                <a16:creationId xmlns:a16="http://schemas.microsoft.com/office/drawing/2014/main" id="{2C94DA11-6CAF-2AB3-4F39-53B9B058FA51}"/>
              </a:ext>
            </a:extLst>
          </p:cNvPr>
          <p:cNvPicPr>
            <a:picLocks noChangeAspect="1"/>
          </p:cNvPicPr>
          <p:nvPr/>
        </p:nvPicPr>
        <p:blipFill>
          <a:blip r:embed="rId3"/>
          <a:stretch>
            <a:fillRect/>
          </a:stretch>
        </p:blipFill>
        <p:spPr>
          <a:xfrm>
            <a:off x="4075501" y="3501775"/>
            <a:ext cx="3614050" cy="554484"/>
          </a:xfrm>
          <a:prstGeom prst="rect">
            <a:avLst/>
          </a:prstGeom>
        </p:spPr>
      </p:pic>
      <p:sp>
        <p:nvSpPr>
          <p:cNvPr id="11" name="TextBox 10">
            <a:extLst>
              <a:ext uri="{FF2B5EF4-FFF2-40B4-BE49-F238E27FC236}">
                <a16:creationId xmlns:a16="http://schemas.microsoft.com/office/drawing/2014/main" id="{17EBA8E7-3FFF-1AB3-CEE3-97335ABFFFE5}"/>
              </a:ext>
            </a:extLst>
          </p:cNvPr>
          <p:cNvSpPr txBox="1"/>
          <p:nvPr/>
        </p:nvSpPr>
        <p:spPr>
          <a:xfrm>
            <a:off x="355839" y="4217906"/>
            <a:ext cx="11574491" cy="646331"/>
          </a:xfrm>
          <a:prstGeom prst="rect">
            <a:avLst/>
          </a:prstGeom>
          <a:noFill/>
        </p:spPr>
        <p:txBody>
          <a:bodyPr wrap="square">
            <a:spAutoFit/>
          </a:bodyPr>
          <a:lstStyle/>
          <a:p>
            <a:r>
              <a:rPr lang="uk-UA" dirty="0"/>
              <a:t>Маси речовин, що вступають у хімічну реакцію, пропорційні їх еквівалентам. Так, при реакції нейтралізації сірчаної кислоти гідроксидом натрію:</a:t>
            </a:r>
          </a:p>
        </p:txBody>
      </p:sp>
      <p:pic>
        <p:nvPicPr>
          <p:cNvPr id="13" name="Рисунок 12">
            <a:extLst>
              <a:ext uri="{FF2B5EF4-FFF2-40B4-BE49-F238E27FC236}">
                <a16:creationId xmlns:a16="http://schemas.microsoft.com/office/drawing/2014/main" id="{D1406594-4E27-6139-E1E0-692E0946C1D0}"/>
              </a:ext>
            </a:extLst>
          </p:cNvPr>
          <p:cNvPicPr>
            <a:picLocks noChangeAspect="1"/>
          </p:cNvPicPr>
          <p:nvPr/>
        </p:nvPicPr>
        <p:blipFill>
          <a:blip r:embed="rId4"/>
          <a:stretch>
            <a:fillRect/>
          </a:stretch>
        </p:blipFill>
        <p:spPr>
          <a:xfrm>
            <a:off x="4153352" y="5051213"/>
            <a:ext cx="3518797" cy="254031"/>
          </a:xfrm>
          <a:prstGeom prst="rect">
            <a:avLst/>
          </a:prstGeom>
        </p:spPr>
      </p:pic>
      <p:pic>
        <p:nvPicPr>
          <p:cNvPr id="15" name="Рисунок 14">
            <a:extLst>
              <a:ext uri="{FF2B5EF4-FFF2-40B4-BE49-F238E27FC236}">
                <a16:creationId xmlns:a16="http://schemas.microsoft.com/office/drawing/2014/main" id="{58E74951-ABBA-4919-3A85-82FFCB123330}"/>
              </a:ext>
            </a:extLst>
          </p:cNvPr>
          <p:cNvPicPr>
            <a:picLocks noChangeAspect="1"/>
          </p:cNvPicPr>
          <p:nvPr/>
        </p:nvPicPr>
        <p:blipFill>
          <a:blip r:embed="rId5"/>
          <a:stretch>
            <a:fillRect/>
          </a:stretch>
        </p:blipFill>
        <p:spPr>
          <a:xfrm>
            <a:off x="500433" y="5696807"/>
            <a:ext cx="1285235" cy="244807"/>
          </a:xfrm>
          <a:prstGeom prst="rect">
            <a:avLst/>
          </a:prstGeom>
        </p:spPr>
      </p:pic>
      <p:sp>
        <p:nvSpPr>
          <p:cNvPr id="17" name="TextBox 16">
            <a:extLst>
              <a:ext uri="{FF2B5EF4-FFF2-40B4-BE49-F238E27FC236}">
                <a16:creationId xmlns:a16="http://schemas.microsoft.com/office/drawing/2014/main" id="{21066832-90E5-5917-4ABD-DF87436C5CA7}"/>
              </a:ext>
            </a:extLst>
          </p:cNvPr>
          <p:cNvSpPr txBox="1"/>
          <p:nvPr/>
        </p:nvSpPr>
        <p:spPr>
          <a:xfrm>
            <a:off x="1865461" y="5618448"/>
            <a:ext cx="7390681" cy="369332"/>
          </a:xfrm>
          <a:prstGeom prst="rect">
            <a:avLst/>
          </a:prstGeom>
          <a:noFill/>
        </p:spPr>
        <p:txBody>
          <a:bodyPr wrap="square">
            <a:spAutoFit/>
          </a:bodyPr>
          <a:lstStyle/>
          <a:p>
            <a:r>
              <a:rPr lang="uk-UA" dirty="0"/>
              <a:t>що вступають у взаємодію один з одним, відносяться як49: 40, тобто. як</a:t>
            </a:r>
          </a:p>
        </p:txBody>
      </p:sp>
      <p:pic>
        <p:nvPicPr>
          <p:cNvPr id="19" name="Рисунок 18">
            <a:extLst>
              <a:ext uri="{FF2B5EF4-FFF2-40B4-BE49-F238E27FC236}">
                <a16:creationId xmlns:a16="http://schemas.microsoft.com/office/drawing/2014/main" id="{140A1A5A-8EAC-BCD7-745E-AF0C33C34A8C}"/>
              </a:ext>
            </a:extLst>
          </p:cNvPr>
          <p:cNvPicPr>
            <a:picLocks noChangeAspect="1"/>
          </p:cNvPicPr>
          <p:nvPr/>
        </p:nvPicPr>
        <p:blipFill>
          <a:blip r:embed="rId6"/>
          <a:stretch>
            <a:fillRect/>
          </a:stretch>
        </p:blipFill>
        <p:spPr>
          <a:xfrm>
            <a:off x="4075501" y="6300984"/>
            <a:ext cx="3421505" cy="217930"/>
          </a:xfrm>
          <a:prstGeom prst="rect">
            <a:avLst/>
          </a:prstGeom>
        </p:spPr>
      </p:pic>
    </p:spTree>
    <p:extLst>
      <p:ext uri="{BB962C8B-B14F-4D97-AF65-F5344CB8AC3E}">
        <p14:creationId xmlns:p14="http://schemas.microsoft.com/office/powerpoint/2010/main" val="146332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307A51-3973-8ED5-316C-989D2C2AE1DA}"/>
              </a:ext>
            </a:extLst>
          </p:cNvPr>
          <p:cNvSpPr txBox="1"/>
          <p:nvPr/>
        </p:nvSpPr>
        <p:spPr>
          <a:xfrm>
            <a:off x="536993" y="388515"/>
            <a:ext cx="11324327" cy="369332"/>
          </a:xfrm>
          <a:prstGeom prst="rect">
            <a:avLst/>
          </a:prstGeom>
          <a:noFill/>
        </p:spPr>
        <p:txBody>
          <a:bodyPr wrap="square">
            <a:spAutoFit/>
          </a:bodyPr>
          <a:lstStyle/>
          <a:p>
            <a:r>
              <a:rPr lang="uk-UA" b="1" dirty="0"/>
              <a:t>Нормальність (н.) </a:t>
            </a:r>
            <a:r>
              <a:rPr lang="uk-UA" dirty="0"/>
              <a:t>виражає число хімічних еквівалентів розчиненої речовини 1 л розчину. Наприклад, розчин</a:t>
            </a:r>
          </a:p>
        </p:txBody>
      </p:sp>
      <p:pic>
        <p:nvPicPr>
          <p:cNvPr id="5" name="Рисунок 4">
            <a:extLst>
              <a:ext uri="{FF2B5EF4-FFF2-40B4-BE49-F238E27FC236}">
                <a16:creationId xmlns:a16="http://schemas.microsoft.com/office/drawing/2014/main" id="{0709CE6E-1A99-B8AB-3536-60AEA0434CA4}"/>
              </a:ext>
            </a:extLst>
          </p:cNvPr>
          <p:cNvPicPr>
            <a:picLocks noChangeAspect="1"/>
          </p:cNvPicPr>
          <p:nvPr/>
        </p:nvPicPr>
        <p:blipFill>
          <a:blip r:embed="rId2"/>
          <a:stretch>
            <a:fillRect/>
          </a:stretch>
        </p:blipFill>
        <p:spPr>
          <a:xfrm>
            <a:off x="691955" y="948906"/>
            <a:ext cx="801849" cy="226163"/>
          </a:xfrm>
          <a:prstGeom prst="rect">
            <a:avLst/>
          </a:prstGeom>
        </p:spPr>
      </p:pic>
      <p:sp>
        <p:nvSpPr>
          <p:cNvPr id="6" name="TextBox 5">
            <a:extLst>
              <a:ext uri="{FF2B5EF4-FFF2-40B4-BE49-F238E27FC236}">
                <a16:creationId xmlns:a16="http://schemas.microsoft.com/office/drawing/2014/main" id="{5A80CDE3-7188-6D71-61C6-13033B036749}"/>
              </a:ext>
            </a:extLst>
          </p:cNvPr>
          <p:cNvSpPr txBox="1"/>
          <p:nvPr/>
        </p:nvSpPr>
        <p:spPr>
          <a:xfrm>
            <a:off x="1623201" y="877321"/>
            <a:ext cx="904339" cy="369332"/>
          </a:xfrm>
          <a:prstGeom prst="rect">
            <a:avLst/>
          </a:prstGeom>
          <a:noFill/>
        </p:spPr>
        <p:txBody>
          <a:bodyPr wrap="square">
            <a:spAutoFit/>
          </a:bodyPr>
          <a:lstStyle/>
          <a:p>
            <a:r>
              <a:rPr lang="uk-UA" dirty="0"/>
              <a:t>містить</a:t>
            </a:r>
          </a:p>
        </p:txBody>
      </p:sp>
      <p:pic>
        <p:nvPicPr>
          <p:cNvPr id="8" name="Рисунок 7">
            <a:extLst>
              <a:ext uri="{FF2B5EF4-FFF2-40B4-BE49-F238E27FC236}">
                <a16:creationId xmlns:a16="http://schemas.microsoft.com/office/drawing/2014/main" id="{1486D8CB-AECD-FAFD-50D2-98A8EB06035A}"/>
              </a:ext>
            </a:extLst>
          </p:cNvPr>
          <p:cNvPicPr>
            <a:picLocks noChangeAspect="1"/>
          </p:cNvPicPr>
          <p:nvPr/>
        </p:nvPicPr>
        <p:blipFill>
          <a:blip r:embed="rId3"/>
          <a:stretch>
            <a:fillRect/>
          </a:stretch>
        </p:blipFill>
        <p:spPr>
          <a:xfrm>
            <a:off x="2656937" y="948906"/>
            <a:ext cx="1044526" cy="185477"/>
          </a:xfrm>
          <a:prstGeom prst="rect">
            <a:avLst/>
          </a:prstGeom>
        </p:spPr>
      </p:pic>
      <p:pic>
        <p:nvPicPr>
          <p:cNvPr id="10" name="Рисунок 9">
            <a:extLst>
              <a:ext uri="{FF2B5EF4-FFF2-40B4-BE49-F238E27FC236}">
                <a16:creationId xmlns:a16="http://schemas.microsoft.com/office/drawing/2014/main" id="{199A8419-62ED-19CE-5FB6-2A799383EF20}"/>
              </a:ext>
            </a:extLst>
          </p:cNvPr>
          <p:cNvPicPr>
            <a:picLocks noChangeAspect="1"/>
          </p:cNvPicPr>
          <p:nvPr/>
        </p:nvPicPr>
        <p:blipFill>
          <a:blip r:embed="rId4"/>
          <a:stretch>
            <a:fillRect/>
          </a:stretch>
        </p:blipFill>
        <p:spPr>
          <a:xfrm>
            <a:off x="5215306" y="903689"/>
            <a:ext cx="1421998" cy="275910"/>
          </a:xfrm>
          <a:prstGeom prst="rect">
            <a:avLst/>
          </a:prstGeom>
        </p:spPr>
      </p:pic>
      <p:sp>
        <p:nvSpPr>
          <p:cNvPr id="12" name="TextBox 11">
            <a:extLst>
              <a:ext uri="{FF2B5EF4-FFF2-40B4-BE49-F238E27FC236}">
                <a16:creationId xmlns:a16="http://schemas.microsoft.com/office/drawing/2014/main" id="{9833B221-AC96-D52C-17C3-4F8912494E18}"/>
              </a:ext>
            </a:extLst>
          </p:cNvPr>
          <p:cNvSpPr txBox="1"/>
          <p:nvPr/>
        </p:nvSpPr>
        <p:spPr>
          <a:xfrm>
            <a:off x="7671040" y="841045"/>
            <a:ext cx="3355026" cy="369332"/>
          </a:xfrm>
          <a:prstGeom prst="rect">
            <a:avLst/>
          </a:prstGeom>
          <a:noFill/>
        </p:spPr>
        <p:txBody>
          <a:bodyPr wrap="square">
            <a:spAutoFit/>
          </a:bodyPr>
          <a:lstStyle/>
          <a:p>
            <a:r>
              <a:rPr lang="uk-UA" dirty="0"/>
              <a:t>цей розчин 2 н.</a:t>
            </a:r>
          </a:p>
        </p:txBody>
      </p:sp>
      <p:sp>
        <p:nvSpPr>
          <p:cNvPr id="14" name="TextBox 13">
            <a:extLst>
              <a:ext uri="{FF2B5EF4-FFF2-40B4-BE49-F238E27FC236}">
                <a16:creationId xmlns:a16="http://schemas.microsoft.com/office/drawing/2014/main" id="{2C8688DA-48D0-8867-7F5B-F25C945B0266}"/>
              </a:ext>
            </a:extLst>
          </p:cNvPr>
          <p:cNvSpPr txBox="1"/>
          <p:nvPr/>
        </p:nvSpPr>
        <p:spPr>
          <a:xfrm>
            <a:off x="536993" y="1401622"/>
            <a:ext cx="10900533" cy="67191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Титр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виражає число грамів розчиненої речовини 1 мл розчину. Так, розчин 2н.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містить 98 г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/л. Звідси титр цього розчину дорівнює 98 г 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/1000 мл= 0,098 г/мл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(Приклади 9.3-9.4)</a:t>
            </a:r>
            <a:endParaRPr lang="uk-UA"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C281F9BB-285E-CD0C-ACD1-DEAA22C08987}"/>
              </a:ext>
            </a:extLst>
          </p:cNvPr>
          <p:cNvPicPr>
            <a:picLocks noChangeAspect="1"/>
          </p:cNvPicPr>
          <p:nvPr/>
        </p:nvPicPr>
        <p:blipFill>
          <a:blip r:embed="rId5"/>
          <a:stretch>
            <a:fillRect/>
          </a:stretch>
        </p:blipFill>
        <p:spPr>
          <a:xfrm>
            <a:off x="0" y="2568220"/>
            <a:ext cx="12192000" cy="4256489"/>
          </a:xfrm>
          <a:prstGeom prst="rect">
            <a:avLst/>
          </a:prstGeom>
        </p:spPr>
      </p:pic>
      <p:sp>
        <p:nvSpPr>
          <p:cNvPr id="16" name="TextBox 15">
            <a:extLst>
              <a:ext uri="{FF2B5EF4-FFF2-40B4-BE49-F238E27FC236}">
                <a16:creationId xmlns:a16="http://schemas.microsoft.com/office/drawing/2014/main" id="{40F9BB60-C3F0-33C1-6268-954B109C0451}"/>
              </a:ext>
            </a:extLst>
          </p:cNvPr>
          <p:cNvSpPr txBox="1"/>
          <p:nvPr/>
        </p:nvSpPr>
        <p:spPr>
          <a:xfrm>
            <a:off x="2656936" y="2136212"/>
            <a:ext cx="6424919" cy="369332"/>
          </a:xfrm>
          <a:prstGeom prst="rect">
            <a:avLst/>
          </a:prstGeom>
          <a:noFill/>
        </p:spPr>
        <p:txBody>
          <a:bodyPr wrap="square">
            <a:spAutoFit/>
          </a:bodyPr>
          <a:lstStyle/>
          <a:p>
            <a:r>
              <a:rPr lang="uk-UA" b="1" dirty="0"/>
              <a:t>Формули переходу від одних виразів концентрацій до інших</a:t>
            </a:r>
          </a:p>
        </p:txBody>
      </p:sp>
      <p:pic>
        <p:nvPicPr>
          <p:cNvPr id="17" name="Рисунок 16">
            <a:extLst>
              <a:ext uri="{FF2B5EF4-FFF2-40B4-BE49-F238E27FC236}">
                <a16:creationId xmlns:a16="http://schemas.microsoft.com/office/drawing/2014/main" id="{363D9C87-D99C-BEE3-7A08-C92B1C2DB393}"/>
              </a:ext>
            </a:extLst>
          </p:cNvPr>
          <p:cNvPicPr>
            <a:picLocks noChangeAspect="1"/>
          </p:cNvPicPr>
          <p:nvPr/>
        </p:nvPicPr>
        <p:blipFill>
          <a:blip r:embed="rId6"/>
          <a:stretch>
            <a:fillRect/>
          </a:stretch>
        </p:blipFill>
        <p:spPr>
          <a:xfrm>
            <a:off x="5181360" y="4961258"/>
            <a:ext cx="1611798" cy="1674800"/>
          </a:xfrm>
          <a:prstGeom prst="rect">
            <a:avLst/>
          </a:prstGeom>
        </p:spPr>
      </p:pic>
    </p:spTree>
    <p:extLst>
      <p:ext uri="{BB962C8B-B14F-4D97-AF65-F5344CB8AC3E}">
        <p14:creationId xmlns:p14="http://schemas.microsoft.com/office/powerpoint/2010/main" val="39970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28C45AF-D796-962C-9C6C-E0776031FD5A}"/>
              </a:ext>
            </a:extLst>
          </p:cNvPr>
          <p:cNvSpPr txBox="1"/>
          <p:nvPr/>
        </p:nvSpPr>
        <p:spPr>
          <a:xfrm>
            <a:off x="493862" y="326699"/>
            <a:ext cx="4621602" cy="2031325"/>
          </a:xfrm>
          <a:prstGeom prst="rect">
            <a:avLst/>
          </a:prstGeom>
          <a:noFill/>
        </p:spPr>
        <p:txBody>
          <a:bodyPr wrap="square">
            <a:spAutoFit/>
          </a:bodyPr>
          <a:lstStyle/>
          <a:p>
            <a:pPr algn="just"/>
            <a:r>
              <a:rPr lang="uk-UA" b="1" dirty="0"/>
              <a:t>9.3. Вода. Властивості води</a:t>
            </a:r>
          </a:p>
          <a:p>
            <a:pPr algn="just"/>
            <a:r>
              <a:rPr lang="uk-UA" dirty="0"/>
              <a:t>Вода одна із найбільш загальних розчинників Землі. Вона широко представлена в природі, і багато речовин неминуче входять у контакт із нею. Розчинна здатність води визначається її природою. Молекула води має кутову будову:</a:t>
            </a:r>
          </a:p>
        </p:txBody>
      </p:sp>
      <p:pic>
        <p:nvPicPr>
          <p:cNvPr id="1026" name="Picture 2" descr="undefined">
            <a:extLst>
              <a:ext uri="{FF2B5EF4-FFF2-40B4-BE49-F238E27FC236}">
                <a16:creationId xmlns:a16="http://schemas.microsoft.com/office/drawing/2014/main" id="{1D9C3A59-933B-EC86-D19C-97CE4450A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358024"/>
            <a:ext cx="2227801" cy="23810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E3B2D2A-092B-76E8-CDF1-14658B6573C4}"/>
              </a:ext>
            </a:extLst>
          </p:cNvPr>
          <p:cNvSpPr txBox="1"/>
          <p:nvPr/>
        </p:nvSpPr>
        <p:spPr>
          <a:xfrm>
            <a:off x="196610" y="4707821"/>
            <a:ext cx="11798779" cy="206255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Хімічний зв'язок 0-Н ковалентний, але загальна електронна пара відтягнута до атома О. Тому на кожному атомі Н з'являється деякий позитивний заряд (</a:t>
            </a:r>
            <a:r>
              <a:rPr lang="uk-UA" sz="1800" dirty="0">
                <a:effectLst/>
                <a:latin typeface="Calibri" panose="020F0502020204030204" pitchFamily="34" charset="0"/>
                <a:ea typeface="Calibri" panose="020F0502020204030204" pitchFamily="34" charset="0"/>
                <a:cs typeface="Calibri" panose="020F0502020204030204" pitchFamily="34" charset="0"/>
              </a:rPr>
              <a:t>δ</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на атомі О - деякий негативний заряд (2</a:t>
            </a:r>
            <a:r>
              <a:rPr lang="uk-UA" sz="1800" dirty="0">
                <a:effectLst/>
                <a:latin typeface="Calibri" panose="020F0502020204030204" pitchFamily="34" charset="0"/>
                <a:ea typeface="Calibri" panose="020F0502020204030204" pitchFamily="34" charset="0"/>
                <a:cs typeface="Calibri" panose="020F0502020204030204" pitchFamily="34" charset="0"/>
              </a:rPr>
              <a:t>δ</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Такі заряди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нецілочисленні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їх називають частковими. У просторі позитивні заряди зосереджуються з одного боку молекули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а негативні - з іншого, що створює полярність молекули води загалом. Саме полярність молекул надає воді як розчиннику особливі властивості.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Чиста вода має дуже низьку концентрацію іонів (Н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майже не проводить електричний струм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FF917D4-1B67-8445-05F2-AA6DE550931B}"/>
              </a:ext>
            </a:extLst>
          </p:cNvPr>
          <p:cNvSpPr txBox="1"/>
          <p:nvPr/>
        </p:nvSpPr>
        <p:spPr>
          <a:xfrm>
            <a:off x="5900827" y="243887"/>
            <a:ext cx="5943241" cy="3999236"/>
          </a:xfrm>
          <a:prstGeom prst="rect">
            <a:avLst/>
          </a:prstGeom>
          <a:noFill/>
        </p:spPr>
        <p:txBody>
          <a:bodyPr wrap="square">
            <a:spAutoFit/>
          </a:bodyPr>
          <a:lstStyle/>
          <a:p>
            <a:pPr algn="just">
              <a:lnSpc>
                <a:spcPct val="107000"/>
              </a:lnSpc>
              <a:spcAft>
                <a:spcPts val="800"/>
              </a:spcAft>
            </a:pPr>
            <a:r>
              <a:rPr lang="uk-UA" sz="1700" dirty="0">
                <a:effectLst/>
                <a:latin typeface="Calibri" panose="020F0502020204030204" pitchFamily="34" charset="0"/>
                <a:ea typeface="Calibri" panose="020F0502020204030204" pitchFamily="34" charset="0"/>
                <a:cs typeface="Times New Roman" panose="02020603050405020304" pitchFamily="18" charset="0"/>
              </a:rPr>
              <a:t>Істотний вплив на властивості води мають </a:t>
            </a:r>
            <a:r>
              <a:rPr lang="uk-UA" sz="1700" b="1" dirty="0">
                <a:effectLst/>
                <a:latin typeface="Calibri" panose="020F0502020204030204" pitchFamily="34" charset="0"/>
                <a:ea typeface="Calibri" panose="020F0502020204030204" pitchFamily="34" charset="0"/>
                <a:cs typeface="Times New Roman" panose="02020603050405020304" pitchFamily="18" charset="0"/>
              </a:rPr>
              <a:t>міжмолекулярні водневі зв'язки. </a:t>
            </a:r>
            <a:r>
              <a:rPr lang="uk-UA" sz="1700" dirty="0">
                <a:effectLst/>
                <a:latin typeface="Calibri" panose="020F0502020204030204" pitchFamily="34" charset="0"/>
                <a:ea typeface="Calibri" panose="020F0502020204030204" pitchFamily="34" charset="0"/>
                <a:cs typeface="Times New Roman" panose="02020603050405020304" pitchFamily="18" charset="0"/>
              </a:rPr>
              <a:t>У молекулі Н</a:t>
            </a:r>
            <a:r>
              <a:rPr lang="uk-UA" sz="17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700" dirty="0">
                <a:effectLst/>
                <a:latin typeface="Calibri" panose="020F0502020204030204" pitchFamily="34" charset="0"/>
                <a:ea typeface="Calibri" panose="020F0502020204030204" pitchFamily="34" charset="0"/>
                <a:cs typeface="Times New Roman" panose="02020603050405020304" pitchFamily="18" charset="0"/>
              </a:rPr>
              <a:t>0 на атомі </a:t>
            </a:r>
            <a:r>
              <a:rPr lang="uk-UA" sz="1700" u="sng" dirty="0">
                <a:effectLst/>
                <a:latin typeface="Calibri" panose="020F0502020204030204" pitchFamily="34" charset="0"/>
                <a:ea typeface="Calibri" panose="020F0502020204030204" pitchFamily="34" charset="0"/>
                <a:cs typeface="Times New Roman" panose="02020603050405020304" pitchFamily="18" charset="0"/>
              </a:rPr>
              <a:t>є дві атомні орбіталі з неподіленими електронними парами</a:t>
            </a:r>
            <a:r>
              <a:rPr lang="uk-UA" sz="1700" dirty="0">
                <a:effectLst/>
                <a:latin typeface="Calibri" panose="020F0502020204030204" pitchFamily="34" charset="0"/>
                <a:ea typeface="Calibri" panose="020F0502020204030204" pitchFamily="34" charset="0"/>
                <a:cs typeface="Times New Roman" panose="02020603050405020304" pitchFamily="18" charset="0"/>
              </a:rPr>
              <a:t>, які можуть брати участь в утворенні водневих </a:t>
            </a:r>
            <a:r>
              <a:rPr lang="uk-UA" sz="1700" dirty="0" err="1">
                <a:effectLst/>
                <a:latin typeface="Calibri" panose="020F0502020204030204" pitchFamily="34" charset="0"/>
                <a:ea typeface="Calibri" panose="020F0502020204030204" pitchFamily="34" charset="0"/>
                <a:cs typeface="Times New Roman" panose="02020603050405020304" pitchFamily="18" charset="0"/>
              </a:rPr>
              <a:t>зв'язків</a:t>
            </a:r>
            <a:r>
              <a:rPr lang="uk-UA" sz="1700" dirty="0">
                <a:effectLst/>
                <a:latin typeface="Calibri" panose="020F0502020204030204" pitchFamily="34" charset="0"/>
                <a:ea typeface="Calibri" panose="020F0502020204030204" pitchFamily="34" charset="0"/>
                <a:cs typeface="Times New Roman" panose="02020603050405020304" pitchFamily="18" charset="0"/>
              </a:rPr>
              <a:t>. На кожному атомі водню молекули Н</a:t>
            </a:r>
            <a:r>
              <a:rPr lang="uk-UA" sz="17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700" dirty="0">
                <a:effectLst/>
                <a:latin typeface="Calibri" panose="020F0502020204030204" pitchFamily="34" charset="0"/>
                <a:ea typeface="Calibri" panose="020F0502020204030204" pitchFamily="34" charset="0"/>
                <a:cs typeface="Times New Roman" panose="02020603050405020304" pitchFamily="18" charset="0"/>
              </a:rPr>
              <a:t>0 зосереджено частковий позитивний заряд, і два атоми водню можуть утворювати два водневі зв'язки з атомами кисню сусідніх молекул води. Загалом </a:t>
            </a:r>
            <a:r>
              <a:rPr lang="uk-UA" sz="1700" u="sng" dirty="0">
                <a:effectLst/>
                <a:latin typeface="Calibri" panose="020F0502020204030204" pitchFamily="34" charset="0"/>
                <a:ea typeface="Calibri" panose="020F0502020204030204" pitchFamily="34" charset="0"/>
                <a:cs typeface="Times New Roman" panose="02020603050405020304" pitchFamily="18" charset="0"/>
              </a:rPr>
              <a:t>молекула води здатна утворювати чотири міжмолекулярні водневі зв'язки, спрямовані щодо атома кисню до вершин тетраедра</a:t>
            </a:r>
            <a:r>
              <a:rPr lang="uk-UA" sz="1700" dirty="0">
                <a:effectLst/>
                <a:latin typeface="Calibri" panose="020F0502020204030204" pitchFamily="34" charset="0"/>
                <a:ea typeface="Calibri" panose="020F0502020204030204" pitchFamily="34" charset="0"/>
                <a:cs typeface="Times New Roman" panose="02020603050405020304" pitchFamily="18" charset="0"/>
              </a:rPr>
              <a:t>. Молекули води, з'єднуючись водневими зв'язками, утворюють ажурну просторову сітку. Саме така структура характерна для замерзлої води (льоду). За рахунок структурних порожнин щільність льоду (0,92 г/см</a:t>
            </a:r>
            <a:r>
              <a:rPr lang="uk-UA" sz="17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700" dirty="0">
                <a:effectLst/>
                <a:latin typeface="Calibri" panose="020F0502020204030204" pitchFamily="34" charset="0"/>
                <a:ea typeface="Calibri" panose="020F0502020204030204" pitchFamily="34" charset="0"/>
                <a:cs typeface="Times New Roman" panose="02020603050405020304" pitchFamily="18" charset="0"/>
              </a:rPr>
              <a:t>) нижче, ніж у води.</a:t>
            </a:r>
          </a:p>
        </p:txBody>
      </p:sp>
    </p:spTree>
    <p:extLst>
      <p:ext uri="{BB962C8B-B14F-4D97-AF65-F5344CB8AC3E}">
        <p14:creationId xmlns:p14="http://schemas.microsoft.com/office/powerpoint/2010/main" val="25256595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9534</TotalTime>
  <Words>8428</Words>
  <Application>Microsoft Office PowerPoint</Application>
  <PresentationFormat>Широкоэкранный</PresentationFormat>
  <Paragraphs>279</Paragraphs>
  <Slides>49</Slides>
  <Notes>0</Notes>
  <HiddenSlides>0</HiddenSlides>
  <MMClips>6</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49</vt:i4>
      </vt:variant>
    </vt:vector>
  </HeadingPairs>
  <TitlesOfParts>
    <vt:vector size="5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393</cp:revision>
  <dcterms:created xsi:type="dcterms:W3CDTF">2023-04-09T07:28:22Z</dcterms:created>
  <dcterms:modified xsi:type="dcterms:W3CDTF">2023-08-11T10:36:22Z</dcterms:modified>
</cp:coreProperties>
</file>