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notesMasterIdLst>
    <p:notesMasterId r:id="rId25"/>
  </p:notesMasterIdLst>
  <p:sldIdLst>
    <p:sldId id="256" r:id="rId2"/>
    <p:sldId id="350" r:id="rId3"/>
    <p:sldId id="351" r:id="rId4"/>
    <p:sldId id="352" r:id="rId5"/>
    <p:sldId id="353" r:id="rId6"/>
    <p:sldId id="354" r:id="rId7"/>
    <p:sldId id="355" r:id="rId8"/>
    <p:sldId id="356" r:id="rId9"/>
    <p:sldId id="357" r:id="rId10"/>
    <p:sldId id="358" r:id="rId11"/>
    <p:sldId id="359" r:id="rId12"/>
    <p:sldId id="360" r:id="rId13"/>
    <p:sldId id="361" r:id="rId14"/>
    <p:sldId id="362" r:id="rId15"/>
    <p:sldId id="363" r:id="rId16"/>
    <p:sldId id="364" r:id="rId17"/>
    <p:sldId id="365" r:id="rId18"/>
    <p:sldId id="366" r:id="rId19"/>
    <p:sldId id="367" r:id="rId20"/>
    <p:sldId id="368" r:id="rId21"/>
    <p:sldId id="370" r:id="rId22"/>
    <p:sldId id="369" r:id="rId23"/>
    <p:sldId id="349"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4CE94-9739-494B-8E2A-7EF001011C11}" type="datetimeFigureOut">
              <a:rPr lang="ru-RU" smtClean="0"/>
              <a:t>09.08.2023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D9C4CC-F842-41EF-9D58-56EC072C3B92}" type="slidenum">
              <a:rPr lang="ru-RU" smtClean="0"/>
              <a:t>‹#›</a:t>
            </a:fld>
            <a:endParaRPr lang="ru-RU"/>
          </a:p>
        </p:txBody>
      </p:sp>
    </p:spTree>
    <p:extLst>
      <p:ext uri="{BB962C8B-B14F-4D97-AF65-F5344CB8AC3E}">
        <p14:creationId xmlns:p14="http://schemas.microsoft.com/office/powerpoint/2010/main" val="1702229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D758F4-1D35-4793-9DC9-E85803601B6C}"/>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E663945-465A-4C6D-9A96-34E3DCEAE5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BD6A22B-19F8-4DF2-B42F-D4F9C360E78A}"/>
              </a:ext>
            </a:extLst>
          </p:cNvPr>
          <p:cNvSpPr>
            <a:spLocks noGrp="1"/>
          </p:cNvSpPr>
          <p:nvPr>
            <p:ph type="dt" sz="half" idx="10"/>
          </p:nvPr>
        </p:nvSpPr>
        <p:spPr/>
        <p:txBody>
          <a:bodyPr/>
          <a:lstStyle/>
          <a:p>
            <a:fld id="{6FE77A5A-018B-4FFD-915B-463D71B19F69}" type="datetime1">
              <a:rPr lang="ru-RU" smtClean="0"/>
              <a:t>09.08.2023</a:t>
            </a:fld>
            <a:endParaRPr lang="ru-RU"/>
          </a:p>
        </p:txBody>
      </p:sp>
      <p:sp>
        <p:nvSpPr>
          <p:cNvPr id="5" name="Нижний колонтитул 4">
            <a:extLst>
              <a:ext uri="{FF2B5EF4-FFF2-40B4-BE49-F238E27FC236}">
                <a16:creationId xmlns:a16="http://schemas.microsoft.com/office/drawing/2014/main" id="{3BAFFC1B-D894-4DC9-9D81-519F8AAE972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7A79D59-BE66-4F0E-915C-3232F4FC339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339611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13B560-9ABE-4EBB-B457-7AFEB46C866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EC2D927F-5ABF-4EB9-B08D-063F8AA6374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AADD60B-4552-44A8-9323-E6358D7FAE92}"/>
              </a:ext>
            </a:extLst>
          </p:cNvPr>
          <p:cNvSpPr>
            <a:spLocks noGrp="1"/>
          </p:cNvSpPr>
          <p:nvPr>
            <p:ph type="dt" sz="half" idx="10"/>
          </p:nvPr>
        </p:nvSpPr>
        <p:spPr/>
        <p:txBody>
          <a:bodyPr/>
          <a:lstStyle/>
          <a:p>
            <a:fld id="{B1C235C3-D911-4052-B225-796EABED82FD}" type="datetime1">
              <a:rPr lang="ru-RU" smtClean="0"/>
              <a:t>09.08.2023</a:t>
            </a:fld>
            <a:endParaRPr lang="ru-RU"/>
          </a:p>
        </p:txBody>
      </p:sp>
      <p:sp>
        <p:nvSpPr>
          <p:cNvPr id="5" name="Нижний колонтитул 4">
            <a:extLst>
              <a:ext uri="{FF2B5EF4-FFF2-40B4-BE49-F238E27FC236}">
                <a16:creationId xmlns:a16="http://schemas.microsoft.com/office/drawing/2014/main" id="{C3A9F694-6425-4950-8F4C-8A1E9356A34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F0FA81C-847D-44F4-AED5-F7D69E0CA337}"/>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2218651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82900D3-C3F3-46F9-B9D0-800E0C407576}"/>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0250838C-D404-4CE9-BCFA-8EA12EA5ADE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44679C0-5994-49D9-8605-85283AB3C74C}"/>
              </a:ext>
            </a:extLst>
          </p:cNvPr>
          <p:cNvSpPr>
            <a:spLocks noGrp="1"/>
          </p:cNvSpPr>
          <p:nvPr>
            <p:ph type="dt" sz="half" idx="10"/>
          </p:nvPr>
        </p:nvSpPr>
        <p:spPr/>
        <p:txBody>
          <a:bodyPr/>
          <a:lstStyle/>
          <a:p>
            <a:fld id="{038F1642-C80F-45A1-BC8A-512D0F3EDFCD}" type="datetime1">
              <a:rPr lang="ru-RU" smtClean="0"/>
              <a:t>09.08.2023</a:t>
            </a:fld>
            <a:endParaRPr lang="ru-RU"/>
          </a:p>
        </p:txBody>
      </p:sp>
      <p:sp>
        <p:nvSpPr>
          <p:cNvPr id="5" name="Нижний колонтитул 4">
            <a:extLst>
              <a:ext uri="{FF2B5EF4-FFF2-40B4-BE49-F238E27FC236}">
                <a16:creationId xmlns:a16="http://schemas.microsoft.com/office/drawing/2014/main" id="{4DA411C8-3ABF-4E70-8DF4-B7C98122CC0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A23EFBC-096A-4A51-9C79-907CCDC345B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841211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C154A4-E27C-4190-8CB1-7CEA99EFAA0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E0FA150-7E4C-4325-A896-9338CE3AC11C}"/>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B1BB89E-7BAE-472A-AB9E-8D37587487BF}"/>
              </a:ext>
            </a:extLst>
          </p:cNvPr>
          <p:cNvSpPr>
            <a:spLocks noGrp="1"/>
          </p:cNvSpPr>
          <p:nvPr>
            <p:ph type="dt" sz="half" idx="10"/>
          </p:nvPr>
        </p:nvSpPr>
        <p:spPr/>
        <p:txBody>
          <a:bodyPr/>
          <a:lstStyle/>
          <a:p>
            <a:fld id="{6413E79F-A7CB-44C8-92AC-60744991DA97}" type="datetime1">
              <a:rPr lang="ru-RU" smtClean="0"/>
              <a:t>09.08.2023</a:t>
            </a:fld>
            <a:endParaRPr lang="ru-RU"/>
          </a:p>
        </p:txBody>
      </p:sp>
      <p:sp>
        <p:nvSpPr>
          <p:cNvPr id="5" name="Нижний колонтитул 4">
            <a:extLst>
              <a:ext uri="{FF2B5EF4-FFF2-40B4-BE49-F238E27FC236}">
                <a16:creationId xmlns:a16="http://schemas.microsoft.com/office/drawing/2014/main" id="{FDEA1A21-1148-4403-993E-D0B2AC31BFA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3B30AAC-AC24-450C-BE9D-8A1BB0F12916}"/>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58132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085D69-65EF-43AF-9E16-10306294A324}"/>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02DD273-9183-4BD8-A43F-093236B10C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608C74DE-C8AF-4B91-AE78-6D5E8370DB72}"/>
              </a:ext>
            </a:extLst>
          </p:cNvPr>
          <p:cNvSpPr>
            <a:spLocks noGrp="1"/>
          </p:cNvSpPr>
          <p:nvPr>
            <p:ph type="dt" sz="half" idx="10"/>
          </p:nvPr>
        </p:nvSpPr>
        <p:spPr/>
        <p:txBody>
          <a:bodyPr/>
          <a:lstStyle/>
          <a:p>
            <a:fld id="{221F1026-4D51-4C35-ACC2-847A8B274831}" type="datetime1">
              <a:rPr lang="ru-RU" smtClean="0"/>
              <a:t>09.08.2023</a:t>
            </a:fld>
            <a:endParaRPr lang="ru-RU"/>
          </a:p>
        </p:txBody>
      </p:sp>
      <p:sp>
        <p:nvSpPr>
          <p:cNvPr id="5" name="Нижний колонтитул 4">
            <a:extLst>
              <a:ext uri="{FF2B5EF4-FFF2-40B4-BE49-F238E27FC236}">
                <a16:creationId xmlns:a16="http://schemas.microsoft.com/office/drawing/2014/main" id="{CE3654EF-8827-4FC2-9199-A281E3A1007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DD36F30-49F6-4478-BFE1-58D7CF7BCFD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317837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603837-629B-482A-B9A3-F0F7773022A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D358FE4-C26E-44F5-AF84-2331F84A5D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646051BA-A7ED-432B-8631-6A49DCE507A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AAF22FA1-CD60-436D-8BC3-750A85DF4EEA}"/>
              </a:ext>
            </a:extLst>
          </p:cNvPr>
          <p:cNvSpPr>
            <a:spLocks noGrp="1"/>
          </p:cNvSpPr>
          <p:nvPr>
            <p:ph type="dt" sz="half" idx="10"/>
          </p:nvPr>
        </p:nvSpPr>
        <p:spPr/>
        <p:txBody>
          <a:bodyPr/>
          <a:lstStyle/>
          <a:p>
            <a:fld id="{CF0E6574-388A-4A81-8A28-3EBBD6CA870E}" type="datetime1">
              <a:rPr lang="ru-RU" smtClean="0"/>
              <a:t>09.08.2023</a:t>
            </a:fld>
            <a:endParaRPr lang="ru-RU"/>
          </a:p>
        </p:txBody>
      </p:sp>
      <p:sp>
        <p:nvSpPr>
          <p:cNvPr id="6" name="Нижний колонтитул 5">
            <a:extLst>
              <a:ext uri="{FF2B5EF4-FFF2-40B4-BE49-F238E27FC236}">
                <a16:creationId xmlns:a16="http://schemas.microsoft.com/office/drawing/2014/main" id="{4352659F-61B1-41AC-B0F2-224455F1B25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CB5CB7B-ED78-4711-A9CD-986C2904068B}"/>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2665767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611A03-6108-4EE9-933D-E2405E70D70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4DD919B2-2B11-4D2A-89C9-B2CE036DD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8D09238E-5B9B-4434-B12E-6C89E0B899B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72E3394-C0D3-4314-99D0-2AA8B22060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7BFB9E8-1A0C-43BE-BBFD-75E013853E9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EB979FEB-7B5A-4618-9B43-3B2551BF7243}"/>
              </a:ext>
            </a:extLst>
          </p:cNvPr>
          <p:cNvSpPr>
            <a:spLocks noGrp="1"/>
          </p:cNvSpPr>
          <p:nvPr>
            <p:ph type="dt" sz="half" idx="10"/>
          </p:nvPr>
        </p:nvSpPr>
        <p:spPr/>
        <p:txBody>
          <a:bodyPr/>
          <a:lstStyle/>
          <a:p>
            <a:fld id="{B6C3B44C-628D-407C-ADDA-EBF1A5EF4F58}" type="datetime1">
              <a:rPr lang="ru-RU" smtClean="0"/>
              <a:t>09.08.2023</a:t>
            </a:fld>
            <a:endParaRPr lang="ru-RU"/>
          </a:p>
        </p:txBody>
      </p:sp>
      <p:sp>
        <p:nvSpPr>
          <p:cNvPr id="8" name="Нижний колонтитул 7">
            <a:extLst>
              <a:ext uri="{FF2B5EF4-FFF2-40B4-BE49-F238E27FC236}">
                <a16:creationId xmlns:a16="http://schemas.microsoft.com/office/drawing/2014/main" id="{00446BFB-E809-4019-BFE6-A9A8BC1D86E6}"/>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193FB15-1C88-4201-BF60-13E333012DB0}"/>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579617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0B2FC1-7F3E-41E0-BF08-938D9BD9CF3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4B862CD9-C7AC-4A3E-AEAE-2AFEDBA9F11A}"/>
              </a:ext>
            </a:extLst>
          </p:cNvPr>
          <p:cNvSpPr>
            <a:spLocks noGrp="1"/>
          </p:cNvSpPr>
          <p:nvPr>
            <p:ph type="dt" sz="half" idx="10"/>
          </p:nvPr>
        </p:nvSpPr>
        <p:spPr/>
        <p:txBody>
          <a:bodyPr/>
          <a:lstStyle/>
          <a:p>
            <a:fld id="{9DB7BA57-7FB8-46EA-AFDC-E01587D3A7E2}" type="datetime1">
              <a:rPr lang="ru-RU" smtClean="0"/>
              <a:t>09.08.2023</a:t>
            </a:fld>
            <a:endParaRPr lang="ru-RU"/>
          </a:p>
        </p:txBody>
      </p:sp>
      <p:sp>
        <p:nvSpPr>
          <p:cNvPr id="4" name="Нижний колонтитул 3">
            <a:extLst>
              <a:ext uri="{FF2B5EF4-FFF2-40B4-BE49-F238E27FC236}">
                <a16:creationId xmlns:a16="http://schemas.microsoft.com/office/drawing/2014/main" id="{3C214D46-ADBD-40F3-8BFE-BCC34738D2D9}"/>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2A35397A-4173-4402-AFEB-6D38209C7B22}"/>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313678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5C3E8581-BA13-4090-894A-D972B1AA2B27}"/>
              </a:ext>
            </a:extLst>
          </p:cNvPr>
          <p:cNvSpPr>
            <a:spLocks noGrp="1"/>
          </p:cNvSpPr>
          <p:nvPr>
            <p:ph type="dt" sz="half" idx="10"/>
          </p:nvPr>
        </p:nvSpPr>
        <p:spPr/>
        <p:txBody>
          <a:bodyPr/>
          <a:lstStyle/>
          <a:p>
            <a:fld id="{166B64A7-325B-445A-A76B-E5FC76C1F815}" type="datetime1">
              <a:rPr lang="ru-RU" smtClean="0"/>
              <a:t>09.08.2023</a:t>
            </a:fld>
            <a:endParaRPr lang="ru-RU"/>
          </a:p>
        </p:txBody>
      </p:sp>
      <p:sp>
        <p:nvSpPr>
          <p:cNvPr id="3" name="Нижний колонтитул 2">
            <a:extLst>
              <a:ext uri="{FF2B5EF4-FFF2-40B4-BE49-F238E27FC236}">
                <a16:creationId xmlns:a16="http://schemas.microsoft.com/office/drawing/2014/main" id="{2A1B4F58-1D1A-4710-8A91-15AD0CC2FF8E}"/>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9E511B9C-4259-4239-999F-7E7BB0BF9CDC}"/>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410145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2BF3CC-1073-4F50-A913-44CAEBB49E6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39611FE2-838C-4E53-9B26-CA5BD24B4C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3C91C99B-0E0E-44BD-A339-B791349747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96B81F6-B761-43AB-BBD4-B0458C9ADFF7}"/>
              </a:ext>
            </a:extLst>
          </p:cNvPr>
          <p:cNvSpPr>
            <a:spLocks noGrp="1"/>
          </p:cNvSpPr>
          <p:nvPr>
            <p:ph type="dt" sz="half" idx="10"/>
          </p:nvPr>
        </p:nvSpPr>
        <p:spPr/>
        <p:txBody>
          <a:bodyPr/>
          <a:lstStyle/>
          <a:p>
            <a:fld id="{079A9DAA-08B7-4CB1-8B5E-E13D538E0370}" type="datetime1">
              <a:rPr lang="ru-RU" smtClean="0"/>
              <a:t>09.08.2023</a:t>
            </a:fld>
            <a:endParaRPr lang="ru-RU"/>
          </a:p>
        </p:txBody>
      </p:sp>
      <p:sp>
        <p:nvSpPr>
          <p:cNvPr id="6" name="Нижний колонтитул 5">
            <a:extLst>
              <a:ext uri="{FF2B5EF4-FFF2-40B4-BE49-F238E27FC236}">
                <a16:creationId xmlns:a16="http://schemas.microsoft.com/office/drawing/2014/main" id="{38C29492-C1A7-4586-8E80-165A861FC1B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A264771-F42E-497C-8A08-C1794D3D31EB}"/>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195686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C281DA-7967-4850-BF04-32FFA60D8FE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877BC0E-BADB-449E-880E-97D3BC1366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2A2D172C-D9EC-49D5-AC76-70D60354E2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90692E9-60B2-4D21-8B28-2CFCDFF9E8A2}"/>
              </a:ext>
            </a:extLst>
          </p:cNvPr>
          <p:cNvSpPr>
            <a:spLocks noGrp="1"/>
          </p:cNvSpPr>
          <p:nvPr>
            <p:ph type="dt" sz="half" idx="10"/>
          </p:nvPr>
        </p:nvSpPr>
        <p:spPr/>
        <p:txBody>
          <a:bodyPr/>
          <a:lstStyle/>
          <a:p>
            <a:fld id="{62A78F0A-95CC-46C8-AB1B-ABADB373FEC5}" type="datetime1">
              <a:rPr lang="ru-RU" smtClean="0"/>
              <a:t>09.08.2023</a:t>
            </a:fld>
            <a:endParaRPr lang="ru-RU"/>
          </a:p>
        </p:txBody>
      </p:sp>
      <p:sp>
        <p:nvSpPr>
          <p:cNvPr id="6" name="Нижний колонтитул 5">
            <a:extLst>
              <a:ext uri="{FF2B5EF4-FFF2-40B4-BE49-F238E27FC236}">
                <a16:creationId xmlns:a16="http://schemas.microsoft.com/office/drawing/2014/main" id="{87E8BC70-31A6-44FC-B3FC-B28327A2A68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9C2D767-E956-4F1A-AA64-CB3184DE4E3E}"/>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23133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80A29F-E997-4F07-9870-34C418C72B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D98FC90E-9475-4697-A898-FD0F391841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76511B4-7C2D-4D34-A556-24F677C84B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D6BC02-A00E-4039-913E-080E595AEC06}" type="datetime1">
              <a:rPr lang="ru-RU" smtClean="0"/>
              <a:t>09.08.2023</a:t>
            </a:fld>
            <a:endParaRPr lang="ru-RU"/>
          </a:p>
        </p:txBody>
      </p:sp>
      <p:sp>
        <p:nvSpPr>
          <p:cNvPr id="5" name="Нижний колонтитул 4">
            <a:extLst>
              <a:ext uri="{FF2B5EF4-FFF2-40B4-BE49-F238E27FC236}">
                <a16:creationId xmlns:a16="http://schemas.microsoft.com/office/drawing/2014/main" id="{14E70E13-57FA-46AA-897E-99B6C31F5C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6E1CA09F-DE25-49FA-9613-030B4F11AC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B0123B-6A9C-4DDD-9F8B-20BFE9922AFD}" type="slidenum">
              <a:rPr lang="ru-RU" smtClean="0"/>
              <a:t>‹#›</a:t>
            </a:fld>
            <a:endParaRPr lang="ru-RU"/>
          </a:p>
        </p:txBody>
      </p:sp>
    </p:spTree>
    <p:extLst>
      <p:ext uri="{BB962C8B-B14F-4D97-AF65-F5344CB8AC3E}">
        <p14:creationId xmlns:p14="http://schemas.microsoft.com/office/powerpoint/2010/main" val="3140543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video" Target="https://www.youtube.com/embed/fQJkc_B_vr4?feature=oembed"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uk.wikipedia.org/wiki/%D0%94%D0%B8%D1%81%D0%BF%D0%B5%D1%80%D0%B3%D0%B0%D1%82%D0%BE%D1%80" TargetMode="Externa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video" Target="https://www.youtube.com/embed/OadFTu6rhsg?feature=oembed" TargetMode="Externa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2.xml"/><Relationship Id="rId1" Type="http://schemas.openxmlformats.org/officeDocument/2006/relationships/video" Target="https://www.youtube.com/embed/OgLQn4LJB5c?feature=oembed"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video" Target="https://www.youtube.com/embed/F9wWupKtkO8?feature=oembed" TargetMode="Externa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9E86E86-05B4-4A74-A448-DD8CB5387BB9}"/>
              </a:ext>
            </a:extLst>
          </p:cNvPr>
          <p:cNvSpPr txBox="1"/>
          <p:nvPr/>
        </p:nvSpPr>
        <p:spPr>
          <a:xfrm>
            <a:off x="893727" y="509299"/>
            <a:ext cx="10128497" cy="923330"/>
          </a:xfrm>
          <a:prstGeom prst="rect">
            <a:avLst/>
          </a:prstGeom>
          <a:noFill/>
        </p:spPr>
        <p:txBody>
          <a:bodyPr wrap="square">
            <a:spAutoFit/>
          </a:bodyPr>
          <a:lstStyle/>
          <a:p>
            <a:pPr algn="ctr"/>
            <a:r>
              <a:rPr lang="ru-RU" sz="5400" b="1" dirty="0">
                <a:effectLst/>
                <a:latin typeface="Times New Roman" panose="02020603050405020304" pitchFamily="18" charset="0"/>
                <a:ea typeface="Calibri" panose="020F0502020204030204" pitchFamily="34" charset="0"/>
              </a:rPr>
              <a:t>10. </a:t>
            </a:r>
            <a:r>
              <a:rPr lang="uk-UA" sz="5400" b="1" dirty="0">
                <a:latin typeface="Times New Roman" panose="02020603050405020304" pitchFamily="18" charset="0"/>
                <a:ea typeface="Calibri" panose="020F0502020204030204" pitchFamily="34" charset="0"/>
              </a:rPr>
              <a:t>Колоїдні розчини</a:t>
            </a:r>
          </a:p>
        </p:txBody>
      </p:sp>
      <p:pic>
        <p:nvPicPr>
          <p:cNvPr id="1026" name="Picture 2" descr="undefined">
            <a:extLst>
              <a:ext uri="{FF2B5EF4-FFF2-40B4-BE49-F238E27FC236}">
                <a16:creationId xmlns:a16="http://schemas.microsoft.com/office/drawing/2014/main" id="{D8389A15-13C8-0C00-11E4-3C23A268A1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8997" y="1703332"/>
            <a:ext cx="3754005" cy="5006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971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Мультимедиа в Интернете 1" title="Будова колоїдних часточок.">
            <a:hlinkClick r:id="" action="ppaction://media"/>
            <a:extLst>
              <a:ext uri="{FF2B5EF4-FFF2-40B4-BE49-F238E27FC236}">
                <a16:creationId xmlns:a16="http://schemas.microsoft.com/office/drawing/2014/main" id="{EC87CAB9-04F3-ACF3-C061-0FE11111BCE5}"/>
              </a:ext>
            </a:extLst>
          </p:cNvPr>
          <p:cNvPicPr>
            <a:picLocks noRot="1" noChangeAspect="1"/>
          </p:cNvPicPr>
          <p:nvPr>
            <a:videoFile r:link="rId1"/>
          </p:nvPr>
        </p:nvPicPr>
        <p:blipFill>
          <a:blip r:embed="rId3"/>
          <a:stretch>
            <a:fillRect/>
          </a:stretch>
        </p:blipFill>
        <p:spPr>
          <a:xfrm>
            <a:off x="7435969" y="1821552"/>
            <a:ext cx="4596921" cy="2597260"/>
          </a:xfrm>
          <a:prstGeom prst="rect">
            <a:avLst/>
          </a:prstGeom>
        </p:spPr>
      </p:pic>
      <p:sp>
        <p:nvSpPr>
          <p:cNvPr id="4" name="TextBox 3">
            <a:extLst>
              <a:ext uri="{FF2B5EF4-FFF2-40B4-BE49-F238E27FC236}">
                <a16:creationId xmlns:a16="http://schemas.microsoft.com/office/drawing/2014/main" id="{820404B2-073D-6BB4-D551-AECBFB22C1EB}"/>
              </a:ext>
            </a:extLst>
          </p:cNvPr>
          <p:cNvSpPr txBox="1"/>
          <p:nvPr/>
        </p:nvSpPr>
        <p:spPr>
          <a:xfrm>
            <a:off x="327803" y="263914"/>
            <a:ext cx="6996023" cy="6508000"/>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Для очищення колоїдних розчинів від іонних домішок використовують електродіаліз. Використовують принцип спрямованого руху іонів до електродів у розчині: аніонів – до анода (+) та катіонів – до катода (-). Колоїдний розчин відокремлюють від електродів вибірково проникними мембранами (пропускають іони, але затримують колоїдні частинки).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Без електричного струму може відбуватися процес діалізу: з одного боку мембрани поміщають колоїдний розчин, а з іншого - чистий розчинник (воду). Рушійною силою процесу стає різниця концентрацій іонів у колоїдному розчині та розчиннику. Інтенсивність очищення колоїдного розчину від надлишкових іонів підвищується, якщо постійно оновлювати розчинник, що використовується.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Ще один метод агрегування колоїдних частинок – це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флокуляція</a:t>
            </a:r>
            <a:r>
              <a:rPr lang="uk-UA" sz="1800" dirty="0">
                <a:effectLst/>
                <a:latin typeface="Calibri" panose="020F0502020204030204" pitchFamily="34" charset="0"/>
                <a:ea typeface="Calibri" panose="020F0502020204030204" pitchFamily="34" charset="0"/>
                <a:cs typeface="Times New Roman" panose="02020603050405020304" pitchFamily="18" charset="0"/>
              </a:rPr>
              <a:t>. Флокуляція колоїдних частинок відбувається під дією невеликих кількостей високомолекулярних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(ВМС), наприклад, поліакриламіду. Макромолекули поліакриламіду взаємодіють одночасно з кількома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міцеллами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пов'язують їх з утворенням пухких флокул, які зазнають седиментації. Флокуляцію використовують, наприклад, 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водопідготовці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для покращення процесу освітлення води у відстійниках.</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6425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D5B1C5-ADF1-4821-C6BB-3FED2FCD9949}"/>
              </a:ext>
            </a:extLst>
          </p:cNvPr>
          <p:cNvSpPr txBox="1"/>
          <p:nvPr/>
        </p:nvSpPr>
        <p:spPr>
          <a:xfrm>
            <a:off x="629728" y="303326"/>
            <a:ext cx="6875254" cy="6610592"/>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10.3. Ліофільні колоїдні розчини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Ліофільні колоїдні розчини характеризуються сильною взаємодією між дисперсною фазою та дисперсійним середовищем, що робить їх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термодинамічно</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стійкими. Тому можуть зберігати стійкість без участі стабілізатора.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Ліофільні колоїдні розчини утворюються поверхнево-активними речовинами (ПАР) та високомолекулярними сполуками (ВМС), що належать до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дифільних</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речовин. Кожна молекула такої речовини містить гідрофільний та гідрофобні фрагменти. Характерною властивістю ПАР є їх здатність зосереджуватися на межі розділу фаз (газ - рідина, тверде тіло - рідина, дві рідини, що не змішуються), що призводить до зниження поверхневого натягу розчину. Якщо збільшувати концентрацію ПАР у розчині, вона може досягати такого значення, у якому молекули поверхнево-активного речовини об'єднуються в стійкі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асоціати</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тобто. міцели. Відбувається формування у розчині нової фази. До цього моменту система належала до справжніх розчинів, а після – до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ультрамікрогетерогенних</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Гранична концентрація ПАР чи ВМС, коли він починається утворення міцел, називається критичної концентрацією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міцелоутворення</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122" name="Picture 2">
            <a:extLst>
              <a:ext uri="{FF2B5EF4-FFF2-40B4-BE49-F238E27FC236}">
                <a16:creationId xmlns:a16="http://schemas.microsoft.com/office/drawing/2014/main" id="{3A5849BC-5C19-8EBA-630D-1BAE531572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7561" y="1232409"/>
            <a:ext cx="3724275" cy="4962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5228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2CB1F6-64D4-4F66-96F9-2346E3FC89CC}"/>
              </a:ext>
            </a:extLst>
          </p:cNvPr>
          <p:cNvSpPr txBox="1"/>
          <p:nvPr/>
        </p:nvSpPr>
        <p:spPr>
          <a:xfrm>
            <a:off x="235070" y="64602"/>
            <a:ext cx="5561881" cy="2450094"/>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Міцели ліофільних колоїдів відрізняються структурою від тих, які утворюють ліофобні колоїди. До того ж структура міцел ліофільних колоїдів різна залежно від властивостей дисперсійного середовища. У полярному дисперсійному середовищі, наприклад,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формуються міцели, ядро яких утворене гідрофобними фрагментами молекул ПАР, а поверхня їх - гідрофільними (полярними) групами (рис 10.2 ,а)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0BDF95CC-02D7-A556-AA8C-F252F8C5769B}"/>
              </a:ext>
            </a:extLst>
          </p:cNvPr>
          <p:cNvPicPr>
            <a:picLocks noChangeAspect="1"/>
          </p:cNvPicPr>
          <p:nvPr/>
        </p:nvPicPr>
        <p:blipFill>
          <a:blip r:embed="rId2"/>
          <a:stretch>
            <a:fillRect/>
          </a:stretch>
        </p:blipFill>
        <p:spPr>
          <a:xfrm>
            <a:off x="235070" y="2749841"/>
            <a:ext cx="5561881" cy="3744273"/>
          </a:xfrm>
          <a:prstGeom prst="rect">
            <a:avLst/>
          </a:prstGeom>
        </p:spPr>
      </p:pic>
      <p:sp>
        <p:nvSpPr>
          <p:cNvPr id="7" name="TextBox 6">
            <a:extLst>
              <a:ext uri="{FF2B5EF4-FFF2-40B4-BE49-F238E27FC236}">
                <a16:creationId xmlns:a16="http://schemas.microsoft.com/office/drawing/2014/main" id="{55348266-9C68-04CB-7006-DC833560E4CB}"/>
              </a:ext>
            </a:extLst>
          </p:cNvPr>
          <p:cNvSpPr txBox="1"/>
          <p:nvPr/>
        </p:nvSpPr>
        <p:spPr>
          <a:xfrm>
            <a:off x="6096000" y="145067"/>
            <a:ext cx="5937849" cy="1754326"/>
          </a:xfrm>
          <a:prstGeom prst="rect">
            <a:avLst/>
          </a:prstGeom>
          <a:noFill/>
        </p:spPr>
        <p:txBody>
          <a:bodyPr wrap="square">
            <a:spAutoFit/>
          </a:bodyPr>
          <a:lstStyle/>
          <a:p>
            <a:pPr algn="just"/>
            <a:r>
              <a:rPr lang="uk-UA" dirty="0"/>
              <a:t>Поверхня міцел стає близькою за властивостями дисперсійного середовища. Такі міцели іноді називають прямими міцелами. У неполярному середовищі, наприклад, в олії, поверхня міцел утворена гідрофобними фрагментами молекул ПАР, а ядро - гідрофільними групами (зворотні міцели) (рис. 10.2,6).</a:t>
            </a:r>
          </a:p>
        </p:txBody>
      </p:sp>
      <p:sp>
        <p:nvSpPr>
          <p:cNvPr id="9" name="TextBox 8">
            <a:extLst>
              <a:ext uri="{FF2B5EF4-FFF2-40B4-BE49-F238E27FC236}">
                <a16:creationId xmlns:a16="http://schemas.microsoft.com/office/drawing/2014/main" id="{8251E032-A7AC-614D-5688-B297BC839310}"/>
              </a:ext>
            </a:extLst>
          </p:cNvPr>
          <p:cNvSpPr txBox="1"/>
          <p:nvPr/>
        </p:nvSpPr>
        <p:spPr>
          <a:xfrm>
            <a:off x="6145961" y="2083376"/>
            <a:ext cx="5837926" cy="3339184"/>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 обох випадках структура міцел визначає сильну взаємодію їх поверхні з молекулами дисперсійного середовища. Це забезпечує термодинамічну стійкість системи без використання стабілізатора. Наявність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сольватних</a:t>
            </a:r>
            <a:r>
              <a:rPr lang="uk-UA" sz="1800" dirty="0">
                <a:effectLst/>
                <a:latin typeface="Calibri" panose="020F0502020204030204" pitchFamily="34" charset="0"/>
                <a:ea typeface="Calibri" panose="020F0502020204030204" pitchFamily="34" charset="0"/>
                <a:cs typeface="Times New Roman" panose="02020603050405020304" pitchFamily="18" charset="0"/>
              </a:rPr>
              <a:t> оболонок навколо міцел запобігає їх злипанню та повідомляє системі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агрегативну</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стійкість. Якщо 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утворенны</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міцелл</a:t>
            </a:r>
            <a:r>
              <a:rPr lang="uk-UA" sz="1800" dirty="0">
                <a:effectLst/>
                <a:latin typeface="Calibri" panose="020F0502020204030204" pitchFamily="34" charset="0"/>
                <a:ea typeface="Calibri" panose="020F0502020204030204" pitchFamily="34" charset="0"/>
                <a:cs typeface="Times New Roman" panose="02020603050405020304" pitchFamily="18" charset="0"/>
              </a:rPr>
              <a:t> беруть участь ПАР, що містять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іоногенні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групи, то за рахунок іонів, що притягуються до них, на поверхні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міцелл</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виникає подвійний електричний шар, що виступає в якості додаткового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фактора</a:t>
            </a:r>
            <a:r>
              <a:rPr lang="uk-UA" sz="1800" dirty="0">
                <a:effectLst/>
                <a:latin typeface="Calibri" panose="020F0502020204030204" pitchFamily="34" charset="0"/>
                <a:ea typeface="Calibri" panose="020F0502020204030204" pitchFamily="34" charset="0"/>
                <a:cs typeface="Times New Roman" panose="02020603050405020304" pitchFamily="18" charset="0"/>
              </a:rPr>
              <a:t> їх стабілізації.</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0147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84D3EE-C4F7-C56D-ECFA-81D2793873DB}"/>
              </a:ext>
            </a:extLst>
          </p:cNvPr>
          <p:cNvSpPr txBox="1"/>
          <p:nvPr/>
        </p:nvSpPr>
        <p:spPr>
          <a:xfrm>
            <a:off x="321334" y="154169"/>
            <a:ext cx="11600372" cy="923330"/>
          </a:xfrm>
          <a:prstGeom prst="rect">
            <a:avLst/>
          </a:prstGeom>
          <a:noFill/>
        </p:spPr>
        <p:txBody>
          <a:bodyPr wrap="square">
            <a:spAutoFit/>
          </a:bodyPr>
          <a:lstStyle/>
          <a:p>
            <a:pPr algn="just"/>
            <a:r>
              <a:rPr lang="ru-RU" dirty="0"/>
              <a:t>Структура </a:t>
            </a:r>
            <a:r>
              <a:rPr lang="ru-RU" dirty="0" err="1"/>
              <a:t>міцел</a:t>
            </a:r>
            <a:r>
              <a:rPr lang="ru-RU" dirty="0"/>
              <a:t> не </a:t>
            </a:r>
            <a:r>
              <a:rPr lang="ru-RU" dirty="0" err="1"/>
              <a:t>обмежується</a:t>
            </a:r>
            <a:r>
              <a:rPr lang="ru-RU" dirty="0"/>
              <a:t> формою сферами. При </a:t>
            </a:r>
            <a:r>
              <a:rPr lang="ru-RU" dirty="0" err="1"/>
              <a:t>високих</a:t>
            </a:r>
            <a:r>
              <a:rPr lang="ru-RU" dirty="0"/>
              <a:t> </a:t>
            </a:r>
            <a:r>
              <a:rPr lang="ru-RU" dirty="0" err="1"/>
              <a:t>концентраціях</a:t>
            </a:r>
            <a:r>
              <a:rPr lang="ru-RU" dirty="0"/>
              <a:t> ПАР у </a:t>
            </a:r>
            <a:r>
              <a:rPr lang="ru-RU" dirty="0" err="1"/>
              <a:t>воді</a:t>
            </a:r>
            <a:r>
              <a:rPr lang="ru-RU" dirty="0"/>
              <a:t> </a:t>
            </a:r>
            <a:r>
              <a:rPr lang="ru-RU" dirty="0" err="1"/>
              <a:t>формуються</a:t>
            </a:r>
            <a:r>
              <a:rPr lang="ru-RU" dirty="0"/>
              <a:t> </a:t>
            </a:r>
            <a:r>
              <a:rPr lang="ru-RU" dirty="0" err="1"/>
              <a:t>бішарові</a:t>
            </a:r>
            <a:r>
              <a:rPr lang="ru-RU" dirty="0"/>
              <a:t> </a:t>
            </a:r>
            <a:r>
              <a:rPr lang="ru-RU" dirty="0" err="1"/>
              <a:t>структури</a:t>
            </a:r>
            <a:r>
              <a:rPr lang="ru-RU" dirty="0"/>
              <a:t> (рис. 10.3,а). З </a:t>
            </a:r>
            <a:r>
              <a:rPr lang="ru-RU" dirty="0" err="1"/>
              <a:t>обох</a:t>
            </a:r>
            <a:r>
              <a:rPr lang="ru-RU" dirty="0"/>
              <a:t> </a:t>
            </a:r>
            <a:r>
              <a:rPr lang="ru-RU" dirty="0" err="1"/>
              <a:t>боків</a:t>
            </a:r>
            <a:r>
              <a:rPr lang="ru-RU" dirty="0"/>
              <a:t> шару </a:t>
            </a:r>
            <a:r>
              <a:rPr lang="ru-RU" dirty="0" err="1"/>
              <a:t>розташовуються</a:t>
            </a:r>
            <a:r>
              <a:rPr lang="ru-RU" dirty="0"/>
              <a:t> </a:t>
            </a:r>
            <a:r>
              <a:rPr lang="ru-RU" dirty="0" err="1"/>
              <a:t>полярні</a:t>
            </a:r>
            <a:r>
              <a:rPr lang="ru-RU" dirty="0"/>
              <a:t> </a:t>
            </a:r>
            <a:r>
              <a:rPr lang="ru-RU" dirty="0" err="1"/>
              <a:t>групи</a:t>
            </a:r>
            <a:r>
              <a:rPr lang="ru-RU" dirty="0"/>
              <a:t>, </a:t>
            </a:r>
            <a:r>
              <a:rPr lang="ru-RU" dirty="0" err="1"/>
              <a:t>що</a:t>
            </a:r>
            <a:r>
              <a:rPr lang="ru-RU" dirty="0"/>
              <a:t> </a:t>
            </a:r>
            <a:r>
              <a:rPr lang="ru-RU" dirty="0" err="1"/>
              <a:t>контактують</a:t>
            </a:r>
            <a:r>
              <a:rPr lang="ru-RU" dirty="0"/>
              <a:t> з водою, а в </a:t>
            </a:r>
            <a:r>
              <a:rPr lang="ru-RU" dirty="0" err="1"/>
              <a:t>середині</a:t>
            </a:r>
            <a:r>
              <a:rPr lang="ru-RU" dirty="0"/>
              <a:t> шару -</a:t>
            </a:r>
            <a:r>
              <a:rPr lang="ru-RU" dirty="0" err="1"/>
              <a:t>гідрофобні</a:t>
            </a:r>
            <a:r>
              <a:rPr lang="ru-RU" dirty="0"/>
              <a:t> </a:t>
            </a:r>
            <a:r>
              <a:rPr lang="ru-RU" dirty="0" err="1"/>
              <a:t>фрагменти</a:t>
            </a:r>
            <a:r>
              <a:rPr lang="ru-RU" dirty="0"/>
              <a:t> молекул</a:t>
            </a:r>
            <a:endParaRPr lang="uk-UA" dirty="0"/>
          </a:p>
        </p:txBody>
      </p:sp>
      <p:pic>
        <p:nvPicPr>
          <p:cNvPr id="5" name="Рисунок 4">
            <a:extLst>
              <a:ext uri="{FF2B5EF4-FFF2-40B4-BE49-F238E27FC236}">
                <a16:creationId xmlns:a16="http://schemas.microsoft.com/office/drawing/2014/main" id="{4F8806D2-F6ED-89F0-FF98-3F7900731C5D}"/>
              </a:ext>
            </a:extLst>
          </p:cNvPr>
          <p:cNvPicPr>
            <a:picLocks noChangeAspect="1"/>
          </p:cNvPicPr>
          <p:nvPr/>
        </p:nvPicPr>
        <p:blipFill>
          <a:blip r:embed="rId2"/>
          <a:stretch>
            <a:fillRect/>
          </a:stretch>
        </p:blipFill>
        <p:spPr>
          <a:xfrm>
            <a:off x="2093343" y="1217485"/>
            <a:ext cx="8005314" cy="3685578"/>
          </a:xfrm>
          <a:prstGeom prst="rect">
            <a:avLst/>
          </a:prstGeom>
        </p:spPr>
      </p:pic>
      <p:sp>
        <p:nvSpPr>
          <p:cNvPr id="7" name="TextBox 6">
            <a:extLst>
              <a:ext uri="{FF2B5EF4-FFF2-40B4-BE49-F238E27FC236}">
                <a16:creationId xmlns:a16="http://schemas.microsoft.com/office/drawing/2014/main" id="{016E241E-CE71-28F7-919B-5F5D3B40C867}"/>
              </a:ext>
            </a:extLst>
          </p:cNvPr>
          <p:cNvSpPr txBox="1"/>
          <p:nvPr/>
        </p:nvSpPr>
        <p:spPr>
          <a:xfrm>
            <a:off x="321334" y="5043049"/>
            <a:ext cx="11600372" cy="1477328"/>
          </a:xfrm>
          <a:prstGeom prst="rect">
            <a:avLst/>
          </a:prstGeom>
          <a:noFill/>
        </p:spPr>
        <p:txBody>
          <a:bodyPr wrap="square">
            <a:spAutoFit/>
          </a:bodyPr>
          <a:lstStyle/>
          <a:p>
            <a:pPr algn="just"/>
            <a:r>
              <a:rPr lang="uk-UA" dirty="0"/>
              <a:t>З пластинчастих </a:t>
            </a:r>
            <a:r>
              <a:rPr lang="uk-UA" dirty="0" err="1"/>
              <a:t>бішарових</a:t>
            </a:r>
            <a:r>
              <a:rPr lang="uk-UA" dirty="0"/>
              <a:t> структур можуть формуватися об'ємні впорядковані багатошарові структури (</a:t>
            </a:r>
            <a:r>
              <a:rPr lang="uk-UA" dirty="0" err="1"/>
              <a:t>ламелярна</a:t>
            </a:r>
            <a:r>
              <a:rPr lang="uk-UA" dirty="0"/>
              <a:t> фаза), що знаходяться в рідкокристалічному стані. У колоїдних розчинах з підвищеними концентраціями ПАР можуть формуватися і складніші об'ємні структури, наприклад циліндричні або гексагональні (рис. 10.3, б, в). Міцели ліофільних колоїдів постійно взаємодіють між собою, обмінюються молекулами, змінюють розміри та форму, що свідчить про низькі енергетичні витрати, необхідні для таких переходів.</a:t>
            </a:r>
          </a:p>
        </p:txBody>
      </p:sp>
    </p:spTree>
    <p:extLst>
      <p:ext uri="{BB962C8B-B14F-4D97-AF65-F5344CB8AC3E}">
        <p14:creationId xmlns:p14="http://schemas.microsoft.com/office/powerpoint/2010/main" val="3739237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51D2873-013B-8EA2-E24C-B55940E2CAE9}"/>
              </a:ext>
            </a:extLst>
          </p:cNvPr>
          <p:cNvSpPr txBox="1"/>
          <p:nvPr/>
        </p:nvSpPr>
        <p:spPr>
          <a:xfrm>
            <a:off x="416224" y="175000"/>
            <a:ext cx="11091413" cy="4137095"/>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Ліофільні колоїди можна дестабілізувати під дією електролітів або інших речовин, що зв'язують молекули дисперсійного середовища (розчинника).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Якщо таким шляхом зв'язати всі молекули розчинника, далі у взаємодію залучаються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сольватні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оболонки міцел. Настає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десольватація</a:t>
            </a:r>
            <a:r>
              <a:rPr lang="uk-UA" sz="1800" dirty="0">
                <a:effectLst/>
                <a:latin typeface="Calibri" panose="020F0502020204030204" pitchFamily="34" charset="0"/>
                <a:ea typeface="Calibri" panose="020F0502020204030204" pitchFamily="34" charset="0"/>
                <a:cs typeface="Times New Roman" panose="02020603050405020304" pitchFamily="18" charset="0"/>
              </a:rPr>
              <a:t> міцел, що супроводжується виділенням ПАР або ВМС у вигляді пластівців. Для здійснення такого процесу потрібні великі кількості електроліту. Основна вимога щодо нього - здатність його іонів до сольватації.</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Важливою властивістю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міцелл</a:t>
            </a:r>
            <a:r>
              <a:rPr lang="uk-UA" sz="1800" dirty="0">
                <a:effectLst/>
                <a:latin typeface="Calibri" panose="020F0502020204030204" pitchFamily="34" charset="0"/>
                <a:ea typeface="Calibri" panose="020F0502020204030204" pitchFamily="34" charset="0"/>
                <a:cs typeface="Times New Roman" panose="02020603050405020304" pitchFamily="18" charset="0"/>
              </a:rPr>
              <a:t> є їхня здатність поглинати всередину своєї структури інші речовини. Цей процес називається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солюбілізацією</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Прямі міцели здатні поглинати в середину гідрофобних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ядер</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неполярні молекули (вуглеводні) та деякі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дифільні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молекули (жири). Ці речовини, нерозчинні у воді, 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солюбілізованому</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стані легко переходять у водне середовище. Навпаки, зворотні міцели включають всередину своєї структури іони, які як гідратовані частинки виявляють ліофільні властивості.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Солюбілізація</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дозволяє розчиняти солі металів, луги та інші неорганічні реагенти у неполярних розчинниках. Зворотно-міцелярні системи знайшли застосування в нанотехнології.</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a:extLst>
              <a:ext uri="{FF2B5EF4-FFF2-40B4-BE49-F238E27FC236}">
                <a16:creationId xmlns:a16="http://schemas.microsoft.com/office/drawing/2014/main" id="{5A064DA8-159D-F10F-54E2-C3A677C6AD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9519" y="4225831"/>
            <a:ext cx="8532961" cy="194124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89AC28A-B2F9-ADC8-5B24-2F474927BA7B}"/>
              </a:ext>
            </a:extLst>
          </p:cNvPr>
          <p:cNvSpPr txBox="1"/>
          <p:nvPr/>
        </p:nvSpPr>
        <p:spPr>
          <a:xfrm>
            <a:off x="1293961" y="6313668"/>
            <a:ext cx="10213676" cy="369332"/>
          </a:xfrm>
          <a:prstGeom prst="rect">
            <a:avLst/>
          </a:prstGeom>
          <a:noFill/>
        </p:spPr>
        <p:txBody>
          <a:bodyPr wrap="square">
            <a:spAutoFit/>
          </a:bodyPr>
          <a:lstStyle/>
          <a:p>
            <a:r>
              <a:rPr lang="ru-RU" b="0" i="0" dirty="0">
                <a:solidFill>
                  <a:srgbClr val="202122"/>
                </a:solidFill>
                <a:effectLst/>
                <a:latin typeface="Arial" panose="020B0604020202020204" pitchFamily="34" charset="0"/>
              </a:rPr>
              <a:t>Схема </a:t>
            </a:r>
            <a:r>
              <a:rPr lang="ru-RU" b="0" i="0" dirty="0" err="1">
                <a:solidFill>
                  <a:srgbClr val="202122"/>
                </a:solidFill>
                <a:effectLst/>
                <a:latin typeface="Arial" panose="020B0604020202020204" pitchFamily="34" charset="0"/>
              </a:rPr>
              <a:t>міцелярної</a:t>
            </a:r>
            <a:r>
              <a:rPr lang="ru-RU" b="0" i="0" dirty="0">
                <a:solidFill>
                  <a:srgbClr val="202122"/>
                </a:solidFill>
                <a:effectLst/>
                <a:latin typeface="Arial" panose="020B0604020202020204" pitchFamily="34" charset="0"/>
              </a:rPr>
              <a:t> </a:t>
            </a:r>
            <a:r>
              <a:rPr lang="ru-RU" b="0" i="0" dirty="0" err="1">
                <a:solidFill>
                  <a:srgbClr val="202122"/>
                </a:solidFill>
                <a:effectLst/>
                <a:latin typeface="Arial" panose="020B0604020202020204" pitchFamily="34" charset="0"/>
              </a:rPr>
              <a:t>солюбілізації</a:t>
            </a:r>
            <a:r>
              <a:rPr lang="ru-RU" b="0" i="0" dirty="0">
                <a:solidFill>
                  <a:srgbClr val="202122"/>
                </a:solidFill>
                <a:effectLst/>
                <a:latin typeface="Arial" panose="020B0604020202020204" pitchFamily="34" charset="0"/>
              </a:rPr>
              <a:t> </a:t>
            </a:r>
            <a:r>
              <a:rPr lang="ru-RU" b="0" i="0" dirty="0" err="1">
                <a:solidFill>
                  <a:srgbClr val="202122"/>
                </a:solidFill>
                <a:effectLst/>
                <a:latin typeface="Arial" panose="020B0604020202020204" pitchFamily="34" charset="0"/>
              </a:rPr>
              <a:t>жирової</a:t>
            </a:r>
            <a:r>
              <a:rPr lang="ru-RU" b="0" i="0" dirty="0">
                <a:solidFill>
                  <a:srgbClr val="202122"/>
                </a:solidFill>
                <a:effectLst/>
                <a:latin typeface="Arial" panose="020B0604020202020204" pitchFamily="34" charset="0"/>
              </a:rPr>
              <a:t> </a:t>
            </a:r>
            <a:r>
              <a:rPr lang="ru-RU" b="0" i="0" dirty="0" err="1">
                <a:solidFill>
                  <a:srgbClr val="202122"/>
                </a:solidFill>
                <a:effectLst/>
                <a:latin typeface="Arial" panose="020B0604020202020204" pitchFamily="34" charset="0"/>
              </a:rPr>
              <a:t>речовини</a:t>
            </a:r>
            <a:r>
              <a:rPr lang="ru-RU" b="0" i="0" dirty="0">
                <a:solidFill>
                  <a:srgbClr val="202122"/>
                </a:solidFill>
                <a:effectLst/>
                <a:latin typeface="Arial" panose="020B0604020202020204" pitchFamily="34" charset="0"/>
              </a:rPr>
              <a:t> у </a:t>
            </a:r>
            <a:r>
              <a:rPr lang="ru-RU" b="0" i="0" dirty="0" err="1">
                <a:solidFill>
                  <a:srgbClr val="202122"/>
                </a:solidFill>
                <a:effectLst/>
                <a:latin typeface="Arial" panose="020B0604020202020204" pitchFamily="34" charset="0"/>
              </a:rPr>
              <a:t>воді</a:t>
            </a:r>
            <a:r>
              <a:rPr lang="ru-RU" b="0" i="0" dirty="0">
                <a:solidFill>
                  <a:srgbClr val="202122"/>
                </a:solidFill>
                <a:effectLst/>
                <a:latin typeface="Arial" panose="020B0604020202020204" pitchFamily="34" charset="0"/>
              </a:rPr>
              <a:t> з </a:t>
            </a:r>
            <a:r>
              <a:rPr lang="ru-RU" b="0" i="0" dirty="0" err="1">
                <a:solidFill>
                  <a:srgbClr val="202122"/>
                </a:solidFill>
                <a:effectLst/>
                <a:latin typeface="Arial" panose="020B0604020202020204" pitchFamily="34" charset="0"/>
              </a:rPr>
              <a:t>використанням</a:t>
            </a:r>
            <a:r>
              <a:rPr lang="ru-RU" b="0" i="0" dirty="0">
                <a:solidFill>
                  <a:srgbClr val="202122"/>
                </a:solidFill>
                <a:effectLst/>
                <a:latin typeface="Arial" panose="020B0604020202020204" pitchFamily="34" charset="0"/>
              </a:rPr>
              <a:t> </a:t>
            </a:r>
            <a:r>
              <a:rPr lang="ru-RU" b="0" i="0" u="none" strike="noStrike" dirty="0" err="1">
                <a:solidFill>
                  <a:srgbClr val="0645AD"/>
                </a:solidFill>
                <a:effectLst/>
                <a:latin typeface="Arial" panose="020B0604020202020204" pitchFamily="34" charset="0"/>
                <a:hlinkClick r:id="rId3" tooltip="Диспергатор"/>
              </a:rPr>
              <a:t>диспергатора</a:t>
            </a:r>
            <a:endParaRPr lang="uk-UA" dirty="0"/>
          </a:p>
        </p:txBody>
      </p:sp>
    </p:spTree>
    <p:extLst>
      <p:ext uri="{BB962C8B-B14F-4D97-AF65-F5344CB8AC3E}">
        <p14:creationId xmlns:p14="http://schemas.microsoft.com/office/powerpoint/2010/main" val="2544708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C2BDC8-26DA-42C0-2A1D-303E00684ED1}"/>
              </a:ext>
            </a:extLst>
          </p:cNvPr>
          <p:cNvSpPr txBox="1"/>
          <p:nvPr/>
        </p:nvSpPr>
        <p:spPr>
          <a:xfrm>
            <a:off x="226443" y="75224"/>
            <a:ext cx="5544629" cy="2552686"/>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Миючі засоби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відносять до ліофільних колоїдних систем.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Розглянемо як приклад зразки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мил</a:t>
            </a:r>
            <a:r>
              <a:rPr lang="uk-UA" sz="1800" dirty="0">
                <a:effectLst/>
                <a:latin typeface="Calibri" panose="020F0502020204030204" pitchFamily="34" charset="0"/>
                <a:ea typeface="Calibri" panose="020F0502020204030204" pitchFamily="34" charset="0"/>
                <a:cs typeface="Times New Roman" panose="02020603050405020304" pitchFamily="18" charset="0"/>
              </a:rPr>
              <a:t>, що є солі вищих жирних кислот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стеарат</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натрію C</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17</a:t>
            </a:r>
            <a:r>
              <a:rPr lang="uk-UA" sz="1800" dirty="0">
                <a:effectLst/>
                <a:latin typeface="Calibri" panose="020F0502020204030204" pitchFamily="34" charset="0"/>
                <a:ea typeface="Calibri" panose="020F0502020204030204" pitchFamily="34" charset="0"/>
                <a:cs typeface="Times New Roman" panose="02020603050405020304" pitchFamily="18" charset="0"/>
              </a:rPr>
              <a:t>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35</a:t>
            </a:r>
            <a:r>
              <a:rPr lang="uk-UA" sz="1800" dirty="0">
                <a:effectLst/>
                <a:latin typeface="Calibri" panose="020F0502020204030204" pitchFamily="34" charset="0"/>
                <a:ea typeface="Calibri" panose="020F0502020204030204" pitchFamily="34" charset="0"/>
                <a:cs typeface="Times New Roman" panose="02020603050405020304" pitchFamily="18" charset="0"/>
              </a:rPr>
              <a:t>COONa). Вуглеводневий ланцюг жирної кислоти має гідрофобні властивості, 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карбоксильна</a:t>
            </a:r>
            <a:r>
              <a:rPr lang="uk-UA" sz="1800" dirty="0">
                <a:effectLst/>
                <a:latin typeface="Calibri" panose="020F0502020204030204" pitchFamily="34" charset="0"/>
                <a:ea typeface="Calibri" panose="020F0502020204030204" pitchFamily="34" charset="0"/>
                <a:cs typeface="Times New Roman" panose="02020603050405020304" pitchFamily="18" charset="0"/>
              </a:rPr>
              <a:t> група є ліофільною. У воді вони утворюють міцели. Схема міцели, утвореної молекулами натрію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стеарату</a:t>
            </a:r>
            <a:r>
              <a:rPr lang="uk-UA" sz="1800" dirty="0">
                <a:effectLst/>
                <a:latin typeface="Calibri" panose="020F0502020204030204" pitchFamily="34" charset="0"/>
                <a:ea typeface="Calibri" panose="020F0502020204030204" pitchFamily="34" charset="0"/>
                <a:cs typeface="Times New Roman" panose="02020603050405020304" pitchFamily="18" charset="0"/>
              </a:rPr>
              <a:t>, показана на рис. 10.4 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9A75AD24-E009-90E1-D885-46DDEC33772E}"/>
              </a:ext>
            </a:extLst>
          </p:cNvPr>
          <p:cNvPicPr>
            <a:picLocks noChangeAspect="1"/>
          </p:cNvPicPr>
          <p:nvPr/>
        </p:nvPicPr>
        <p:blipFill>
          <a:blip r:embed="rId2"/>
          <a:stretch>
            <a:fillRect/>
          </a:stretch>
        </p:blipFill>
        <p:spPr>
          <a:xfrm>
            <a:off x="741671" y="2550272"/>
            <a:ext cx="4805112" cy="4167343"/>
          </a:xfrm>
          <a:prstGeom prst="rect">
            <a:avLst/>
          </a:prstGeom>
        </p:spPr>
      </p:pic>
      <p:sp>
        <p:nvSpPr>
          <p:cNvPr id="7" name="TextBox 6">
            <a:extLst>
              <a:ext uri="{FF2B5EF4-FFF2-40B4-BE49-F238E27FC236}">
                <a16:creationId xmlns:a16="http://schemas.microsoft.com/office/drawing/2014/main" id="{C552308D-BBEF-4A3A-DF34-7CF2AA6A8AE0}"/>
              </a:ext>
            </a:extLst>
          </p:cNvPr>
          <p:cNvSpPr txBox="1"/>
          <p:nvPr/>
        </p:nvSpPr>
        <p:spPr>
          <a:xfrm>
            <a:off x="5870995" y="142684"/>
            <a:ext cx="5973073" cy="3416320"/>
          </a:xfrm>
          <a:prstGeom prst="rect">
            <a:avLst/>
          </a:prstGeom>
          <a:noFill/>
        </p:spPr>
        <p:txBody>
          <a:bodyPr wrap="square">
            <a:spAutoFit/>
          </a:bodyPr>
          <a:lstStyle/>
          <a:p>
            <a:pPr algn="just"/>
            <a:r>
              <a:rPr lang="uk-UA" dirty="0"/>
              <a:t>Ядро міцели має властивості неполярної рідини і здатне розчиняти (</a:t>
            </a:r>
            <a:r>
              <a:rPr lang="uk-UA" dirty="0" err="1"/>
              <a:t>солюбілізувати</a:t>
            </a:r>
            <a:r>
              <a:rPr lang="uk-UA" dirty="0"/>
              <a:t>) нерозчинні у воді речовини, наприклад жири, барвники. Якщо на поверхні будь-якого матеріалу, допустимо тканини, є забруднення типу жиру, то вуглеводневі ланцюги проникають усередину краплі жиру та сприяють залученню його до центральної частини міцели (рис. 10.4, б). Міцели мають однакові заряди поверхні, що визначає їх стійкість як колоїди у воді. За рахунок поверхневих гідрофільних груп міцели виявляють спорідненість до води і тим самим забезпечують розчинність не тільки власну, а й </a:t>
            </a:r>
            <a:r>
              <a:rPr lang="uk-UA" dirty="0" err="1"/>
              <a:t>солюбілізованих</a:t>
            </a:r>
            <a:r>
              <a:rPr lang="uk-UA" dirty="0"/>
              <a:t> речовин.</a:t>
            </a:r>
          </a:p>
        </p:txBody>
      </p:sp>
      <p:sp>
        <p:nvSpPr>
          <p:cNvPr id="9" name="TextBox 8">
            <a:extLst>
              <a:ext uri="{FF2B5EF4-FFF2-40B4-BE49-F238E27FC236}">
                <a16:creationId xmlns:a16="http://schemas.microsoft.com/office/drawing/2014/main" id="{C7049D6A-D9C6-2313-3E1E-2E65E919BE97}"/>
              </a:ext>
            </a:extLst>
          </p:cNvPr>
          <p:cNvSpPr txBox="1"/>
          <p:nvPr/>
        </p:nvSpPr>
        <p:spPr>
          <a:xfrm>
            <a:off x="5870995" y="3853440"/>
            <a:ext cx="5973073" cy="1561005"/>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Якщо вода містить іони Са</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або Mg</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то миюча здатність мила знижується.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Стеарат</a:t>
            </a:r>
            <a:r>
              <a:rPr lang="uk-UA" sz="1800" dirty="0">
                <a:effectLst/>
                <a:latin typeface="Calibri" panose="020F0502020204030204" pitchFamily="34" charset="0"/>
                <a:ea typeface="Calibri" panose="020F0502020204030204" pitchFamily="34" charset="0"/>
                <a:cs typeface="Times New Roman" panose="02020603050405020304" pitchFamily="18" charset="0"/>
              </a:rPr>
              <a:t>-іони утворюють з іонами цих металів малорозчинні солі, наприклад (C</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17</a:t>
            </a:r>
            <a:r>
              <a:rPr lang="uk-UA" sz="1800" dirty="0">
                <a:effectLst/>
                <a:latin typeface="Calibri" panose="020F0502020204030204" pitchFamily="34" charset="0"/>
                <a:ea typeface="Calibri" panose="020F0502020204030204" pitchFamily="34" charset="0"/>
                <a:cs typeface="Times New Roman" panose="02020603050405020304" pitchFamily="18" charset="0"/>
              </a:rPr>
              <a:t>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35</a:t>
            </a:r>
            <a:r>
              <a:rPr lang="uk-UA" sz="1800" dirty="0">
                <a:effectLst/>
                <a:latin typeface="Calibri" panose="020F0502020204030204" pitchFamily="34" charset="0"/>
                <a:ea typeface="Calibri" panose="020F0502020204030204" pitchFamily="34" charset="0"/>
                <a:cs typeface="Times New Roman" panose="02020603050405020304" pitchFamily="18" charset="0"/>
              </a:rPr>
              <a:t>COO)</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Ca, і виводяться з розчину. Тому миюча здатність натрію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стеарату</a:t>
            </a:r>
            <a:r>
              <a:rPr lang="uk-UA" sz="1800" dirty="0">
                <a:effectLst/>
                <a:latin typeface="Calibri" panose="020F0502020204030204" pitchFamily="34" charset="0"/>
                <a:ea typeface="Calibri" panose="020F0502020204030204" pitchFamily="34" charset="0"/>
                <a:cs typeface="Times New Roman" panose="02020603050405020304" pitchFamily="18" charset="0"/>
              </a:rPr>
              <a:t> в жорсткій воді знижується.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03169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5876B1-BF2F-6B29-0922-041BACE1B9A2}"/>
              </a:ext>
            </a:extLst>
          </p:cNvPr>
          <p:cNvSpPr txBox="1"/>
          <p:nvPr/>
        </p:nvSpPr>
        <p:spPr>
          <a:xfrm>
            <a:off x="700896" y="197346"/>
            <a:ext cx="5113307" cy="6463308"/>
          </a:xfrm>
          <a:prstGeom prst="rect">
            <a:avLst/>
          </a:prstGeom>
          <a:noFill/>
        </p:spPr>
        <p:txBody>
          <a:bodyPr wrap="square">
            <a:spAutoFit/>
          </a:bodyPr>
          <a:lstStyle/>
          <a:p>
            <a:pPr algn="just"/>
            <a:r>
              <a:rPr lang="uk-UA" b="1" dirty="0"/>
              <a:t>Гелі</a:t>
            </a:r>
            <a:r>
              <a:rPr lang="uk-UA" dirty="0"/>
              <a:t> є </a:t>
            </a:r>
            <a:r>
              <a:rPr lang="uk-UA" dirty="0" err="1"/>
              <a:t>зв'язнодисперсними</a:t>
            </a:r>
            <a:r>
              <a:rPr lang="uk-UA" dirty="0"/>
              <a:t> системами. Вони утворюються при агрегації частинок дисперсної фази, що призводить до виникнення суцільної просторової сітки, в комірках якої укладено дисперсійне середовище (розчинник).Гель охоплює весь об'єм судини. Утворюють гелі агар-агар, желатин та інші білки. Структуру гелю має </a:t>
            </a:r>
            <a:r>
              <a:rPr lang="uk-UA" dirty="0" err="1"/>
              <a:t>мозок.При</a:t>
            </a:r>
            <a:r>
              <a:rPr lang="uk-UA" dirty="0"/>
              <a:t> </a:t>
            </a:r>
            <a:r>
              <a:rPr lang="uk-UA" dirty="0" err="1"/>
              <a:t>гелюванні</a:t>
            </a:r>
            <a:r>
              <a:rPr lang="uk-UA" dirty="0"/>
              <a:t> відбувається мимовільна агрегація асиметричних міцел або великих макромолекул один з одним і їхнє зв'язування в сітку за рахунок утворення міжмолекулярних </a:t>
            </a:r>
            <a:r>
              <a:rPr lang="uk-UA" dirty="0" err="1"/>
              <a:t>зв'язків</a:t>
            </a:r>
            <a:r>
              <a:rPr lang="uk-UA" dirty="0"/>
              <a:t>. Існує точка </a:t>
            </a:r>
            <a:r>
              <a:rPr lang="uk-UA" dirty="0" err="1"/>
              <a:t>гелеутворення</a:t>
            </a:r>
            <a:r>
              <a:rPr lang="uk-UA" dirty="0"/>
              <a:t>, тобто. граничне значення концентрації розчину, вище якого полімер набуває здатності утворювати гель. Наприклад, для желатину точка </a:t>
            </a:r>
            <a:r>
              <a:rPr lang="uk-UA" dirty="0" err="1"/>
              <a:t>гелеутворення</a:t>
            </a:r>
            <a:r>
              <a:rPr lang="uk-UA" dirty="0"/>
              <a:t> дорівнює 0,5%. Часткова дегідратація макромолекул під дією електролітів сприяє їхньому </a:t>
            </a:r>
            <a:r>
              <a:rPr lang="uk-UA" dirty="0" err="1"/>
              <a:t>гелеутворенню</a:t>
            </a:r>
            <a:r>
              <a:rPr lang="uk-UA" dirty="0"/>
              <a:t>. Набухання деяких ВМС у розчиннику також переводить їх у стан гелю. При старінні гель відчуває </a:t>
            </a:r>
            <a:r>
              <a:rPr lang="uk-UA" b="1" dirty="0"/>
              <a:t>синерезис</a:t>
            </a:r>
            <a:r>
              <a:rPr lang="uk-UA" dirty="0"/>
              <a:t>, тобто. незворотне впорядкування його структури, що супроводжується стиском сітки та виділенням з неї розчинника.</a:t>
            </a:r>
          </a:p>
        </p:txBody>
      </p:sp>
      <p:pic>
        <p:nvPicPr>
          <p:cNvPr id="4" name="Мультимедиа в Интернете 3" title="8.1 Поверхностно-активные вещества | Химия вокруг нас">
            <a:hlinkClick r:id="" action="ppaction://media"/>
            <a:extLst>
              <a:ext uri="{FF2B5EF4-FFF2-40B4-BE49-F238E27FC236}">
                <a16:creationId xmlns:a16="http://schemas.microsoft.com/office/drawing/2014/main" id="{409667F3-81C5-62A5-E6E2-6F029674157D}"/>
              </a:ext>
            </a:extLst>
          </p:cNvPr>
          <p:cNvPicPr>
            <a:picLocks noRot="1" noChangeAspect="1"/>
          </p:cNvPicPr>
          <p:nvPr>
            <a:videoFile r:link="rId1"/>
          </p:nvPr>
        </p:nvPicPr>
        <p:blipFill>
          <a:blip r:embed="rId3"/>
          <a:stretch>
            <a:fillRect/>
          </a:stretch>
        </p:blipFill>
        <p:spPr>
          <a:xfrm>
            <a:off x="6974696" y="287428"/>
            <a:ext cx="4516408" cy="2551771"/>
          </a:xfrm>
          <a:prstGeom prst="rect">
            <a:avLst/>
          </a:prstGeom>
        </p:spPr>
      </p:pic>
      <p:pic>
        <p:nvPicPr>
          <p:cNvPr id="2050" name="Picture 2" descr="Молекулярна кухня: Гелі та сфери">
            <a:extLst>
              <a:ext uri="{FF2B5EF4-FFF2-40B4-BE49-F238E27FC236}">
                <a16:creationId xmlns:a16="http://schemas.microsoft.com/office/drawing/2014/main" id="{49CC592F-D429-CB62-7568-AEDE8204AC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0526" y="3302457"/>
            <a:ext cx="4610578" cy="3040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7422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4DE104-9A54-BE3B-4AE4-B6FEB8E11B43}"/>
              </a:ext>
            </a:extLst>
          </p:cNvPr>
          <p:cNvSpPr txBox="1"/>
          <p:nvPr/>
        </p:nvSpPr>
        <p:spPr>
          <a:xfrm>
            <a:off x="416225" y="142683"/>
            <a:ext cx="11246688" cy="2031325"/>
          </a:xfrm>
          <a:prstGeom prst="rect">
            <a:avLst/>
          </a:prstGeom>
          <a:noFill/>
        </p:spPr>
        <p:txBody>
          <a:bodyPr wrap="square">
            <a:spAutoFit/>
          </a:bodyPr>
          <a:lstStyle/>
          <a:p>
            <a:pPr algn="just"/>
            <a:r>
              <a:rPr lang="uk-UA" b="1" dirty="0"/>
              <a:t>10.4. Золь-гель процеси </a:t>
            </a:r>
          </a:p>
          <a:p>
            <a:pPr algn="just"/>
            <a:r>
              <a:rPr lang="uk-UA" dirty="0"/>
              <a:t>Ці процеси є одним з напрямків застосування колоїдів, що розвиваються, для отримання різних за властивостями і призначенням матеріалів. Важливою стадією золь-гель процесів є перехід від золю, що включає індивідуальні колоїдні частинки (рис. 10.5, а), до гелю, що являє собою структуровану колоїдну систему (рис. 10.5, б). Золь-гель процеси поділяють на два типи: 1) гідроліз та поліконденсацію </a:t>
            </a:r>
            <a:r>
              <a:rPr lang="uk-UA" dirty="0" err="1"/>
              <a:t>алкоксидів</a:t>
            </a:r>
            <a:r>
              <a:rPr lang="uk-UA" dirty="0"/>
              <a:t>; 2) </a:t>
            </a:r>
            <a:r>
              <a:rPr lang="uk-UA" dirty="0" err="1"/>
              <a:t>геліювання</a:t>
            </a:r>
            <a:r>
              <a:rPr lang="uk-UA" dirty="0"/>
              <a:t> золів неорганічних речовин. </a:t>
            </a:r>
            <a:r>
              <a:rPr lang="uk-UA" dirty="0" err="1"/>
              <a:t>Алкоксиди</a:t>
            </a:r>
            <a:r>
              <a:rPr lang="uk-UA" dirty="0"/>
              <a:t> - це сполуки металів та деяких неметалів з органічними радикалами. </a:t>
            </a:r>
            <a:r>
              <a:rPr lang="ru-RU" dirty="0"/>
              <a:t>При </a:t>
            </a:r>
            <a:r>
              <a:rPr lang="ru-RU" dirty="0" err="1"/>
              <a:t>гідролізі</a:t>
            </a:r>
            <a:r>
              <a:rPr lang="ru-RU" dirty="0"/>
              <a:t> спиртового </a:t>
            </a:r>
            <a:r>
              <a:rPr lang="ru-RU" dirty="0" err="1"/>
              <a:t>розчину</a:t>
            </a:r>
            <a:r>
              <a:rPr lang="ru-RU" dirty="0"/>
              <a:t> </a:t>
            </a:r>
            <a:r>
              <a:rPr lang="ru-RU" dirty="0" err="1"/>
              <a:t>алкоксиду</a:t>
            </a:r>
            <a:r>
              <a:rPr lang="ru-RU" dirty="0"/>
              <a:t> у </a:t>
            </a:r>
            <a:r>
              <a:rPr lang="ru-RU" dirty="0" err="1"/>
              <a:t>присутності</a:t>
            </a:r>
            <a:r>
              <a:rPr lang="ru-RU" dirty="0"/>
              <a:t> води </a:t>
            </a:r>
            <a:r>
              <a:rPr lang="ru-RU" dirty="0" err="1"/>
              <a:t>протікає</a:t>
            </a:r>
            <a:r>
              <a:rPr lang="ru-RU" dirty="0"/>
              <a:t> </a:t>
            </a:r>
            <a:r>
              <a:rPr lang="ru-RU" dirty="0" err="1"/>
              <a:t>хімічна</a:t>
            </a:r>
            <a:r>
              <a:rPr lang="ru-RU" dirty="0"/>
              <a:t> </a:t>
            </a:r>
            <a:r>
              <a:rPr lang="ru-RU" dirty="0" err="1"/>
              <a:t>реакція</a:t>
            </a:r>
            <a:r>
              <a:rPr lang="ru-RU" dirty="0"/>
              <a:t>:</a:t>
            </a:r>
            <a:endParaRPr lang="uk-UA" dirty="0"/>
          </a:p>
        </p:txBody>
      </p:sp>
      <p:pic>
        <p:nvPicPr>
          <p:cNvPr id="5" name="Рисунок 4">
            <a:extLst>
              <a:ext uri="{FF2B5EF4-FFF2-40B4-BE49-F238E27FC236}">
                <a16:creationId xmlns:a16="http://schemas.microsoft.com/office/drawing/2014/main" id="{197F9C1C-3B7F-49BC-6737-2906A127E12A}"/>
              </a:ext>
            </a:extLst>
          </p:cNvPr>
          <p:cNvPicPr>
            <a:picLocks noChangeAspect="1"/>
          </p:cNvPicPr>
          <p:nvPr/>
        </p:nvPicPr>
        <p:blipFill>
          <a:blip r:embed="rId2"/>
          <a:stretch>
            <a:fillRect/>
          </a:stretch>
        </p:blipFill>
        <p:spPr>
          <a:xfrm>
            <a:off x="4211847" y="2294778"/>
            <a:ext cx="3321598" cy="288834"/>
          </a:xfrm>
          <a:prstGeom prst="rect">
            <a:avLst/>
          </a:prstGeom>
        </p:spPr>
      </p:pic>
      <p:sp>
        <p:nvSpPr>
          <p:cNvPr id="7" name="TextBox 6">
            <a:extLst>
              <a:ext uri="{FF2B5EF4-FFF2-40B4-BE49-F238E27FC236}">
                <a16:creationId xmlns:a16="http://schemas.microsoft.com/office/drawing/2014/main" id="{7D87EAE7-DB98-17A2-9424-8A44667AF67E}"/>
              </a:ext>
            </a:extLst>
          </p:cNvPr>
          <p:cNvSpPr txBox="1"/>
          <p:nvPr/>
        </p:nvSpPr>
        <p:spPr>
          <a:xfrm>
            <a:off x="416224" y="2704382"/>
            <a:ext cx="9857835" cy="369332"/>
          </a:xfrm>
          <a:prstGeom prst="rect">
            <a:avLst/>
          </a:prstGeom>
          <a:noFill/>
        </p:spPr>
        <p:txBody>
          <a:bodyPr wrap="square">
            <a:spAutoFit/>
          </a:bodyPr>
          <a:lstStyle/>
          <a:p>
            <a:r>
              <a:rPr lang="uk-UA" dirty="0"/>
              <a:t>і гідроксид, що утворюється М(ОН)</a:t>
            </a:r>
            <a:r>
              <a:rPr lang="en-US" dirty="0"/>
              <a:t>n</a:t>
            </a:r>
            <a:r>
              <a:rPr lang="uk-UA" dirty="0"/>
              <a:t> формується у вигляді тривимірного гелю.</a:t>
            </a:r>
          </a:p>
        </p:txBody>
      </p:sp>
      <p:pic>
        <p:nvPicPr>
          <p:cNvPr id="9" name="Рисунок 8">
            <a:extLst>
              <a:ext uri="{FF2B5EF4-FFF2-40B4-BE49-F238E27FC236}">
                <a16:creationId xmlns:a16="http://schemas.microsoft.com/office/drawing/2014/main" id="{617A354C-44F0-9A7C-7B5B-84FB388CF8A8}"/>
              </a:ext>
            </a:extLst>
          </p:cNvPr>
          <p:cNvPicPr>
            <a:picLocks noChangeAspect="1"/>
          </p:cNvPicPr>
          <p:nvPr/>
        </p:nvPicPr>
        <p:blipFill>
          <a:blip r:embed="rId3"/>
          <a:stretch>
            <a:fillRect/>
          </a:stretch>
        </p:blipFill>
        <p:spPr>
          <a:xfrm>
            <a:off x="1965025" y="3304359"/>
            <a:ext cx="8261950" cy="3023050"/>
          </a:xfrm>
          <a:prstGeom prst="rect">
            <a:avLst/>
          </a:prstGeom>
        </p:spPr>
      </p:pic>
    </p:spTree>
    <p:extLst>
      <p:ext uri="{BB962C8B-B14F-4D97-AF65-F5344CB8AC3E}">
        <p14:creationId xmlns:p14="http://schemas.microsoft.com/office/powerpoint/2010/main" val="26575248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7189AB-918B-FF1F-8F77-106E3AF6B4E6}"/>
              </a:ext>
            </a:extLst>
          </p:cNvPr>
          <p:cNvSpPr txBox="1"/>
          <p:nvPr/>
        </p:nvSpPr>
        <p:spPr>
          <a:xfrm>
            <a:off x="405441" y="315520"/>
            <a:ext cx="11412747" cy="4137095"/>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Згідно з другим типом процесів як вихідні речовини використовують золі неорганічних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які піддають коагуляції з утворенням гелів. Прикладом можуть бути золі гідроксидів металів. Однак лише обмежена кількість гідроксидів металів або неметалів утворюють при коагуляції гелі. До утворення гелів особливо схильні золі Si0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Під впливом розчинів сильних кислот вони швидко переходять у гелі. Досить легко утворюють гелі гідроксиди хрому (III). Їх можна отримати гідролізом іонів Сг</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присутності NH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Підібрано умови, які забезпечують формування гелів на основі продуктів гідролізу алюмінію та деяких інших елементів.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err="1">
                <a:effectLst/>
                <a:latin typeface="Calibri" panose="020F0502020204030204" pitchFamily="34" charset="0"/>
                <a:ea typeface="Calibri" panose="020F0502020204030204" pitchFamily="34" charset="0"/>
                <a:cs typeface="Times New Roman" panose="02020603050405020304" pitchFamily="18" charset="0"/>
              </a:rPr>
              <a:t>Алкоксидний</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метод дозволяє отримувати однорідніші за складом гелі, ніж метод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гелювання</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неорганічних золів. Однак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алкоксиди</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вогне</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вибухонебезпечні, з ними важче працювати.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 утворенні гелів первинні частинки формують просторову сітку, в якій іммобілізовано рідку фазу. У процесі «старіння» гелів проявляється їхня схильність до ущільнення. Між частинками утворюються додаткові зв'язки, частина рідини витісняється з пор матеріалу, яке просторова сітка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огрубляется</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(рис. 10.5, в). При сушінні гелю відбувається стиснення його скелета. Випаровування води призводить до дії капілярних сил, величина яких визначається рівнянням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6D06A22-3B99-8940-8B26-47CAF902A940}"/>
              </a:ext>
            </a:extLst>
          </p:cNvPr>
          <p:cNvPicPr>
            <a:picLocks noChangeAspect="1"/>
          </p:cNvPicPr>
          <p:nvPr/>
        </p:nvPicPr>
        <p:blipFill>
          <a:blip r:embed="rId2"/>
          <a:stretch>
            <a:fillRect/>
          </a:stretch>
        </p:blipFill>
        <p:spPr>
          <a:xfrm>
            <a:off x="4479800" y="4452615"/>
            <a:ext cx="2133363" cy="349731"/>
          </a:xfrm>
          <a:prstGeom prst="rect">
            <a:avLst/>
          </a:prstGeom>
        </p:spPr>
      </p:pic>
      <p:pic>
        <p:nvPicPr>
          <p:cNvPr id="7" name="Рисунок 6">
            <a:extLst>
              <a:ext uri="{FF2B5EF4-FFF2-40B4-BE49-F238E27FC236}">
                <a16:creationId xmlns:a16="http://schemas.microsoft.com/office/drawing/2014/main" id="{75EBE37F-1CC0-C641-89F6-5B5BE84276FB}"/>
              </a:ext>
            </a:extLst>
          </p:cNvPr>
          <p:cNvPicPr>
            <a:picLocks noChangeAspect="1"/>
          </p:cNvPicPr>
          <p:nvPr/>
        </p:nvPicPr>
        <p:blipFill>
          <a:blip r:embed="rId3"/>
          <a:stretch>
            <a:fillRect/>
          </a:stretch>
        </p:blipFill>
        <p:spPr>
          <a:xfrm>
            <a:off x="517244" y="4802346"/>
            <a:ext cx="5029237" cy="252414"/>
          </a:xfrm>
          <a:prstGeom prst="rect">
            <a:avLst/>
          </a:prstGeom>
        </p:spPr>
      </p:pic>
      <p:sp>
        <p:nvSpPr>
          <p:cNvPr id="9" name="TextBox 8">
            <a:extLst>
              <a:ext uri="{FF2B5EF4-FFF2-40B4-BE49-F238E27FC236}">
                <a16:creationId xmlns:a16="http://schemas.microsoft.com/office/drawing/2014/main" id="{D14204E3-C92F-5E94-7739-E9CCD31B7F6B}"/>
              </a:ext>
            </a:extLst>
          </p:cNvPr>
          <p:cNvSpPr txBox="1"/>
          <p:nvPr/>
        </p:nvSpPr>
        <p:spPr>
          <a:xfrm>
            <a:off x="461342" y="5073398"/>
            <a:ext cx="11300944" cy="1857368"/>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За рахунок дії капілярних сил матеріал додатково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ущільнюється</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його скелет стає більш міцним, але у висушеному стані нерідко набуває крихкості. Такий матеріал називають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ксерогелем</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(рис. 10.5 г). Для зменшення капілярних сил сушіння гелю проводять при температурах вище за критичну температуру води, що заповнює пори гелю. Іноді воду в гелі замінюють іншою рідиною з нижчою критичною температурою або з меншим поверхневим натягом. У результаті отримують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крупнопористі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матеріали –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аерогелі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Їх щільність становить лише 90-120 г/дм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а питома поверхня сягає 150-400 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/г.</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7721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26B0B6-244B-2DE8-2C33-55AE2505B32C}"/>
              </a:ext>
            </a:extLst>
          </p:cNvPr>
          <p:cNvSpPr txBox="1"/>
          <p:nvPr/>
        </p:nvSpPr>
        <p:spPr>
          <a:xfrm>
            <a:off x="528368" y="374643"/>
            <a:ext cx="3681323" cy="6186309"/>
          </a:xfrm>
          <a:prstGeom prst="rect">
            <a:avLst/>
          </a:prstGeom>
          <a:noFill/>
        </p:spPr>
        <p:txBody>
          <a:bodyPr wrap="square">
            <a:spAutoFit/>
          </a:bodyPr>
          <a:lstStyle/>
          <a:p>
            <a:pPr algn="just"/>
            <a:r>
              <a:rPr lang="uk-UA" dirty="0"/>
              <a:t>Пористі матеріали застосовують як адсорбенти або осушувачі - поглиначі води. Деякі з них є добрими теплозахисними </a:t>
            </a:r>
            <a:r>
              <a:rPr lang="uk-UA" dirty="0" err="1"/>
              <a:t>матеріалами.В</a:t>
            </a:r>
            <a:r>
              <a:rPr lang="uk-UA" dirty="0"/>
              <a:t> останні роки золь-гель процеси почали застосовувати для отримання </a:t>
            </a:r>
            <a:r>
              <a:rPr lang="uk-UA" dirty="0" err="1"/>
              <a:t>нанокомпозитів</a:t>
            </a:r>
            <a:r>
              <a:rPr lang="uk-UA" dirty="0"/>
              <a:t>, які є речовинами, складеними з частинок з розмірами 2-10 нм. Вдається готувати матеріали, що поєднують різні за природою речовини, наприклад, метали та органічні полімери. За допомогою золь-гель процесів отримано матеріали з нульовим значенням коефіцієнта теплового розширення. Проводяться інтенсивні дослідження з метою створення спеціальних видів кераміки, здатної працювати при високих температурах і, що не виявляє крихкості.</a:t>
            </a:r>
          </a:p>
        </p:txBody>
      </p:sp>
      <p:pic>
        <p:nvPicPr>
          <p:cNvPr id="7" name="Рисунок 6">
            <a:extLst>
              <a:ext uri="{FF2B5EF4-FFF2-40B4-BE49-F238E27FC236}">
                <a16:creationId xmlns:a16="http://schemas.microsoft.com/office/drawing/2014/main" id="{53FC22C1-E69F-B8AD-0835-871FF8EBB74C}"/>
              </a:ext>
            </a:extLst>
          </p:cNvPr>
          <p:cNvPicPr>
            <a:picLocks noChangeAspect="1"/>
          </p:cNvPicPr>
          <p:nvPr/>
        </p:nvPicPr>
        <p:blipFill>
          <a:blip r:embed="rId2"/>
          <a:stretch>
            <a:fillRect/>
          </a:stretch>
        </p:blipFill>
        <p:spPr>
          <a:xfrm>
            <a:off x="4932996" y="1799911"/>
            <a:ext cx="7092227" cy="3096007"/>
          </a:xfrm>
          <a:prstGeom prst="rect">
            <a:avLst/>
          </a:prstGeom>
        </p:spPr>
      </p:pic>
    </p:spTree>
    <p:extLst>
      <p:ext uri="{BB962C8B-B14F-4D97-AF65-F5344CB8AC3E}">
        <p14:creationId xmlns:p14="http://schemas.microsoft.com/office/powerpoint/2010/main" val="1689961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07662D5-AD4C-3A0A-646A-BB9D8DE9CBAC}"/>
              </a:ext>
            </a:extLst>
          </p:cNvPr>
          <p:cNvSpPr txBox="1"/>
          <p:nvPr/>
        </p:nvSpPr>
        <p:spPr>
          <a:xfrm>
            <a:off x="252322" y="175000"/>
            <a:ext cx="5843678" cy="6508000"/>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10.1. Дисперсні системи та колоїди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Колоїди відносяться до дисперсних систем. За ступенем дисперсності вони займають проміжне положення між істинними розчинами та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грубодисперсними</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системами. Разом про те між істинними і колоїдними розчинами проявляється принципова відмінність: істинні розчини - гомогенні системи, а </a:t>
            </a:r>
            <a:r>
              <a:rPr lang="uk-UA" sz="1800" b="1" u="sng" dirty="0">
                <a:effectLst/>
                <a:latin typeface="Calibri" panose="020F0502020204030204" pitchFamily="34" charset="0"/>
                <a:ea typeface="Calibri" panose="020F0502020204030204" pitchFamily="34" charset="0"/>
                <a:cs typeface="Times New Roman" panose="02020603050405020304" pitchFamily="18" charset="0"/>
              </a:rPr>
              <a:t>колоїдні розчини - гетерогенні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Грубодисперсні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системи також гетерогенні. Проте рівень неоднорідності цих систем є різним. Колоїдні розчини відносять до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ультрамікрогетерогенних</a:t>
            </a:r>
            <a:r>
              <a:rPr lang="uk-UA" sz="1800" dirty="0">
                <a:effectLst/>
                <a:latin typeface="Calibri" panose="020F0502020204030204" pitchFamily="34" charset="0"/>
                <a:ea typeface="Calibri" panose="020F0502020204030204" pitchFamily="34" charset="0"/>
                <a:cs typeface="Times New Roman" panose="02020603050405020304" pitchFamily="18" charset="0"/>
              </a:rPr>
              <a:t>, 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грубодисперсні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системи – до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мікрогетерогенних</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Частинки колоїдних розчинів мають дуже малі розміри (10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-9</a:t>
            </a:r>
            <a:r>
              <a:rPr lang="uk-UA" sz="1800" dirty="0">
                <a:effectLst/>
                <a:latin typeface="Calibri" panose="020F0502020204030204" pitchFamily="34" charset="0"/>
                <a:ea typeface="Calibri" panose="020F0502020204030204" pitchFamily="34" charset="0"/>
                <a:cs typeface="Times New Roman" panose="02020603050405020304" pitchFamily="18" charset="0"/>
              </a:rPr>
              <a:t>-10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-6</a:t>
            </a:r>
            <a:r>
              <a:rPr lang="uk-UA" sz="1800" dirty="0">
                <a:effectLst/>
                <a:latin typeface="Calibri" panose="020F0502020204030204" pitchFamily="34" charset="0"/>
                <a:ea typeface="Calibri" panose="020F0502020204030204" pitchFamily="34" charset="0"/>
                <a:cs typeface="Times New Roman" panose="02020603050405020304" pitchFamily="18" charset="0"/>
              </a:rPr>
              <a:t> м) і загальна поверхня їх виявляється надзвичайно великою. З термодинаміки випливає, що така система має надмірну вільну поверхневу енергію і тому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термодинамічно</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нестійка,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G</a:t>
            </a:r>
            <a:r>
              <a:rPr lang="en-US" sz="1800" baseline="-25000" dirty="0">
                <a:effectLst/>
                <a:latin typeface="Calibri" panose="020F0502020204030204" pitchFamily="34" charset="0"/>
                <a:ea typeface="Calibri" panose="020F0502020204030204" pitchFamily="34" charset="0"/>
                <a:cs typeface="Times New Roman" panose="02020603050405020304" pitchFamily="18" charset="0"/>
              </a:rPr>
              <a:t>S</a:t>
            </a:r>
            <a:r>
              <a:rPr lang="uk-UA" sz="1800" dirty="0">
                <a:effectLst/>
                <a:latin typeface="Calibri" panose="020F0502020204030204" pitchFamily="34" charset="0"/>
                <a:ea typeface="Calibri" panose="020F0502020204030204" pitchFamily="34" charset="0"/>
                <a:cs typeface="Times New Roman" panose="02020603050405020304" pitchFamily="18" charset="0"/>
              </a:rPr>
              <a:t> &lt; 0, де символ S вказує на приналежність до поверхні. Зниження вільної енергії системи можливе за рахунок процесу об'єднання колоїдних частинок у більші агрегати. Однак колоїдні розчини виявляють досить високу стабільність і це обумовлено властивостями поверхні частинок.</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2E259978-9BDE-68E8-85D5-90B66CA8F34D}"/>
              </a:ext>
            </a:extLst>
          </p:cNvPr>
          <p:cNvSpPr txBox="1"/>
          <p:nvPr/>
        </p:nvSpPr>
        <p:spPr>
          <a:xfrm>
            <a:off x="6857999" y="614091"/>
            <a:ext cx="4641011" cy="4034502"/>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Атоми, розташовані на поверхні частинок, координаційно не насичені із зовнішнього боку частинок і виявляють схильність до взаємодій із компонентами дисперсійного середовища. Вони створюють умови для стабільності колоїдних розчинів.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грубодисперсних</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системах частки значно більші (&gt; 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-7</a:t>
            </a:r>
            <a:r>
              <a:rPr lang="uk-UA" sz="1800" dirty="0">
                <a:effectLst/>
                <a:latin typeface="Calibri" panose="020F0502020204030204" pitchFamily="34" charset="0"/>
                <a:ea typeface="Calibri" panose="020F0502020204030204" pitchFamily="34" charset="0"/>
                <a:cs typeface="Times New Roman" panose="02020603050405020304" pitchFamily="18" charset="0"/>
              </a:rPr>
              <a:t>м), ніж у колоїдних розчинах, і поверхневі явища перестають відігравати істотну роль у стабілізації таких систем.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Грубодисперсні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системи зазнають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седиментації</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тобто. осадження частинок під впливом сили тяжкості.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Разница между кремом и гелем - StarBeauty — интернет-магазин косметики">
            <a:extLst>
              <a:ext uri="{FF2B5EF4-FFF2-40B4-BE49-F238E27FC236}">
                <a16:creationId xmlns:a16="http://schemas.microsoft.com/office/drawing/2014/main" id="{01DD3195-D0CC-3CA9-7C2F-338C4012BD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2834" y="4648593"/>
            <a:ext cx="2428875" cy="1876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0623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C298C0-1BE7-1C1F-9C5C-A519851DF351}"/>
              </a:ext>
            </a:extLst>
          </p:cNvPr>
          <p:cNvSpPr txBox="1"/>
          <p:nvPr/>
        </p:nvSpPr>
        <p:spPr>
          <a:xfrm>
            <a:off x="526211" y="187048"/>
            <a:ext cx="11257471" cy="4935005"/>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10.5.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Мікрогетерогенні</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системи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Розглянемо деякі найпоширеніші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мікрогетерогенні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системи (розмір часток     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-6</a:t>
            </a:r>
            <a:r>
              <a:rPr lang="uk-UA" sz="1800" dirty="0">
                <a:effectLst/>
                <a:latin typeface="Calibri" panose="020F0502020204030204" pitchFamily="34" charset="0"/>
                <a:ea typeface="Calibri" panose="020F0502020204030204" pitchFamily="34" charset="0"/>
                <a:cs typeface="Times New Roman" panose="02020603050405020304" pitchFamily="18" charset="0"/>
              </a:rPr>
              <a:t>-10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Аерозолі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являють собою дисперсні системи, що включають тверді або рідкі частинки,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дисперговані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в газі (повітря). Аерозолі широко представлені в атмосфері Землі: хмари, туман, дим, пил, бактерії та віруси, адсорбовані на твердих частках та ін.</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Тверді або рідкі частинки аерозолів можуть утворюватися при конденсації однакових молекул (гомогенна концентрація) або в результаті міжмолекулярних взаємодій молекул газу чи рідини з поверхнею раніше утворених твердих чи рідких мікрочастинок (гетерогенна конденсація). Так, тверді мікрочастинки вуглецю (частки диму) здатні взаємодіяти з дрібними крапельками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та молекулами S0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з утворенням токсичного смогу.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Аерозолі утворюються також в результаті диспергування твердих частинок та розпилення рідин. Таким шляхом утворюються аерозолі при вулканічній діяльності, під час здійснення різних вибухових процесів. У побуті та промисловості здійснюють розпилення рідин за допомогою пульверизаторів та подібних до них пристроїв. Поєднані процеси розпилення та сушіння суспензій використовують у технології виробництва розчинної кави, молочного порошку, пральних порошків та ін.</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B465822D-2C96-EABE-9C7F-E53333E908FC}"/>
              </a:ext>
            </a:extLst>
          </p:cNvPr>
          <p:cNvSpPr txBox="1"/>
          <p:nvPr/>
        </p:nvSpPr>
        <p:spPr>
          <a:xfrm>
            <a:off x="526210" y="5246580"/>
            <a:ext cx="11257471" cy="671915"/>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Цьому сприяє іонізація газоподібних молекул під впливом космічних променів. Так утворюються іони 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або 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які адсорбуються на поверхні частинок аерозолів і надають їм заряду.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00241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21C295-BE49-F50D-B6E5-79A7DFF83A42}"/>
              </a:ext>
            </a:extLst>
          </p:cNvPr>
          <p:cNvSpPr txBox="1"/>
          <p:nvPr/>
        </p:nvSpPr>
        <p:spPr>
          <a:xfrm>
            <a:off x="277483" y="437570"/>
            <a:ext cx="11637034" cy="5732916"/>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Суспензії</a:t>
            </a:r>
            <a:r>
              <a:rPr lang="uk-UA" sz="1800" dirty="0">
                <a:effectLst/>
                <a:latin typeface="Calibri" panose="020F0502020204030204" pitchFamily="34" charset="0"/>
                <a:ea typeface="Calibri" panose="020F0502020204030204" pitchFamily="34" charset="0"/>
                <a:cs typeface="Times New Roman" panose="02020603050405020304" pitchFamily="18" charset="0"/>
              </a:rPr>
              <a:t> -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мікрогетерогенні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дисперсні системи, що включають тверді частинки (розмір частинок 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-6</a:t>
            </a:r>
            <a:r>
              <a:rPr lang="uk-UA" sz="1800" dirty="0">
                <a:effectLst/>
                <a:latin typeface="Calibri" panose="020F0502020204030204" pitchFamily="34" charset="0"/>
                <a:ea typeface="Calibri" panose="020F0502020204030204" pitchFamily="34" charset="0"/>
                <a:cs typeface="Times New Roman" panose="02020603050405020304" pitchFamily="18" charset="0"/>
              </a:rPr>
              <a:t>-10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м),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дисперговані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в рідині.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Через великі розміри частинок суспензії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седиментаційно</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не стійкі. З тієї ж причини питома поверхня поділу фаз у суспензіях значно менша, ніж у колоїдних розчинах однакової масової концентрації.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Агрегативну</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стійкість суспензій забезпечують ті ж фактори, що виявляються у колоїдних розчинах.</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Висококонцентровані суспензії є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пастами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Вони немає умов для розшарування, і вони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седиментаційно</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стійкі. Харчові продукти нерідко є суспензією і пастами.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Емульсії</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мікрогетерогенні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дисперсні системи, що включають дуже дрібні краплі однієї рідини (розмір крапель 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-6</a:t>
            </a:r>
            <a:r>
              <a:rPr lang="uk-UA" sz="1800" dirty="0">
                <a:effectLst/>
                <a:latin typeface="Calibri" panose="020F0502020204030204" pitchFamily="34" charset="0"/>
                <a:ea typeface="Calibri" panose="020F0502020204030204" pitchFamily="34" charset="0"/>
                <a:cs typeface="Times New Roman" panose="02020603050405020304" pitchFamily="18" charset="0"/>
              </a:rPr>
              <a:t>-10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м),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дисперговані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в обсязі іншої рідини.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Емульсії утворюють рідини, що не змішуються між собою, одна з яких зазвичай полярна рідина (вода), а інша неполярна (олія). Так, рослинні чи тваринні жири не розчиняються у воді, але утворюють з водою емульсії. До них</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відносяться такі продукти, як молоко, сметана, вершкове масло, маргарин та ін.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Агрегативну</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стійкість емульсій забезпечують стабілізатори (емульгатори). Хорошими емульгаторами є ПАР і ВМС, які мають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дифільні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молекули. Зниження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агрегативної</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стійкості емульсій призводить до злиття крапель дисперсної фази. Цей процес називається коалесценцією. В результаті коалесценції емульсія поділяється на два рідкі шари.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Емульсії зустрічаються у природних умовах, присутні у багатьох стічних водах, спеціально використовуються для приготування лікарських препаратів.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6440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Мультимедиа в Интернете 1" title="Хімія 9 клас Урок 3 Поняття про дисперсні  системи">
            <a:hlinkClick r:id="" action="ppaction://media"/>
            <a:extLst>
              <a:ext uri="{FF2B5EF4-FFF2-40B4-BE49-F238E27FC236}">
                <a16:creationId xmlns:a16="http://schemas.microsoft.com/office/drawing/2014/main" id="{276EF64F-6CAE-15CE-2A6A-31539B9523B1}"/>
              </a:ext>
            </a:extLst>
          </p:cNvPr>
          <p:cNvPicPr>
            <a:picLocks noRot="1" noChangeAspect="1"/>
          </p:cNvPicPr>
          <p:nvPr>
            <a:videoFile r:link="rId1"/>
          </p:nvPr>
        </p:nvPicPr>
        <p:blipFill>
          <a:blip r:embed="rId3"/>
          <a:stretch>
            <a:fillRect/>
          </a:stretch>
        </p:blipFill>
        <p:spPr>
          <a:xfrm>
            <a:off x="1965864" y="404004"/>
            <a:ext cx="8260272" cy="6195204"/>
          </a:xfrm>
          <a:prstGeom prst="rect">
            <a:avLst/>
          </a:prstGeom>
        </p:spPr>
      </p:pic>
    </p:spTree>
    <p:extLst>
      <p:ext uri="{BB962C8B-B14F-4D97-AF65-F5344CB8AC3E}">
        <p14:creationId xmlns:p14="http://schemas.microsoft.com/office/powerpoint/2010/main" val="880593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65DE3F-8C47-4EEA-4A36-0A3575037E11}"/>
              </a:ext>
            </a:extLst>
          </p:cNvPr>
          <p:cNvSpPr txBox="1"/>
          <p:nvPr/>
        </p:nvSpPr>
        <p:spPr>
          <a:xfrm>
            <a:off x="3700953" y="2613804"/>
            <a:ext cx="4790094" cy="923330"/>
          </a:xfrm>
          <a:prstGeom prst="rect">
            <a:avLst/>
          </a:prstGeom>
          <a:noFill/>
        </p:spPr>
        <p:txBody>
          <a:bodyPr wrap="none" rtlCol="0">
            <a:spAutoFit/>
          </a:bodyPr>
          <a:lstStyle/>
          <a:p>
            <a:r>
              <a:rPr lang="uk-UA" sz="5400" dirty="0"/>
              <a:t>Дякую за увагу!</a:t>
            </a:r>
          </a:p>
        </p:txBody>
      </p:sp>
    </p:spTree>
    <p:extLst>
      <p:ext uri="{BB962C8B-B14F-4D97-AF65-F5344CB8AC3E}">
        <p14:creationId xmlns:p14="http://schemas.microsoft.com/office/powerpoint/2010/main" val="87974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95C70E-0BCD-93AE-EDD4-C786466B2012}"/>
              </a:ext>
            </a:extLst>
          </p:cNvPr>
          <p:cNvSpPr txBox="1"/>
          <p:nvPr/>
        </p:nvSpPr>
        <p:spPr>
          <a:xfrm>
            <a:off x="269575" y="0"/>
            <a:ext cx="5449738" cy="1200329"/>
          </a:xfrm>
          <a:prstGeom prst="rect">
            <a:avLst/>
          </a:prstGeom>
          <a:noFill/>
        </p:spPr>
        <p:txBody>
          <a:bodyPr wrap="square">
            <a:spAutoFit/>
          </a:bodyPr>
          <a:lstStyle/>
          <a:p>
            <a:pPr algn="just"/>
            <a:r>
              <a:rPr lang="uk-UA" b="1" dirty="0"/>
              <a:t>Седиментацію</a:t>
            </a:r>
            <a:r>
              <a:rPr lang="uk-UA" dirty="0"/>
              <a:t> використовують з оцінки розміру частинок дисперсної фази. Швидкість осідання (седиментації) частинок дисперсної фази пов'язана з їх розміром, що визначає </a:t>
            </a:r>
            <a:r>
              <a:rPr lang="uk-UA" b="1" dirty="0"/>
              <a:t>закон Стокса</a:t>
            </a:r>
          </a:p>
        </p:txBody>
      </p:sp>
      <p:pic>
        <p:nvPicPr>
          <p:cNvPr id="5" name="Рисунок 4">
            <a:extLst>
              <a:ext uri="{FF2B5EF4-FFF2-40B4-BE49-F238E27FC236}">
                <a16:creationId xmlns:a16="http://schemas.microsoft.com/office/drawing/2014/main" id="{BBFD2860-098D-5BE5-B50E-2A4BC9E055B9}"/>
              </a:ext>
            </a:extLst>
          </p:cNvPr>
          <p:cNvPicPr>
            <a:picLocks noChangeAspect="1"/>
          </p:cNvPicPr>
          <p:nvPr/>
        </p:nvPicPr>
        <p:blipFill>
          <a:blip r:embed="rId2"/>
          <a:stretch>
            <a:fillRect/>
          </a:stretch>
        </p:blipFill>
        <p:spPr>
          <a:xfrm>
            <a:off x="1956390" y="1408151"/>
            <a:ext cx="2266697" cy="540112"/>
          </a:xfrm>
          <a:prstGeom prst="rect">
            <a:avLst/>
          </a:prstGeom>
        </p:spPr>
      </p:pic>
      <p:sp>
        <p:nvSpPr>
          <p:cNvPr id="7" name="TextBox 6">
            <a:extLst>
              <a:ext uri="{FF2B5EF4-FFF2-40B4-BE49-F238E27FC236}">
                <a16:creationId xmlns:a16="http://schemas.microsoft.com/office/drawing/2014/main" id="{66981CEE-8AB3-91EE-2F73-B1A2AD9B5BCA}"/>
              </a:ext>
            </a:extLst>
          </p:cNvPr>
          <p:cNvSpPr txBox="1"/>
          <p:nvPr/>
        </p:nvSpPr>
        <p:spPr>
          <a:xfrm>
            <a:off x="269575" y="2067746"/>
            <a:ext cx="5328968" cy="1561005"/>
          </a:xfrm>
          <a:prstGeom prst="rect">
            <a:avLst/>
          </a:prstGeom>
          <a:noFill/>
        </p:spPr>
        <p:txBody>
          <a:bodyPr wrap="square">
            <a:spAutoFit/>
          </a:bodyPr>
          <a:lstStyle/>
          <a:p>
            <a:pPr algn="just">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u</a:t>
            </a:r>
            <a:r>
              <a:rPr lang="en-US" sz="1800" baseline="-25000" dirty="0">
                <a:effectLst/>
                <a:latin typeface="Calibri" panose="020F0502020204030204" pitchFamily="34" charset="0"/>
                <a:ea typeface="Calibri" panose="020F0502020204030204" pitchFamily="34" charset="0"/>
                <a:cs typeface="Times New Roman" panose="02020603050405020304" pitchFamily="18" charset="0"/>
              </a:rPr>
              <a:t>c</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ф</a:t>
            </a:r>
            <a:r>
              <a:rPr lang="uk-UA" sz="1800" dirty="0">
                <a:effectLst/>
                <a:latin typeface="Calibri" panose="020F0502020204030204" pitchFamily="34" charset="0"/>
                <a:ea typeface="Calibri" panose="020F0502020204030204" pitchFamily="34" charset="0"/>
                <a:cs typeface="Times New Roman" panose="02020603050405020304" pitchFamily="18" charset="0"/>
              </a:rPr>
              <a:t> - швидкість осідання сферичної частки; g – прискорення сили тяжіння; </a:t>
            </a:r>
            <a:r>
              <a:rPr lang="uk-UA" sz="1800" dirty="0" err="1">
                <a:effectLst/>
                <a:latin typeface="Calibri" panose="020F0502020204030204" pitchFamily="34" charset="0"/>
                <a:ea typeface="Calibri" panose="020F0502020204030204" pitchFamily="34" charset="0"/>
                <a:cs typeface="Calibri" panose="020F0502020204030204" pitchFamily="34" charset="0"/>
              </a:rPr>
              <a:t>ρ</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Сф</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a:t>
            </a:r>
            <a:r>
              <a:rPr lang="uk-UA" sz="1800" dirty="0">
                <a:effectLst/>
                <a:latin typeface="Calibri" panose="020F0502020204030204" pitchFamily="34" charset="0"/>
                <a:ea typeface="Calibri" panose="020F0502020204030204" pitchFamily="34" charset="0"/>
                <a:cs typeface="Calibri" panose="020F0502020204030204" pitchFamily="34" charset="0"/>
              </a:rPr>
              <a:t>ρ</a:t>
            </a:r>
            <a:r>
              <a:rPr lang="uk-UA" sz="1800" dirty="0">
                <a:effectLst/>
                <a:latin typeface="Calibri" panose="020F0502020204030204" pitchFamily="34" charset="0"/>
                <a:ea typeface="Calibri" panose="020F0502020204030204" pitchFamily="34" charset="0"/>
                <a:cs typeface="Times New Roman" panose="02020603050405020304" pitchFamily="18" charset="0"/>
              </a:rPr>
              <a:t> - щільність частки та середовища; </a:t>
            </a:r>
            <a:r>
              <a:rPr lang="uk-UA" sz="1800" dirty="0">
                <a:effectLst/>
                <a:latin typeface="Calibri" panose="020F0502020204030204" pitchFamily="34" charset="0"/>
                <a:ea typeface="Calibri" panose="020F0502020204030204" pitchFamily="34" charset="0"/>
                <a:cs typeface="Calibri" panose="020F0502020204030204" pitchFamily="34" charset="0"/>
              </a:rPr>
              <a:t>η</a:t>
            </a:r>
            <a:r>
              <a:rPr lang="uk-UA" sz="1800" dirty="0">
                <a:effectLst/>
                <a:latin typeface="Calibri" panose="020F0502020204030204" pitchFamily="34" charset="0"/>
                <a:ea typeface="Calibri" panose="020F0502020204030204" pitchFamily="34" charset="0"/>
                <a:cs typeface="Times New Roman" panose="02020603050405020304" pitchFamily="18" charset="0"/>
              </a:rPr>
              <a:t> - абсолютна в'язкість (в'язкість води при 20 ° С дорівнює 0,001005 кг*м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*с</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d - діаметр сферичної частки.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388FCA65-E27E-5AFF-0946-7D1968B5F1F5}"/>
              </a:ext>
            </a:extLst>
          </p:cNvPr>
          <p:cNvSpPr txBox="1"/>
          <p:nvPr/>
        </p:nvSpPr>
        <p:spPr>
          <a:xfrm>
            <a:off x="269575" y="4229674"/>
            <a:ext cx="5087429" cy="1561005"/>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Якщо швидкість осідання частинок під дією гравітаційного поля менше 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см*с</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то колоїдна система вважається стійкою. Під дією відцентрової сили седиментація колоїдних частинок посилюється.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67119950-59C6-30A3-C5D2-A11D0E7BFC9C}"/>
              </a:ext>
            </a:extLst>
          </p:cNvPr>
          <p:cNvSpPr txBox="1"/>
          <p:nvPr/>
        </p:nvSpPr>
        <p:spPr>
          <a:xfrm>
            <a:off x="6178669" y="138847"/>
            <a:ext cx="5605014" cy="3693319"/>
          </a:xfrm>
          <a:prstGeom prst="rect">
            <a:avLst/>
          </a:prstGeom>
          <a:noFill/>
        </p:spPr>
        <p:txBody>
          <a:bodyPr wrap="square">
            <a:spAutoFit/>
          </a:bodyPr>
          <a:lstStyle/>
          <a:p>
            <a:pPr algn="just"/>
            <a:r>
              <a:rPr lang="uk-UA" dirty="0"/>
              <a:t>За характером взаємодії дисперсної фази з середовищем колоїдні розчини поділяють на </a:t>
            </a:r>
            <a:r>
              <a:rPr lang="uk-UA" b="1" dirty="0"/>
              <a:t>ліофобні та ліофільні</a:t>
            </a:r>
            <a:r>
              <a:rPr lang="uk-UA" dirty="0"/>
              <a:t>. </a:t>
            </a:r>
          </a:p>
          <a:p>
            <a:pPr algn="just"/>
            <a:r>
              <a:rPr lang="uk-UA" b="1" dirty="0"/>
              <a:t>Ліофобні</a:t>
            </a:r>
            <a:r>
              <a:rPr lang="uk-UA" dirty="0"/>
              <a:t> речовини не набухають, які поверхню не змочується даної рідиною. </a:t>
            </a:r>
          </a:p>
          <a:p>
            <a:pPr algn="just"/>
            <a:r>
              <a:rPr lang="uk-UA" b="1" dirty="0"/>
              <a:t>Ліофільні</a:t>
            </a:r>
            <a:r>
              <a:rPr lang="uk-UA" dirty="0"/>
              <a:t> речовини добре змочуються або набухають. В обох випадках взаємодія дисперсної фази та середовища призводить до утворення </a:t>
            </a:r>
            <a:r>
              <a:rPr lang="uk-UA" dirty="0" err="1"/>
              <a:t>мікроструктурних</a:t>
            </a:r>
            <a:r>
              <a:rPr lang="uk-UA" dirty="0"/>
              <a:t> одиниць, які називаються </a:t>
            </a:r>
            <a:r>
              <a:rPr lang="uk-UA" b="1" dirty="0"/>
              <a:t>міцелами</a:t>
            </a:r>
            <a:r>
              <a:rPr lang="uk-UA" dirty="0"/>
              <a:t>. Але структура, природа стабільності та умови існування міцел у ліофобних та ліофільних колоїдних розчинах різні, що пов'язано з різним характером аналізованої взаємодії.</a:t>
            </a:r>
          </a:p>
        </p:txBody>
      </p:sp>
      <p:pic>
        <p:nvPicPr>
          <p:cNvPr id="3074" name="Picture 2">
            <a:extLst>
              <a:ext uri="{FF2B5EF4-FFF2-40B4-BE49-F238E27FC236}">
                <a16:creationId xmlns:a16="http://schemas.microsoft.com/office/drawing/2014/main" id="{7ADC497D-D8B7-E5A7-FFDD-5F30B605F7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6237" y="3950326"/>
            <a:ext cx="2095500" cy="2686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4714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undefined">
            <a:extLst>
              <a:ext uri="{FF2B5EF4-FFF2-40B4-BE49-F238E27FC236}">
                <a16:creationId xmlns:a16="http://schemas.microsoft.com/office/drawing/2014/main" id="{2331AD9B-0AC9-4206-6E5D-1B6DC8E7A3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7615" y="420081"/>
            <a:ext cx="3898878" cy="292415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CD03012-4C87-F066-17BE-C125D91BB260}"/>
              </a:ext>
            </a:extLst>
          </p:cNvPr>
          <p:cNvSpPr txBox="1"/>
          <p:nvPr/>
        </p:nvSpPr>
        <p:spPr>
          <a:xfrm>
            <a:off x="365185" y="279400"/>
            <a:ext cx="4862423" cy="6405408"/>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Закони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Рауля</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Вант-</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Гоффа</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виведені для справжніх розчинів, принципово застосовні і до колоїдних розчинів. Але колоїдні частинки значно більші, ніж молекули та іони, і «часткова» концентрація в колоїдних розчинах істотно нижча, ніж у істинних розчинах, при їхній однаковій масовій концентрації. Тому осмотичний тиск колоїдних розчинів на кілька порядків нижче, ніж дійсних розчинів.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Колоїдні розчини здатні розсіювати світло, що є наслідком дифракції. Розмір колоїдних частинок (10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-7</a:t>
            </a:r>
            <a:r>
              <a:rPr lang="uk-UA" sz="1800" dirty="0">
                <a:effectLst/>
                <a:latin typeface="Calibri" panose="020F0502020204030204" pitchFamily="34" charset="0"/>
                <a:ea typeface="Calibri" panose="020F0502020204030204" pitchFamily="34" charset="0"/>
                <a:cs typeface="Times New Roman" panose="02020603050405020304" pitchFamily="18" charset="0"/>
              </a:rPr>
              <a:t>-10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-6</a:t>
            </a:r>
            <a:r>
              <a:rPr lang="uk-UA" sz="1800" dirty="0">
                <a:effectLst/>
                <a:latin typeface="Calibri" panose="020F0502020204030204" pitchFamily="34" charset="0"/>
                <a:ea typeface="Calibri" panose="020F0502020204030204" pitchFamily="34" charset="0"/>
                <a:cs typeface="Times New Roman" panose="02020603050405020304" pitchFamily="18" charset="0"/>
              </a:rPr>
              <a:t>.м) можна порівняти з довжиною хвилі видимого світла, тобто. виконується умова дифракції. Розсіювання світла можна спостерігати при бічному освітленні колоїдного розчину: утворюється конус, що світиться (ефект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Тіндаля</a:t>
            </a:r>
            <a:r>
              <a:rPr lang="uk-UA" sz="1800" dirty="0">
                <a:effectLst/>
                <a:latin typeface="Calibri" panose="020F0502020204030204" pitchFamily="34" charset="0"/>
                <a:ea typeface="Calibri" panose="020F0502020204030204" pitchFamily="34" charset="0"/>
                <a:cs typeface="Times New Roman" panose="02020603050405020304" pitchFamily="18" charset="0"/>
              </a:rPr>
              <a:t>). Ефект розсіювання світла колоїдними розчинами використовується у таких методах їх дослідження, як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нефелометрія</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ультрамікроскопія</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Мультимедиа в Интернете 5" title="Ефект Тиндаля">
            <a:hlinkClick r:id="" action="ppaction://media"/>
            <a:extLst>
              <a:ext uri="{FF2B5EF4-FFF2-40B4-BE49-F238E27FC236}">
                <a16:creationId xmlns:a16="http://schemas.microsoft.com/office/drawing/2014/main" id="{820A981D-A3F3-A206-F70D-25723EDB27A3}"/>
              </a:ext>
            </a:extLst>
          </p:cNvPr>
          <p:cNvPicPr>
            <a:picLocks noRot="1" noChangeAspect="1"/>
          </p:cNvPicPr>
          <p:nvPr>
            <a:videoFile r:link="rId1"/>
          </p:nvPr>
        </p:nvPicPr>
        <p:blipFill>
          <a:blip r:embed="rId4"/>
          <a:stretch>
            <a:fillRect/>
          </a:stretch>
        </p:blipFill>
        <p:spPr>
          <a:xfrm>
            <a:off x="6797615" y="3482104"/>
            <a:ext cx="3898878" cy="2924159"/>
          </a:xfrm>
          <a:prstGeom prst="rect">
            <a:avLst/>
          </a:prstGeom>
        </p:spPr>
      </p:pic>
    </p:spTree>
    <p:extLst>
      <p:ext uri="{BB962C8B-B14F-4D97-AF65-F5344CB8AC3E}">
        <p14:creationId xmlns:p14="http://schemas.microsoft.com/office/powerpoint/2010/main" val="1153472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A74B7D-7B66-E5EC-BD5A-330C1A38D134}"/>
              </a:ext>
            </a:extLst>
          </p:cNvPr>
          <p:cNvSpPr txBox="1"/>
          <p:nvPr/>
        </p:nvSpPr>
        <p:spPr>
          <a:xfrm>
            <a:off x="545621" y="261834"/>
            <a:ext cx="4569843" cy="6211637"/>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10.2. Ліофобні колоїдні розчини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Ліофобні колоїдні розчини характеризуються слабкою взаємодією між дисперсною фазою та дисперсійним середовищем, великою величиною вільної поверхневої енергії та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термодинамічно</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нестійкі. Стійкість їх частинок до агрегації зазвичай забезпечується присутністю в системі стабілізуючої речовини, яка адсорбується на поверхні колоїдних частинок і перешкоджає їх зближенню та з'єднанню.</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Утворення колоїдного розчину відбувається шляхом диспергування частинок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грубодисперсної</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системи, або шляхом конденсування частинок істинного розчину. В останньому випадку можна використовувати, наприклад, осадження малорозчинної речовини у вигляді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мікрокристалів</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EBC84AB4-28D7-BA0E-901F-6586C61F694F}"/>
              </a:ext>
            </a:extLst>
          </p:cNvPr>
          <p:cNvSpPr txBox="1"/>
          <p:nvPr/>
        </p:nvSpPr>
        <p:spPr>
          <a:xfrm>
            <a:off x="5221137" y="698588"/>
            <a:ext cx="6683315" cy="923330"/>
          </a:xfrm>
          <a:prstGeom prst="rect">
            <a:avLst/>
          </a:prstGeom>
          <a:noFill/>
        </p:spPr>
        <p:txBody>
          <a:bodyPr wrap="square">
            <a:spAutoFit/>
          </a:bodyPr>
          <a:lstStyle/>
          <a:p>
            <a:pPr algn="just"/>
            <a:r>
              <a:rPr lang="ru-RU" dirty="0" err="1"/>
              <a:t>Класичним</a:t>
            </a:r>
            <a:r>
              <a:rPr lang="ru-RU" dirty="0"/>
              <a:t> прикладом </a:t>
            </a:r>
            <a:r>
              <a:rPr lang="ru-RU" dirty="0" err="1"/>
              <a:t>колоїдного</a:t>
            </a:r>
            <a:r>
              <a:rPr lang="ru-RU" dirty="0"/>
              <a:t> </a:t>
            </a:r>
            <a:r>
              <a:rPr lang="ru-RU" dirty="0" err="1"/>
              <a:t>розчину</a:t>
            </a:r>
            <a:r>
              <a:rPr lang="ru-RU" dirty="0"/>
              <a:t> є </a:t>
            </a:r>
            <a:r>
              <a:rPr lang="ru-RU" dirty="0" err="1"/>
              <a:t>водна</a:t>
            </a:r>
            <a:r>
              <a:rPr lang="ru-RU" dirty="0"/>
              <a:t> золь </a:t>
            </a:r>
            <a:r>
              <a:rPr lang="ru-RU" dirty="0" err="1"/>
              <a:t>Agl</a:t>
            </a:r>
            <a:r>
              <a:rPr lang="ru-RU" dirty="0"/>
              <a:t>. </a:t>
            </a:r>
            <a:r>
              <a:rPr lang="ru-RU" dirty="0" err="1"/>
              <a:t>Це</a:t>
            </a:r>
            <a:r>
              <a:rPr lang="ru-RU" dirty="0"/>
              <a:t> </a:t>
            </a:r>
            <a:r>
              <a:rPr lang="ru-RU" dirty="0" err="1"/>
              <a:t>малорозчинне</a:t>
            </a:r>
            <a:r>
              <a:rPr lang="ru-RU" dirty="0"/>
              <a:t> </a:t>
            </a:r>
            <a:r>
              <a:rPr lang="ru-RU" dirty="0" err="1"/>
              <a:t>з'єднання</a:t>
            </a:r>
            <a:r>
              <a:rPr lang="ru-RU" dirty="0"/>
              <a:t> </a:t>
            </a:r>
            <a:r>
              <a:rPr lang="ru-RU" dirty="0" err="1"/>
              <a:t>отримують</a:t>
            </a:r>
            <a:r>
              <a:rPr lang="ru-RU" dirty="0"/>
              <a:t> за </a:t>
            </a:r>
            <a:r>
              <a:rPr lang="ru-RU" dirty="0" err="1"/>
              <a:t>допомогою</a:t>
            </a:r>
            <a:r>
              <a:rPr lang="ru-RU" dirty="0"/>
              <a:t> </a:t>
            </a:r>
            <a:r>
              <a:rPr lang="ru-RU" dirty="0" err="1"/>
              <a:t>реакції</a:t>
            </a:r>
            <a:r>
              <a:rPr lang="ru-RU" dirty="0"/>
              <a:t> </a:t>
            </a:r>
            <a:r>
              <a:rPr lang="ru-RU" dirty="0" err="1"/>
              <a:t>осадження</a:t>
            </a:r>
            <a:endParaRPr lang="uk-UA" dirty="0"/>
          </a:p>
        </p:txBody>
      </p:sp>
      <p:pic>
        <p:nvPicPr>
          <p:cNvPr id="7" name="Рисунок 6">
            <a:extLst>
              <a:ext uri="{FF2B5EF4-FFF2-40B4-BE49-F238E27FC236}">
                <a16:creationId xmlns:a16="http://schemas.microsoft.com/office/drawing/2014/main" id="{F2AF4A87-5B5F-E210-98C1-1EA5D969FAEE}"/>
              </a:ext>
            </a:extLst>
          </p:cNvPr>
          <p:cNvPicPr>
            <a:picLocks noChangeAspect="1"/>
          </p:cNvPicPr>
          <p:nvPr/>
        </p:nvPicPr>
        <p:blipFill>
          <a:blip r:embed="rId2"/>
          <a:stretch>
            <a:fillRect/>
          </a:stretch>
        </p:blipFill>
        <p:spPr>
          <a:xfrm>
            <a:off x="6809198" y="1621918"/>
            <a:ext cx="3318912" cy="336278"/>
          </a:xfrm>
          <a:prstGeom prst="rect">
            <a:avLst/>
          </a:prstGeom>
        </p:spPr>
      </p:pic>
      <p:sp>
        <p:nvSpPr>
          <p:cNvPr id="9" name="TextBox 8">
            <a:extLst>
              <a:ext uri="{FF2B5EF4-FFF2-40B4-BE49-F238E27FC236}">
                <a16:creationId xmlns:a16="http://schemas.microsoft.com/office/drawing/2014/main" id="{CFE38D53-0456-5C98-BE96-89B2A13B2C30}"/>
              </a:ext>
            </a:extLst>
          </p:cNvPr>
          <p:cNvSpPr txBox="1"/>
          <p:nvPr/>
        </p:nvSpPr>
        <p:spPr>
          <a:xfrm>
            <a:off x="5221136" y="2167323"/>
            <a:ext cx="6683315" cy="1200329"/>
          </a:xfrm>
          <a:prstGeom prst="rect">
            <a:avLst/>
          </a:prstGeom>
          <a:noFill/>
        </p:spPr>
        <p:txBody>
          <a:bodyPr wrap="square">
            <a:spAutoFit/>
          </a:bodyPr>
          <a:lstStyle/>
          <a:p>
            <a:pPr algn="just"/>
            <a:r>
              <a:rPr lang="ru-RU" dirty="0" err="1"/>
              <a:t>Однак</a:t>
            </a:r>
            <a:r>
              <a:rPr lang="ru-RU" dirty="0"/>
              <a:t> результат </a:t>
            </a:r>
            <a:r>
              <a:rPr lang="ru-RU" dirty="0" err="1"/>
              <a:t>взаємодії</a:t>
            </a:r>
            <a:r>
              <a:rPr lang="ru-RU" dirty="0"/>
              <a:t> </a:t>
            </a:r>
            <a:r>
              <a:rPr lang="ru-RU" dirty="0" err="1"/>
              <a:t>реагентів</a:t>
            </a:r>
            <a:r>
              <a:rPr lang="ru-RU" dirty="0"/>
              <a:t> </a:t>
            </a:r>
            <a:r>
              <a:rPr lang="ru-RU" dirty="0" err="1"/>
              <a:t>виявиться</a:t>
            </a:r>
            <a:r>
              <a:rPr lang="ru-RU" dirty="0"/>
              <a:t> </a:t>
            </a:r>
            <a:r>
              <a:rPr lang="ru-RU" dirty="0" err="1"/>
              <a:t>різним</a:t>
            </a:r>
            <a:r>
              <a:rPr lang="ru-RU" dirty="0"/>
              <a:t>, </a:t>
            </a:r>
            <a:r>
              <a:rPr lang="ru-RU" dirty="0" err="1"/>
              <a:t>якщо</a:t>
            </a:r>
            <a:r>
              <a:rPr lang="ru-RU" dirty="0"/>
              <a:t> </a:t>
            </a:r>
            <a:r>
              <a:rPr lang="ru-RU" dirty="0" err="1"/>
              <a:t>взяти</a:t>
            </a:r>
            <a:r>
              <a:rPr lang="ru-RU" dirty="0"/>
              <a:t> для </a:t>
            </a:r>
            <a:r>
              <a:rPr lang="ru-RU" dirty="0" err="1"/>
              <a:t>реакції</a:t>
            </a:r>
            <a:r>
              <a:rPr lang="ru-RU" dirty="0"/>
              <a:t> </a:t>
            </a:r>
            <a:r>
              <a:rPr lang="ru-RU" dirty="0" err="1"/>
              <a:t>надлишкову</a:t>
            </a:r>
            <a:r>
              <a:rPr lang="ru-RU" dirty="0"/>
              <a:t> </a:t>
            </a:r>
            <a:r>
              <a:rPr lang="ru-RU" dirty="0" err="1"/>
              <a:t>або</a:t>
            </a:r>
            <a:r>
              <a:rPr lang="ru-RU" dirty="0"/>
              <a:t> </a:t>
            </a:r>
            <a:r>
              <a:rPr lang="ru-RU" dirty="0" err="1"/>
              <a:t>недостатню</a:t>
            </a:r>
            <a:r>
              <a:rPr lang="ru-RU" dirty="0"/>
              <a:t> </a:t>
            </a:r>
            <a:r>
              <a:rPr lang="ru-RU" dirty="0" err="1"/>
              <a:t>кількість</a:t>
            </a:r>
            <a:r>
              <a:rPr lang="ru-RU" dirty="0"/>
              <a:t> KI. </a:t>
            </a:r>
            <a:r>
              <a:rPr lang="ru-RU" dirty="0" err="1"/>
              <a:t>Надлишок</a:t>
            </a:r>
            <a:r>
              <a:rPr lang="ru-RU" dirty="0"/>
              <a:t> KI </a:t>
            </a:r>
            <a:r>
              <a:rPr lang="ru-RU" dirty="0" err="1"/>
              <a:t>призводить</a:t>
            </a:r>
            <a:r>
              <a:rPr lang="ru-RU" dirty="0"/>
              <a:t> до </a:t>
            </a:r>
            <a:r>
              <a:rPr lang="ru-RU" dirty="0" err="1"/>
              <a:t>утворення</a:t>
            </a:r>
            <a:r>
              <a:rPr lang="ru-RU" dirty="0"/>
              <a:t> </a:t>
            </a:r>
            <a:r>
              <a:rPr lang="ru-RU" dirty="0" err="1"/>
              <a:t>колоїдного</a:t>
            </a:r>
            <a:r>
              <a:rPr lang="ru-RU" dirty="0"/>
              <a:t> </a:t>
            </a:r>
            <a:r>
              <a:rPr lang="ru-RU" dirty="0" err="1"/>
              <a:t>розчину</a:t>
            </a:r>
            <a:r>
              <a:rPr lang="ru-RU" dirty="0"/>
              <a:t>, в </a:t>
            </a:r>
            <a:r>
              <a:rPr lang="ru-RU" dirty="0" err="1"/>
              <a:t>якому</a:t>
            </a:r>
            <a:r>
              <a:rPr lang="ru-RU" dirty="0"/>
              <a:t> </a:t>
            </a:r>
            <a:r>
              <a:rPr lang="ru-RU" dirty="0" err="1"/>
              <a:t>формуються</a:t>
            </a:r>
            <a:r>
              <a:rPr lang="ru-RU" dirty="0"/>
              <a:t> </a:t>
            </a:r>
            <a:r>
              <a:rPr lang="ru-RU" dirty="0" err="1"/>
              <a:t>міцели</a:t>
            </a:r>
            <a:r>
              <a:rPr lang="ru-RU" dirty="0"/>
              <a:t>:</a:t>
            </a:r>
            <a:endParaRPr lang="uk-UA" dirty="0"/>
          </a:p>
        </p:txBody>
      </p:sp>
      <p:pic>
        <p:nvPicPr>
          <p:cNvPr id="11" name="Рисунок 10">
            <a:extLst>
              <a:ext uri="{FF2B5EF4-FFF2-40B4-BE49-F238E27FC236}">
                <a16:creationId xmlns:a16="http://schemas.microsoft.com/office/drawing/2014/main" id="{55088295-43CE-464F-CFCB-B8223DFF9F31}"/>
              </a:ext>
            </a:extLst>
          </p:cNvPr>
          <p:cNvPicPr>
            <a:picLocks noChangeAspect="1"/>
          </p:cNvPicPr>
          <p:nvPr/>
        </p:nvPicPr>
        <p:blipFill>
          <a:blip r:embed="rId3"/>
          <a:stretch>
            <a:fillRect/>
          </a:stretch>
        </p:blipFill>
        <p:spPr>
          <a:xfrm>
            <a:off x="6129986" y="3576779"/>
            <a:ext cx="4865614" cy="741872"/>
          </a:xfrm>
          <a:prstGeom prst="rect">
            <a:avLst/>
          </a:prstGeom>
        </p:spPr>
      </p:pic>
      <p:sp>
        <p:nvSpPr>
          <p:cNvPr id="13" name="TextBox 12">
            <a:extLst>
              <a:ext uri="{FF2B5EF4-FFF2-40B4-BE49-F238E27FC236}">
                <a16:creationId xmlns:a16="http://schemas.microsoft.com/office/drawing/2014/main" id="{CE90BB97-D848-684B-A27A-20D1CB857C26}"/>
              </a:ext>
            </a:extLst>
          </p:cNvPr>
          <p:cNvSpPr txBox="1"/>
          <p:nvPr/>
        </p:nvSpPr>
        <p:spPr>
          <a:xfrm>
            <a:off x="5221136" y="4510968"/>
            <a:ext cx="6094562" cy="375552"/>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 надлишку AgN0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утворюються міцели іншого складу: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 name="Рисунок 14">
            <a:extLst>
              <a:ext uri="{FF2B5EF4-FFF2-40B4-BE49-F238E27FC236}">
                <a16:creationId xmlns:a16="http://schemas.microsoft.com/office/drawing/2014/main" id="{F744C6DC-E656-0343-D68A-4941B15B929C}"/>
              </a:ext>
            </a:extLst>
          </p:cNvPr>
          <p:cNvPicPr>
            <a:picLocks noChangeAspect="1"/>
          </p:cNvPicPr>
          <p:nvPr/>
        </p:nvPicPr>
        <p:blipFill>
          <a:blip r:embed="rId4"/>
          <a:stretch>
            <a:fillRect/>
          </a:stretch>
        </p:blipFill>
        <p:spPr>
          <a:xfrm>
            <a:off x="6096000" y="5236081"/>
            <a:ext cx="4899600" cy="727663"/>
          </a:xfrm>
          <a:prstGeom prst="rect">
            <a:avLst/>
          </a:prstGeom>
        </p:spPr>
      </p:pic>
    </p:spTree>
    <p:extLst>
      <p:ext uri="{BB962C8B-B14F-4D97-AF65-F5344CB8AC3E}">
        <p14:creationId xmlns:p14="http://schemas.microsoft.com/office/powerpoint/2010/main" val="2170011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A5B09C-DC53-1273-40E7-E5A32512B2B3}"/>
              </a:ext>
            </a:extLst>
          </p:cNvPr>
          <p:cNvSpPr txBox="1"/>
          <p:nvPr/>
        </p:nvSpPr>
        <p:spPr>
          <a:xfrm>
            <a:off x="260949" y="137998"/>
            <a:ext cx="11643504" cy="3683701"/>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Кожна міцела формується навколо ядра, його склад для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іодиду</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срібла: </a:t>
            </a:r>
            <a:r>
              <a:rPr lang="en-US" sz="1800" dirty="0">
                <a:effectLst/>
                <a:latin typeface="Calibri" panose="020F0502020204030204" pitchFamily="34" charset="0"/>
                <a:ea typeface="Calibri" panose="020F0502020204030204" pitchFamily="34" charset="0"/>
                <a:cs typeface="Times New Roman" panose="02020603050405020304" pitchFamily="18" charset="0"/>
              </a:rPr>
              <a:t>m</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AgI</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nI</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або </a:t>
            </a:r>
            <a:r>
              <a:rPr lang="en-US" sz="1800" dirty="0">
                <a:effectLst/>
                <a:latin typeface="Calibri" panose="020F0502020204030204" pitchFamily="34" charset="0"/>
                <a:ea typeface="Calibri" panose="020F0502020204030204" pitchFamily="34" charset="0"/>
                <a:cs typeface="Times New Roman" panose="02020603050405020304" pitchFamily="18" charset="0"/>
              </a:rPr>
              <a:t>m</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AgI</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nAg</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Ha</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межі тверде ядро - розчин виникає подвійний електричний шар. Поверхня твердого ядра набуває заряду за рахунок адсорбції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потенціаловизначальних</a:t>
            </a:r>
            <a:r>
              <a:rPr lang="uk-UA" sz="1800" dirty="0">
                <a:effectLst/>
                <a:latin typeface="Calibri" panose="020F0502020204030204" pitchFamily="34" charset="0"/>
                <a:ea typeface="Calibri" panose="020F0502020204030204" pitchFamily="34" charset="0"/>
                <a:cs typeface="Times New Roman" panose="02020603050405020304" pitchFamily="18" charset="0"/>
              </a:rPr>
              <a:t> іонів </a:t>
            </a:r>
            <a:r>
              <a:rPr lang="en-US" sz="1800" dirty="0">
                <a:effectLst/>
                <a:latin typeface="Calibri" panose="020F0502020204030204" pitchFamily="34" charset="0"/>
                <a:ea typeface="Calibri" panose="020F0502020204030204" pitchFamily="34" charset="0"/>
                <a:cs typeface="Times New Roman" panose="02020603050405020304" pitchFamily="18" charset="0"/>
              </a:rPr>
              <a:t>I</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або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Потенціаловизначальні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іони виступають як стабілізатори колоїдних частинок. Заряд ядра компенсують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протиіони</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наведених прикладах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протиіони</a:t>
            </a:r>
            <a:r>
              <a:rPr lang="uk-UA" sz="1800" dirty="0">
                <a:effectLst/>
                <a:latin typeface="Calibri" panose="020F0502020204030204" pitchFamily="34" charset="0"/>
                <a:ea typeface="Calibri" panose="020F0502020204030204" pitchFamily="34" charset="0"/>
                <a:cs typeface="Times New Roman" panose="02020603050405020304" pitchFamily="18" charset="0"/>
              </a:rPr>
              <a:t> - це іони К</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N0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ru-RU"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відповідно. Частина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протиіонів</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адсорбуються на поверхні ядра І утворюють довкола нього досить щільний шар (шар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Гельмгольця</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Ядро та шар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Гельмгольця</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складають гранулу міцели. У наведених прикладах склад гранул:</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err="1">
                <a:effectLst/>
                <a:latin typeface="Calibri" panose="020F0502020204030204" pitchFamily="34" charset="0"/>
                <a:ea typeface="Calibri" panose="020F0502020204030204" pitchFamily="34" charset="0"/>
                <a:cs typeface="Times New Roman" panose="02020603050405020304" pitchFamily="18" charset="0"/>
              </a:rPr>
              <a:t>Протиіони</a:t>
            </a:r>
            <a:r>
              <a:rPr lang="uk-UA" sz="1800" dirty="0">
                <a:effectLst/>
                <a:latin typeface="Calibri" panose="020F0502020204030204" pitchFamily="34" charset="0"/>
                <a:ea typeface="Calibri" panose="020F0502020204030204" pitchFamily="34" charset="0"/>
                <a:cs typeface="Times New Roman" panose="02020603050405020304" pitchFamily="18" charset="0"/>
              </a:rPr>
              <a:t>, що не увійшли до складу гранул , утворюють дифузний (пухкий) шар (шар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Гюї</a:t>
            </a:r>
            <a:r>
              <a:rPr lang="uk-UA" sz="1800" dirty="0">
                <a:effectLst/>
                <a:latin typeface="Calibri" panose="020F0502020204030204" pitchFamily="34" charset="0"/>
                <a:ea typeface="Calibri" panose="020F0502020204030204" pitchFamily="34" charset="0"/>
                <a:cs typeface="Times New Roman" panose="02020603050405020304" pitchFamily="18" charset="0"/>
              </a:rPr>
              <a:t>) Гранула разом з дифузною частиною шару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протиіонів</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становить міцелу.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Міцели аналогічної будови утворюються в колоїдних розчинах інших речовин:</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4ACA72F4-1729-80C1-494B-88C443A4EC93}"/>
              </a:ext>
            </a:extLst>
          </p:cNvPr>
          <p:cNvPicPr>
            <a:picLocks noChangeAspect="1"/>
          </p:cNvPicPr>
          <p:nvPr/>
        </p:nvPicPr>
        <p:blipFill>
          <a:blip r:embed="rId2"/>
          <a:stretch>
            <a:fillRect/>
          </a:stretch>
        </p:blipFill>
        <p:spPr>
          <a:xfrm>
            <a:off x="3763294" y="2225964"/>
            <a:ext cx="4665411" cy="303141"/>
          </a:xfrm>
          <a:prstGeom prst="rect">
            <a:avLst/>
          </a:prstGeom>
        </p:spPr>
      </p:pic>
      <p:pic>
        <p:nvPicPr>
          <p:cNvPr id="7" name="Рисунок 6">
            <a:extLst>
              <a:ext uri="{FF2B5EF4-FFF2-40B4-BE49-F238E27FC236}">
                <a16:creationId xmlns:a16="http://schemas.microsoft.com/office/drawing/2014/main" id="{4C5C0B9F-7901-3A64-8FB8-B08B4F4BFBEC}"/>
              </a:ext>
            </a:extLst>
          </p:cNvPr>
          <p:cNvPicPr>
            <a:picLocks noChangeAspect="1"/>
          </p:cNvPicPr>
          <p:nvPr/>
        </p:nvPicPr>
        <p:blipFill>
          <a:blip r:embed="rId3"/>
          <a:stretch>
            <a:fillRect/>
          </a:stretch>
        </p:blipFill>
        <p:spPr>
          <a:xfrm>
            <a:off x="3763294" y="3916361"/>
            <a:ext cx="4801547" cy="784948"/>
          </a:xfrm>
          <a:prstGeom prst="rect">
            <a:avLst/>
          </a:prstGeom>
        </p:spPr>
      </p:pic>
      <p:sp>
        <p:nvSpPr>
          <p:cNvPr id="9" name="TextBox 8">
            <a:extLst>
              <a:ext uri="{FF2B5EF4-FFF2-40B4-BE49-F238E27FC236}">
                <a16:creationId xmlns:a16="http://schemas.microsoft.com/office/drawing/2014/main" id="{D4E2136F-946B-22C2-34CC-DA438582DE00}"/>
              </a:ext>
            </a:extLst>
          </p:cNvPr>
          <p:cNvSpPr txBox="1"/>
          <p:nvPr/>
        </p:nvSpPr>
        <p:spPr>
          <a:xfrm>
            <a:off x="260949" y="4890862"/>
            <a:ext cx="11643503" cy="1561005"/>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Поверхня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ядер</a:t>
            </a:r>
            <a:r>
              <a:rPr lang="uk-UA" sz="1800" dirty="0">
                <a:effectLst/>
                <a:latin typeface="Calibri" panose="020F0502020204030204" pitchFamily="34" charset="0"/>
                <a:ea typeface="Calibri" panose="020F0502020204030204" pitchFamily="34" charset="0"/>
                <a:cs typeface="Times New Roman" panose="02020603050405020304" pitchFamily="18" charset="0"/>
              </a:rPr>
              <a:t> міцел складає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міжфазну</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межу, тобто. межу між твердою та рідкою фазами . На межі поділу між твердою та рідкою фазами виникає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міжфазний</a:t>
            </a:r>
            <a:r>
              <a:rPr lang="uk-UA" sz="1800" dirty="0">
                <a:effectLst/>
                <a:latin typeface="Calibri" panose="020F0502020204030204" pitchFamily="34" charset="0"/>
                <a:ea typeface="Calibri" panose="020F0502020204030204" pitchFamily="34" charset="0"/>
                <a:cs typeface="Times New Roman" panose="02020603050405020304" pitchFamily="18" charset="0"/>
              </a:rPr>
              <a:t> потенціал. Під час руху міцел у дисперсному середовищі під дією електричного поля можна визначити їхній електрокінетичний потенціал (</a:t>
            </a:r>
            <a:r>
              <a:rPr lang="uk-UA" sz="1800" dirty="0">
                <a:effectLst/>
                <a:latin typeface="Calibri" panose="020F0502020204030204" pitchFamily="34" charset="0"/>
                <a:ea typeface="Calibri" panose="020F0502020204030204" pitchFamily="34" charset="0"/>
                <a:cs typeface="Calibri" panose="020F0502020204030204" pitchFamily="34" charset="0"/>
              </a:rPr>
              <a:t>ξ</a:t>
            </a:r>
            <a:r>
              <a:rPr lang="uk-UA" sz="1800" dirty="0">
                <a:effectLst/>
                <a:latin typeface="Calibri" panose="020F0502020204030204" pitchFamily="34" charset="0"/>
                <a:ea typeface="Calibri" panose="020F0502020204030204" pitchFamily="34" charset="0"/>
                <a:cs typeface="Times New Roman" panose="02020603050405020304" pitchFamily="18" charset="0"/>
              </a:rPr>
              <a:t>-потенціал). Він проявляється на межі між гранулою та дифузним шаром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протиіонів</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яку називають межею ковзання. Чим менше товщина дифузного шару, тим менше </a:t>
            </a:r>
            <a:r>
              <a:rPr lang="uk-UA" sz="1800" dirty="0">
                <a:effectLst/>
                <a:latin typeface="Calibri" panose="020F0502020204030204" pitchFamily="34" charset="0"/>
                <a:ea typeface="Calibri" panose="020F0502020204030204" pitchFamily="34" charset="0"/>
                <a:cs typeface="Calibri" panose="020F0502020204030204" pitchFamily="34" charset="0"/>
              </a:rPr>
              <a:t>ξ</a:t>
            </a:r>
            <a:r>
              <a:rPr lang="uk-UA" sz="1800" dirty="0">
                <a:effectLst/>
                <a:latin typeface="Calibri" panose="020F0502020204030204" pitchFamily="34" charset="0"/>
                <a:ea typeface="Calibri" panose="020F0502020204030204" pitchFamily="34" charset="0"/>
                <a:cs typeface="Times New Roman" panose="02020603050405020304" pitchFamily="18" charset="0"/>
              </a:rPr>
              <a:t> -потенціал. За величиною </a:t>
            </a:r>
            <a:r>
              <a:rPr lang="uk-UA" sz="1800" dirty="0">
                <a:effectLst/>
                <a:latin typeface="Calibri" panose="020F0502020204030204" pitchFamily="34" charset="0"/>
                <a:ea typeface="Calibri" panose="020F0502020204030204" pitchFamily="34" charset="0"/>
                <a:cs typeface="Calibri" panose="020F0502020204030204" pitchFamily="34" charset="0"/>
              </a:rPr>
              <a:t>ξ</a:t>
            </a:r>
            <a:r>
              <a:rPr lang="uk-UA" sz="1800" dirty="0">
                <a:effectLst/>
                <a:latin typeface="Calibri" panose="020F0502020204030204" pitchFamily="34" charset="0"/>
                <a:ea typeface="Calibri" panose="020F0502020204030204" pitchFamily="34" charset="0"/>
                <a:cs typeface="Times New Roman" panose="02020603050405020304" pitchFamily="18" charset="0"/>
              </a:rPr>
              <a:t> -потенціалу оцінюють стійкість колоїдних розчинів.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8813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AB2752-5895-5925-5491-6167CD99A8FA}"/>
              </a:ext>
            </a:extLst>
          </p:cNvPr>
          <p:cNvSpPr txBox="1"/>
          <p:nvPr/>
        </p:nvSpPr>
        <p:spPr>
          <a:xfrm>
            <a:off x="338586" y="173574"/>
            <a:ext cx="5216825" cy="6145785"/>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Розрізняють седиментаційну та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агрегативну</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коагуляційну</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стійкість ліофобних колоїдних розчинів.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Седименмаційна</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стійкість характеризує здатність частинок дисперсної фази протистояти дії сили тяжіння, тобто. не піддаватися седиментації.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Агрегативна</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стійкість характеризує здатність частинок дисперсної фази залишатися у неагрегованому стані.</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Стійкість колоїдних розчинів до агрегації частинок залежить від товщини дифузного шару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протиіонів</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їх міцелах. Іони дифузного шару гідратовані, що призводить до структурування цього шару і породжує дію рідини, що розклинює, в прошарках між частинками. При підвищенні заряду гранул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міцелл</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збільшується товщина дифузного шару іонів, зростає значення </a:t>
            </a:r>
            <a:r>
              <a:rPr lang="uk-UA" sz="1800" dirty="0">
                <a:effectLst/>
                <a:latin typeface="Calibri" panose="020F0502020204030204" pitchFamily="34" charset="0"/>
                <a:ea typeface="Calibri" panose="020F0502020204030204" pitchFamily="34" charset="0"/>
                <a:cs typeface="Calibri" panose="020F0502020204030204" pitchFamily="34" charset="0"/>
              </a:rPr>
              <a:t>ξ</a:t>
            </a:r>
            <a:r>
              <a:rPr lang="uk-UA" sz="1800" dirty="0">
                <a:effectLst/>
                <a:latin typeface="Calibri" panose="020F0502020204030204" pitchFamily="34" charset="0"/>
                <a:ea typeface="Calibri" panose="020F0502020204030204" pitchFamily="34" charset="0"/>
                <a:cs typeface="Times New Roman" panose="02020603050405020304" pitchFamily="18" charset="0"/>
              </a:rPr>
              <a:t> -потенціалу, посилюється дія що розклинює, прошарків рідини між частинками, і підвищується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агрегативна</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стійкість колоїдного розчину.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78468059-C2B3-5DFD-929C-517349A03058}"/>
              </a:ext>
            </a:extLst>
          </p:cNvPr>
          <p:cNvSpPr txBox="1"/>
          <p:nvPr/>
        </p:nvSpPr>
        <p:spPr>
          <a:xfrm>
            <a:off x="5854462" y="173574"/>
            <a:ext cx="5998952" cy="6544740"/>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Стабілізацію колоїдних частинок можна забезпечити також введенням у колоїдний розчин поверхнево-активних речовин (ПАР). Кожна молекула ПАР містить полярну групу, наприклад -ОН, -СООН, -NH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ін</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неполярний вуглеводневий радикал. Молекули ПАР концентруються на поверхні поділу фаз і знижують поверхневий натяг. Нагромадження ПАР на поверхні колоїдних частинок перешкоджає їх агрегації.</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Дестабілізацію колоїдного розчину можна викликати підвищенням концентрації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протиіонів</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розчині. Наприклад, для дестабілізації міцел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 розчин додатково вводять KN0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Іони N0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,концентрація яких у розчині підвищується, проникають всередину гранул, що призводить до зменшення товщини дифузного шару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протиіонів</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викликає зниження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агрегативної</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стійкості колоїдних частинок. При послідовному підвищенні концентрації іонів N0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в розчині настає такий момент, коли починається процес коагуляції колоїдного розчину, тобто досягається поріг коагуляції колоїдного розчину.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a:extLst>
              <a:ext uri="{FF2B5EF4-FFF2-40B4-BE49-F238E27FC236}">
                <a16:creationId xmlns:a16="http://schemas.microsoft.com/office/drawing/2014/main" id="{927B4D73-CDEA-CC54-1018-6C4A4F2E68B0}"/>
              </a:ext>
            </a:extLst>
          </p:cNvPr>
          <p:cNvPicPr>
            <a:picLocks noChangeAspect="1"/>
          </p:cNvPicPr>
          <p:nvPr/>
        </p:nvPicPr>
        <p:blipFill>
          <a:blip r:embed="rId2"/>
          <a:stretch>
            <a:fillRect/>
          </a:stretch>
        </p:blipFill>
        <p:spPr>
          <a:xfrm>
            <a:off x="7541411" y="3583709"/>
            <a:ext cx="3413220" cy="302852"/>
          </a:xfrm>
          <a:prstGeom prst="rect">
            <a:avLst/>
          </a:prstGeom>
        </p:spPr>
      </p:pic>
    </p:spTree>
    <p:extLst>
      <p:ext uri="{BB962C8B-B14F-4D97-AF65-F5344CB8AC3E}">
        <p14:creationId xmlns:p14="http://schemas.microsoft.com/office/powerpoint/2010/main" val="1150014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A935A1-1E5D-B44E-3E1E-6F0F73207F84}"/>
              </a:ext>
            </a:extLst>
          </p:cNvPr>
          <p:cNvSpPr txBox="1"/>
          <p:nvPr/>
        </p:nvSpPr>
        <p:spPr>
          <a:xfrm>
            <a:off x="209189" y="123704"/>
            <a:ext cx="5820675" cy="6610592"/>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Коагуляція</a:t>
            </a:r>
            <a:r>
              <a:rPr lang="uk-UA" sz="1800" dirty="0">
                <a:effectLst/>
                <a:latin typeface="Calibri" panose="020F0502020204030204" pitchFamily="34" charset="0"/>
                <a:ea typeface="Calibri" panose="020F0502020204030204" pitchFamily="34" charset="0"/>
                <a:cs typeface="Times New Roman" panose="02020603050405020304" pitchFamily="18" charset="0"/>
              </a:rPr>
              <a:t> - це процес агрегації (злипання) колоїдних частинок, що призводить до утворення більших агрегатів та їх подальшої седиментації. В результаті седиментації колоїдний розчин розшаровується на рідину і осад, який включає речовину, що становить дисперсну фазу.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наведеному вище прикладі коагуляцію викликають аніони N0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ru-RU"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Разом з тим ефект коагуляції посилюється по ряду аніонів N0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&lt; S</a:t>
            </a:r>
            <a:r>
              <a:rPr lang="en-US" sz="1800" dirty="0">
                <a:effectLst/>
                <a:latin typeface="Calibri" panose="020F0502020204030204" pitchFamily="34" charset="0"/>
                <a:ea typeface="Calibri" panose="020F0502020204030204" pitchFamily="34" charset="0"/>
                <a:cs typeface="Times New Roman" panose="02020603050405020304" pitchFamily="18" charset="0"/>
              </a:rPr>
              <a:t>O</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&lt;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Fe</a:t>
            </a:r>
            <a:r>
              <a:rPr lang="uk-UA" sz="1800" dirty="0">
                <a:effectLst/>
                <a:latin typeface="Calibri" panose="020F0502020204030204" pitchFamily="34" charset="0"/>
                <a:ea typeface="Calibri" panose="020F0502020204030204" pitchFamily="34" charset="0"/>
                <a:cs typeface="Times New Roman" panose="02020603050405020304" pitchFamily="18" charset="0"/>
              </a:rPr>
              <a:t>(CN)</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6</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тобто в послідовності збільшення їх негативних зарядів. При коагуляції колоїдних частинок, ядра яких мають негативний заряд,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коагулюючу</a:t>
            </a:r>
            <a:r>
              <a:rPr lang="uk-UA" sz="1800" dirty="0">
                <a:effectLst/>
                <a:latin typeface="Calibri" panose="020F0502020204030204" pitchFamily="34" charset="0"/>
                <a:ea typeface="Calibri" panose="020F0502020204030204" pitchFamily="34" charset="0"/>
                <a:cs typeface="Times New Roman" panose="02020603050405020304" pitchFamily="18" charset="0"/>
              </a:rPr>
              <a:t> дію викликають катіони, а їх ефект коагуляції зростає по ряду К</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&lt; Са</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&lt; А</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3+</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Коагуляцію колоїдних розчинів можна викликати, використовуючи інші фактори, наприклад підвищуючи температуру.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Протилежний коагуляції процес називають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пептизацією</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За рахунок пептизації можна перевести в колоїдний розчин осад, отриманий в результаті коагуляції. Пептизацію викликають за допомогою електроліту –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пептизатора</a:t>
            </a:r>
            <a:r>
              <a:rPr lang="uk-UA" sz="1800" dirty="0">
                <a:effectLst/>
                <a:latin typeface="Calibri" panose="020F0502020204030204" pitchFamily="34" charset="0"/>
                <a:ea typeface="Calibri" panose="020F0502020204030204" pitchFamily="34" charset="0"/>
                <a:cs typeface="Times New Roman" panose="02020603050405020304" pitchFamily="18" charset="0"/>
              </a:rPr>
              <a:t>. Його роль -відновлення дифузного шару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протиіонів</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навколо колоїдних частинок.</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3E2F515B-0390-A41C-E8CE-0557914D3280}"/>
              </a:ext>
            </a:extLst>
          </p:cNvPr>
          <p:cNvSpPr txBox="1"/>
          <p:nvPr/>
        </p:nvSpPr>
        <p:spPr>
          <a:xfrm>
            <a:off x="6162138" y="195531"/>
            <a:ext cx="5820673" cy="2450094"/>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Процеси коагуляції та пептизації можна продемонструвати на прикладі золю магнетиту Fe</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слабокислому</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середовищі частинки золю мають позитивний заряд (рис. 10.1).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Протиіонами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можуть бути аніони С</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ru-RU"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які слабо взаємодіють з поверхнею частинок Fe</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Такий золь стійкий. Але добавка аміаку NH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викликає підлужування розчину згідно з рівнянням реакції</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a:extLst>
              <a:ext uri="{FF2B5EF4-FFF2-40B4-BE49-F238E27FC236}">
                <a16:creationId xmlns:a16="http://schemas.microsoft.com/office/drawing/2014/main" id="{1C303A99-AF26-F4F7-7A2A-B512C1298177}"/>
              </a:ext>
            </a:extLst>
          </p:cNvPr>
          <p:cNvPicPr>
            <a:picLocks noChangeAspect="1"/>
          </p:cNvPicPr>
          <p:nvPr/>
        </p:nvPicPr>
        <p:blipFill>
          <a:blip r:embed="rId2"/>
          <a:stretch>
            <a:fillRect/>
          </a:stretch>
        </p:blipFill>
        <p:spPr>
          <a:xfrm>
            <a:off x="6316318" y="2918415"/>
            <a:ext cx="5569408" cy="3163207"/>
          </a:xfrm>
          <a:prstGeom prst="rect">
            <a:avLst/>
          </a:prstGeom>
        </p:spPr>
      </p:pic>
    </p:spTree>
    <p:extLst>
      <p:ext uri="{BB962C8B-B14F-4D97-AF65-F5344CB8AC3E}">
        <p14:creationId xmlns:p14="http://schemas.microsoft.com/office/powerpoint/2010/main" val="2748185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E3B7975-FC03-5405-6680-EF501FFB2DDC}"/>
              </a:ext>
            </a:extLst>
          </p:cNvPr>
          <p:cNvSpPr txBox="1"/>
          <p:nvPr/>
        </p:nvSpPr>
        <p:spPr>
          <a:xfrm>
            <a:off x="442104" y="156427"/>
            <a:ext cx="11393338" cy="1561005"/>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Аніони ОН</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адсорбуються на поверхні частинок золю і гасять їх позитивний заряд. Енергетичний бар'єр на шляху зближення частинок золю знижується, і вони майже миттєво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агрегують</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тобто відчувають коагуляцію і утворюють осад желатиноподібного характеру. Далі осад піддають пептизації з допомогою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СНз</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ЮН, який адсорбується на поверхні колоїдних частинок, знову утворюється золь, який з урахуванням областей його практичного застосування називають лужною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феррорідиною</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963E0D9B-920D-F435-BC8B-D6AD85F7ABE3}"/>
              </a:ext>
            </a:extLst>
          </p:cNvPr>
          <p:cNvSpPr txBox="1"/>
          <p:nvPr/>
        </p:nvSpPr>
        <p:spPr>
          <a:xfrm>
            <a:off x="399331" y="1996643"/>
            <a:ext cx="11393338" cy="4239687"/>
          </a:xfrm>
          <a:prstGeom prst="rect">
            <a:avLst/>
          </a:prstGeom>
          <a:noFill/>
        </p:spPr>
        <p:txBody>
          <a:bodyPr wrap="square">
            <a:spAutoFit/>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Аніони ОН</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адсорбуються на поверхні частинок золю і гасять їх позитивний заряд. Енергетичний бар'єр на шляху зближення частинок золю знижується, і вони майже миттєво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агрегують</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тобто відчувають коагуляцію і утворюють осад желатиноподібного характеру. Далі осад піддають пептизації з допомогою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СНз</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ЮН, який адсорбується на поверхні колоїдних частинок, знову утворюється золь, який з урахуванням областей його практичного застосування називають лужною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феррорідиною</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err="1">
                <a:effectLst/>
                <a:latin typeface="Calibri" panose="020F0502020204030204" pitchFamily="34" charset="0"/>
                <a:ea typeface="Calibri" panose="020F0502020204030204" pitchFamily="34" charset="0"/>
                <a:cs typeface="Times New Roman" panose="02020603050405020304" pitchFamily="18" charset="0"/>
              </a:rPr>
              <a:t>Феррорідини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містять колоїдні частинки магнетиту Fe</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склад яких виражається інакше формулою Fe</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Fe</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Магнетит має магнітні властивості, і його колоїдні розчини у воді або іншій рідині поводяться в просторі відповідно до дії зовнішнього магнітного поля. Наприклад,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феррорідина</a:t>
            </a:r>
            <a:r>
              <a:rPr lang="uk-UA" sz="1800" dirty="0">
                <a:effectLst/>
                <a:latin typeface="Calibri" panose="020F0502020204030204" pitchFamily="34" charset="0"/>
                <a:ea typeface="Calibri" panose="020F0502020204030204" pitchFamily="34" charset="0"/>
                <a:cs typeface="Times New Roman" panose="02020603050405020304" pitchFamily="18" charset="0"/>
              </a:rPr>
              <a:t>, що володіє мастильними властивостями, утримується на ділянках поверхні валу, що обертається, що проходять через підшипники. Мастильні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ферорідини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дуже ефективні в насосах, підшипники яких поєднуються з ущільненнями.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Перспективним є виготовлення ліків у формі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феррорідин</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які можна сконцентрувати за допомогою магніту на тих ділянках тіла, які потребують стійкої дії лікарського препарату.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691072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9698</TotalTime>
  <Words>3756</Words>
  <Application>Microsoft Office PowerPoint</Application>
  <PresentationFormat>Широкоэкранный</PresentationFormat>
  <Paragraphs>86</Paragraphs>
  <Slides>23</Slides>
  <Notes>0</Notes>
  <HiddenSlides>0</HiddenSlides>
  <MMClips>4</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23</vt:i4>
      </vt:variant>
    </vt:vector>
  </HeadingPairs>
  <TitlesOfParts>
    <vt:vector size="28"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Кудрявцев Сергій Олександрович</dc:creator>
  <cp:lastModifiedBy>Кудрявцев Сергій Олександрович</cp:lastModifiedBy>
  <cp:revision>422</cp:revision>
  <dcterms:created xsi:type="dcterms:W3CDTF">2023-04-09T07:28:22Z</dcterms:created>
  <dcterms:modified xsi:type="dcterms:W3CDTF">2023-08-09T13:06:46Z</dcterms:modified>
</cp:coreProperties>
</file>