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13.04.2023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13.04.2023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13.04.2023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13.04.2023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13.04.2023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13.04.2023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13.04.2023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13.04.2023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13.04.2023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13.04.2023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13.04.2023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13.04.2023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13.04.2023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59266" y="1083732"/>
            <a:ext cx="12073467" cy="1754326"/>
          </a:xfrm>
          <a:prstGeom prst="rect">
            <a:avLst/>
          </a:prstGeom>
          <a:noFill/>
        </p:spPr>
        <p:txBody>
          <a:bodyPr wrap="square">
            <a:spAutoFit/>
          </a:bodyPr>
          <a:lstStyle/>
          <a:p>
            <a:pPr algn="ctr"/>
            <a:r>
              <a:rPr lang="uk-UA" sz="5400" b="1" dirty="0">
                <a:latin typeface="Arial" panose="020B0604020202020204" pitchFamily="34" charset="0"/>
                <a:cs typeface="Arial" panose="020B0604020202020204" pitchFamily="34" charset="0"/>
              </a:rPr>
              <a:t>1. Речовина, її стани та перетворення</a:t>
            </a:r>
          </a:p>
        </p:txBody>
      </p:sp>
      <p:pic>
        <p:nvPicPr>
          <p:cNvPr id="1026" name="Picture 2" descr="Етанол — Вікіпедія">
            <a:extLst>
              <a:ext uri="{FF2B5EF4-FFF2-40B4-BE49-F238E27FC236}">
                <a16:creationId xmlns:a16="http://schemas.microsoft.com/office/drawing/2014/main" id="{9BBBDDC7-B4EA-4ECA-9820-031956356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3217333"/>
            <a:ext cx="5101021" cy="34967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defined">
            <a:extLst>
              <a:ext uri="{FF2B5EF4-FFF2-40B4-BE49-F238E27FC236}">
                <a16:creationId xmlns:a16="http://schemas.microsoft.com/office/drawing/2014/main" id="{A67EAD75-2DB7-4A12-9C69-F62FCCEFA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58" y="2838058"/>
            <a:ext cx="3699933" cy="36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AC971-CA6E-4D17-84F1-CDC0F87F9208}"/>
              </a:ext>
            </a:extLst>
          </p:cNvPr>
          <p:cNvSpPr txBox="1"/>
          <p:nvPr/>
        </p:nvSpPr>
        <p:spPr>
          <a:xfrm>
            <a:off x="558799" y="570179"/>
            <a:ext cx="4207933" cy="4019947"/>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Термін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«фаза» </a:t>
            </a:r>
            <a:r>
              <a:rPr lang="uk-UA" sz="1800" dirty="0">
                <a:effectLst/>
                <a:latin typeface="Calibri" panose="020F0502020204030204" pitchFamily="34" charset="0"/>
                <a:ea typeface="Calibri" panose="020F0502020204030204" pitchFamily="34" charset="0"/>
                <a:cs typeface="Times New Roman" panose="02020603050405020304" pitchFamily="18" charset="0"/>
              </a:rPr>
              <a:t>застосовується до кожного агрегатного стану речовини. Таким чином, можна говорити про тверду, рідку та газову фази. Понад те, у сучасній літературі термін «агрегатний стан» дедалі частіше замінюють загальнішим терміном «фазовий стан».</a:t>
            </a:r>
          </a:p>
          <a:p>
            <a:pPr indent="450215" algn="just">
              <a:lnSpc>
                <a:spcPct val="107000"/>
              </a:lnSpc>
              <a:spcAft>
                <a:spcPts val="6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Нагрівання або охолодження речовин може спричинити зміну їхнього агрегатного (фазового) стану.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певних температурах встановлюються фазові рівноваги: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B97375B-E3A1-483C-B939-B7C779679FF0}"/>
              </a:ext>
            </a:extLst>
          </p:cNvPr>
          <p:cNvPicPr>
            <a:picLocks noChangeAspect="1"/>
          </p:cNvPicPr>
          <p:nvPr/>
        </p:nvPicPr>
        <p:blipFill>
          <a:blip r:embed="rId2"/>
          <a:stretch>
            <a:fillRect/>
          </a:stretch>
        </p:blipFill>
        <p:spPr>
          <a:xfrm>
            <a:off x="6697132" y="341580"/>
            <a:ext cx="4936067" cy="4416996"/>
          </a:xfrm>
          <a:prstGeom prst="rect">
            <a:avLst/>
          </a:prstGeom>
        </p:spPr>
      </p:pic>
      <p:sp>
        <p:nvSpPr>
          <p:cNvPr id="10" name="TextBox 9">
            <a:extLst>
              <a:ext uri="{FF2B5EF4-FFF2-40B4-BE49-F238E27FC236}">
                <a16:creationId xmlns:a16="http://schemas.microsoft.com/office/drawing/2014/main" id="{B456EF8C-D222-477A-B119-D20FE3160888}"/>
              </a:ext>
            </a:extLst>
          </p:cNvPr>
          <p:cNvSpPr txBox="1"/>
          <p:nvPr/>
        </p:nvSpPr>
        <p:spPr>
          <a:xfrm>
            <a:off x="507999" y="5174834"/>
            <a:ext cx="11040534" cy="1341586"/>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аналізованих процесах відбуваються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фазові переходи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нагріванні тверда фаза перетворюється на рідку, далі рідка фаза - в газоподібну (і назад).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тверда речовина є кристалічною, чистою і не знаходиться в суміші з іншими речовинами, то вона плавиться за певної температури. При температурі плавлення твердий і рідкий стан речовини співіснують.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58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FAE48C-DFCF-426A-B624-7149F8B7A4FA}"/>
              </a:ext>
            </a:extLst>
          </p:cNvPr>
          <p:cNvSpPr txBox="1"/>
          <p:nvPr/>
        </p:nvSpPr>
        <p:spPr>
          <a:xfrm>
            <a:off x="457201" y="381803"/>
            <a:ext cx="6688666" cy="6160341"/>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Оскільки процеси плавлення та затвердіння оборотні і відбуваються при одній і тій же температурі, </a:t>
            </a:r>
            <a:r>
              <a:rPr lang="uk-UA" sz="1800" b="1" i="1" dirty="0">
                <a:effectLst/>
                <a:latin typeface="Calibri" panose="020F0502020204030204" pitchFamily="34" charset="0"/>
                <a:ea typeface="Calibri" panose="020F0502020204030204" pitchFamily="34" charset="0"/>
                <a:cs typeface="Times New Roman" panose="02020603050405020304" pitchFamily="18" charset="0"/>
              </a:rPr>
              <a:t>температура плавлення речовини збігається з його температурою затвердіння (замерзання)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визначення температури твердіння іноді зустрічається з труднощами, пов'язаними з відхиленням умов процесу твердіння від рівноважних (деякі рідини схильні до переохолодження).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i="1" dirty="0">
                <a:effectLst/>
                <a:latin typeface="Calibri" panose="020F0502020204030204" pitchFamily="34" charset="0"/>
                <a:ea typeface="Calibri" panose="020F0502020204030204" pitchFamily="34" charset="0"/>
                <a:cs typeface="Times New Roman" panose="02020603050405020304" pitchFamily="18" charset="0"/>
              </a:rPr>
              <a:t>Температура кипіння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залежить від зовнішнього тиску. Якщо рідина знаходиться у відкритій посудині, то температура кипіння визначається атмосферним тиском. </a:t>
            </a:r>
          </a:p>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Температура, при якій тиск пари рідини стає рівним зовнішньому тиску, називається температурою кипіння рідини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температурі кипіння співіснують рідкий та газоподібний стан речовини. Рідина починає випаровуватися з поверхні при температурах нижче за температуру кипіння, але при температурі кипіння бульбашки насиченої пари утворюються по всьому об'єму рідини і, вириваючись з неї, викликають кипіння. Охолодження пари негайно призводить до конденсації їх у рідину.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Температура кипіння та температура конденсації для однієї і тієї ж речовини збігаються (при однаковому тиску пари).</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Кипение воды | Вода для Вас">
            <a:extLst>
              <a:ext uri="{FF2B5EF4-FFF2-40B4-BE49-F238E27FC236}">
                <a16:creationId xmlns:a16="http://schemas.microsoft.com/office/drawing/2014/main" id="{20C55DD3-FB6F-4B5E-85E5-4E7BA4673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380" y="566209"/>
            <a:ext cx="3299353" cy="24713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онденсация - Wiktionary">
            <a:extLst>
              <a:ext uri="{FF2B5EF4-FFF2-40B4-BE49-F238E27FC236}">
                <a16:creationId xmlns:a16="http://schemas.microsoft.com/office/drawing/2014/main" id="{B4499921-BAF5-4028-97AD-A142BF6C6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246" y="3500437"/>
            <a:ext cx="2791354" cy="279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15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AB82FC-138D-4811-8A7F-42843A1EF803}"/>
              </a:ext>
            </a:extLst>
          </p:cNvPr>
          <p:cNvSpPr txBox="1"/>
          <p:nvPr/>
        </p:nvSpPr>
        <p:spPr>
          <a:xfrm>
            <a:off x="279400" y="301086"/>
            <a:ext cx="7772400" cy="6566926"/>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1.3. Фізичні та хімічні перетворення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Окремі види матерії розрізняють шляхом ідентифікації їх властивостей. Класифікація властивостей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речовини передбачає розподіл їх на фізичні та хімічні.</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Фізичні властивості </a:t>
            </a:r>
            <a:r>
              <a:rPr lang="uk-UA" sz="1800" dirty="0">
                <a:effectLst/>
                <a:latin typeface="Calibri" panose="020F0502020204030204" pitchFamily="34" charset="0"/>
                <a:ea typeface="Calibri" panose="020F0502020204030204" pitchFamily="34" charset="0"/>
                <a:cs typeface="Times New Roman" panose="02020603050405020304" pitchFamily="18" charset="0"/>
              </a:rPr>
              <a:t>можна вимірювати без зміни складу речовини.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Тиск, температура, густина, електричний потенціал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відносяться до фізичних властивостей речовин</a:t>
            </a:r>
            <a:r>
              <a:rPr lang="uk-UA" sz="1800" dirty="0">
                <a:effectLst/>
                <a:latin typeface="Calibri" panose="020F0502020204030204" pitchFamily="34" charset="0"/>
                <a:ea typeface="Calibri" panose="020F0502020204030204" pitchFamily="34" charset="0"/>
                <a:cs typeface="Times New Roman" panose="02020603050405020304" pitchFamily="18" charset="0"/>
              </a:rPr>
              <a:t>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Хімічні властивості </a:t>
            </a:r>
            <a:r>
              <a:rPr lang="uk-UA" sz="1800" dirty="0">
                <a:effectLst/>
                <a:latin typeface="Calibri" panose="020F0502020204030204" pitchFamily="34" charset="0"/>
                <a:ea typeface="Calibri" panose="020F0502020204030204" pitchFamily="34" charset="0"/>
                <a:cs typeface="Times New Roman" panose="02020603050405020304" pitchFamily="18" charset="0"/>
              </a:rPr>
              <a:t>характеризують здатність речовини брати участь у хімічних реакціях,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вони відбивають те, що відбувається з речовиною за зміни її складу</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Наприклад, паливо характеризується такою хімічною властивістю як здатність окислюватися. При горінні воно змінює свій склад, перетворюючись на інші речовини, і при цьому виділяється велика кількість теплоти.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Спираючись на цю класифікацію властивостей речовини, розрізняють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фізичні та хімічні перетворення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Очевидно, фізичні перетворення речовини мають відбуватися без зміни її складу.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Зміна фазового стану речовини є прикладом фізичного перетворення.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 лід при плавленні переходить у воду, а вода при випаровуванні – у пару. Такі перетворення належать до фізичних, бо вони не призводять до зміни складу води, що виражається формулою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Кожен фазовий стан води характеризується своїм набором фізичних властивостей.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9EB1B36-1ED0-4424-AEAF-913D86EB8090}"/>
              </a:ext>
            </a:extLst>
          </p:cNvPr>
          <p:cNvPicPr>
            <a:picLocks noChangeAspect="1"/>
          </p:cNvPicPr>
          <p:nvPr/>
        </p:nvPicPr>
        <p:blipFill>
          <a:blip r:embed="rId2"/>
          <a:stretch>
            <a:fillRect/>
          </a:stretch>
        </p:blipFill>
        <p:spPr>
          <a:xfrm>
            <a:off x="8408305" y="406400"/>
            <a:ext cx="3504295" cy="6155267"/>
          </a:xfrm>
          <a:prstGeom prst="rect">
            <a:avLst/>
          </a:prstGeom>
        </p:spPr>
      </p:pic>
    </p:spTree>
    <p:extLst>
      <p:ext uri="{BB962C8B-B14F-4D97-AF65-F5344CB8AC3E}">
        <p14:creationId xmlns:p14="http://schemas.microsoft.com/office/powerpoint/2010/main" val="167244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10224D-A93F-4789-A27D-A551269B8A24}"/>
              </a:ext>
            </a:extLst>
          </p:cNvPr>
          <p:cNvSpPr txBox="1"/>
          <p:nvPr/>
        </p:nvSpPr>
        <p:spPr>
          <a:xfrm>
            <a:off x="618067" y="467959"/>
            <a:ext cx="4953000" cy="1934312"/>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Коли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речовина змінює свій склад</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відбувається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хімічне перетворення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інакше кажучи,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хімічна реакція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Таким чином, ознакою хімічної реакції є утворення однієї нової або більше речовини.</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4C56E3D-6AAE-4BBA-9985-C2FBB5EAF964}"/>
              </a:ext>
            </a:extLst>
          </p:cNvPr>
          <p:cNvPicPr>
            <a:picLocks noChangeAspect="1"/>
          </p:cNvPicPr>
          <p:nvPr/>
        </p:nvPicPr>
        <p:blipFill>
          <a:blip r:embed="rId2"/>
          <a:stretch>
            <a:fillRect/>
          </a:stretch>
        </p:blipFill>
        <p:spPr>
          <a:xfrm>
            <a:off x="1286934" y="2709436"/>
            <a:ext cx="3615266" cy="719564"/>
          </a:xfrm>
          <a:prstGeom prst="rect">
            <a:avLst/>
          </a:prstGeom>
        </p:spPr>
      </p:pic>
      <p:sp>
        <p:nvSpPr>
          <p:cNvPr id="9" name="TextBox 8">
            <a:extLst>
              <a:ext uri="{FF2B5EF4-FFF2-40B4-BE49-F238E27FC236}">
                <a16:creationId xmlns:a16="http://schemas.microsoft.com/office/drawing/2014/main" id="{1ED9AFF1-B799-455C-8934-0F450CB9C2DB}"/>
              </a:ext>
            </a:extLst>
          </p:cNvPr>
          <p:cNvSpPr txBox="1"/>
          <p:nvPr/>
        </p:nvSpPr>
        <p:spPr>
          <a:xfrm>
            <a:off x="452967" y="3863003"/>
            <a:ext cx="5054600" cy="252703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взаємодії води та оксиду кальцію утворюється нова речовина – гідроксид кальцію. Дане хімічне перетворення відбиває хімічні властивості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СаО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Інші хімічні властивості у речовин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ВаО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Na</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вони не мають здатності (властивості) взаємодіяти один з одним.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Спираючись на сказане, можна дати визначення хімії.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C4A8D07-9685-4C52-9842-3C04697992A9}"/>
              </a:ext>
            </a:extLst>
          </p:cNvPr>
          <p:cNvSpPr txBox="1"/>
          <p:nvPr/>
        </p:nvSpPr>
        <p:spPr>
          <a:xfrm>
            <a:off x="5715000" y="467959"/>
            <a:ext cx="6096000" cy="1264642"/>
          </a:xfrm>
          <a:prstGeom prst="rect">
            <a:avLst/>
          </a:prstGeom>
          <a:noFill/>
        </p:spPr>
        <p:txBody>
          <a:bodyPr wrap="square">
            <a:spAutoFit/>
          </a:bodyPr>
          <a:lstStyle/>
          <a:p>
            <a:pPr indent="450215" algn="just">
              <a:lnSpc>
                <a:spcPct val="107000"/>
              </a:lnSpc>
              <a:spcAft>
                <a:spcPts val="600"/>
              </a:spcAft>
            </a:pPr>
            <a:r>
              <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Хімія вивчає хімічні властивості речовин та хімічні перетворення.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свою чергу, хімічні властивості показують, як змінюється склад речовини, коли вона взаємодіє з іншими речовинами або впливає на енергію.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7055545-97BD-45D1-B399-68703504F721}"/>
              </a:ext>
            </a:extLst>
          </p:cNvPr>
          <p:cNvSpPr txBox="1"/>
          <p:nvPr/>
        </p:nvSpPr>
        <p:spPr>
          <a:xfrm>
            <a:off x="5715000" y="1755940"/>
            <a:ext cx="6096000" cy="646331"/>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при сильному нагріванні відбувається розкладання кальцію:</a:t>
            </a:r>
            <a:endParaRPr lang="ru-RU" dirty="0"/>
          </a:p>
        </p:txBody>
      </p:sp>
      <p:pic>
        <p:nvPicPr>
          <p:cNvPr id="15" name="Рисунок 14">
            <a:extLst>
              <a:ext uri="{FF2B5EF4-FFF2-40B4-BE49-F238E27FC236}">
                <a16:creationId xmlns:a16="http://schemas.microsoft.com/office/drawing/2014/main" id="{2EE328DF-AEBA-4F09-A5B1-B61C96BFCD48}"/>
              </a:ext>
            </a:extLst>
          </p:cNvPr>
          <p:cNvPicPr>
            <a:picLocks noChangeAspect="1"/>
          </p:cNvPicPr>
          <p:nvPr/>
        </p:nvPicPr>
        <p:blipFill>
          <a:blip r:embed="rId3"/>
          <a:stretch>
            <a:fillRect/>
          </a:stretch>
        </p:blipFill>
        <p:spPr>
          <a:xfrm>
            <a:off x="6764865" y="2709436"/>
            <a:ext cx="4016171" cy="719564"/>
          </a:xfrm>
          <a:prstGeom prst="rect">
            <a:avLst/>
          </a:prstGeom>
        </p:spPr>
      </p:pic>
      <p:sp>
        <p:nvSpPr>
          <p:cNvPr id="17" name="TextBox 16">
            <a:extLst>
              <a:ext uri="{FF2B5EF4-FFF2-40B4-BE49-F238E27FC236}">
                <a16:creationId xmlns:a16="http://schemas.microsoft.com/office/drawing/2014/main" id="{FB796F57-8B94-48FC-B5B0-40E7B79C636F}"/>
              </a:ext>
            </a:extLst>
          </p:cNvPr>
          <p:cNvSpPr txBox="1"/>
          <p:nvPr/>
        </p:nvSpPr>
        <p:spPr>
          <a:xfrm>
            <a:off x="5571067" y="3863003"/>
            <a:ext cx="6096000" cy="369332"/>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Така хімічна реакція протікає під впливом теплової енергії.</a:t>
            </a:r>
            <a:endParaRPr lang="ru-RU" dirty="0"/>
          </a:p>
        </p:txBody>
      </p:sp>
      <p:pic>
        <p:nvPicPr>
          <p:cNvPr id="11266" name="Picture 2" descr="Гашеная известь пушонка: применение в садоводстве, на огороде, в  строительстве, как разводить, формула, характеристики, гост, производство">
            <a:extLst>
              <a:ext uri="{FF2B5EF4-FFF2-40B4-BE49-F238E27FC236}">
                <a16:creationId xmlns:a16="http://schemas.microsoft.com/office/drawing/2014/main" id="{2EFC713B-B2B6-42C2-925A-0E817B7D4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390199"/>
            <a:ext cx="6096000" cy="215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5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defined">
            <a:extLst>
              <a:ext uri="{FF2B5EF4-FFF2-40B4-BE49-F238E27FC236}">
                <a16:creationId xmlns:a16="http://schemas.microsoft.com/office/drawing/2014/main" id="{6F41C8AE-C006-40B1-817B-F57140B42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847" y="203200"/>
            <a:ext cx="5447238" cy="6256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80682A-17C5-4799-9578-D186B1753FB9}"/>
              </a:ext>
            </a:extLst>
          </p:cNvPr>
          <p:cNvSpPr txBox="1"/>
          <p:nvPr/>
        </p:nvSpPr>
        <p:spPr>
          <a:xfrm>
            <a:off x="211667" y="203200"/>
            <a:ext cx="5334000" cy="6325642"/>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1.4. Елементи, сполуки, суміші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Елементи є основною одиницею матерії.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Хімічний елемент</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елемент, є речовина, </a:t>
            </a:r>
            <a:r>
              <a:rPr lang="uk-UA" sz="1800">
                <a:effectLst/>
                <a:latin typeface="Calibri" panose="020F0502020204030204" pitchFamily="34" charset="0"/>
                <a:ea typeface="Calibri" panose="020F0502020204030204" pitchFamily="34" charset="0"/>
                <a:cs typeface="Times New Roman" panose="02020603050405020304" pitchFamily="18" charset="0"/>
              </a:rPr>
              <a:t>яка не може </a:t>
            </a:r>
            <a:r>
              <a:rPr lang="uk-UA" sz="1800" dirty="0">
                <a:effectLst/>
                <a:latin typeface="Calibri" panose="020F0502020204030204" pitchFamily="34" charset="0"/>
                <a:ea typeface="Calibri" panose="020F0502020204030204" pitchFamily="34" charset="0"/>
                <a:cs typeface="Times New Roman" panose="02020603050405020304" pitchFamily="18" charset="0"/>
              </a:rPr>
              <a:t>розкладатися при хімічних реакціях більш прості речовини.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Їх позначають символами: Н, N, S,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іншими. </a:t>
            </a:r>
          </a:p>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Кожен елемент складається з одного виду атомів, що характеризуються однаковим зарядом ядра. </a:t>
            </a:r>
            <a:r>
              <a:rPr lang="uk-UA" sz="1800" dirty="0">
                <a:effectLst/>
                <a:latin typeface="Calibri" panose="020F0502020204030204" pitchFamily="34" charset="0"/>
                <a:ea typeface="Calibri" panose="020F0502020204030204" pitchFamily="34" charset="0"/>
                <a:cs typeface="Times New Roman" panose="02020603050405020304" pitchFamily="18" charset="0"/>
              </a:rPr>
              <a:t>Нині ідентифіковано понад 110 різних елементів, їх 92 елементи зустрічаються у природі.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 планеті кисню більше, ніж інших елементів. У земній корі, океанах та атмосфері масова частка кисню сягає 49,2 %.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Друге місце займає кремній. Його масова частка дорівнює 25,7%. </a:t>
            </a:r>
          </a:p>
          <a:p>
            <a:pPr indent="450215" algn="just">
              <a:lnSpc>
                <a:spcPct val="107000"/>
              </a:lnSpc>
              <a:spcAft>
                <a:spcPts val="600"/>
              </a:spcAft>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Хімічні реакції не призводять до переходу одного елемента до іншого. </a:t>
            </a:r>
            <a:r>
              <a:rPr lang="uk-UA" sz="1800" dirty="0">
                <a:effectLst/>
                <a:latin typeface="Calibri" panose="020F0502020204030204" pitchFamily="34" charset="0"/>
                <a:ea typeface="Calibri" panose="020F0502020204030204" pitchFamily="34" charset="0"/>
                <a:cs typeface="Times New Roman" panose="02020603050405020304" pitchFamily="18" charset="0"/>
              </a:rPr>
              <a:t>Такі перетворення протікають у ході ядерних реакцій.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19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08FF1-2AD5-4460-80E9-2799FFEC4999}"/>
              </a:ext>
            </a:extLst>
          </p:cNvPr>
          <p:cNvSpPr txBox="1"/>
          <p:nvPr/>
        </p:nvSpPr>
        <p:spPr>
          <a:xfrm>
            <a:off x="372533" y="268411"/>
            <a:ext cx="5164667" cy="6456704"/>
          </a:xfrm>
          <a:prstGeom prst="rect">
            <a:avLst/>
          </a:prstGeom>
          <a:noFill/>
        </p:spPr>
        <p:txBody>
          <a:bodyPr wrap="square">
            <a:spAutoFit/>
          </a:bodyPr>
          <a:lstStyle/>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Хімічні елементи входять до складу простих речовин та </a:t>
            </a:r>
            <a:r>
              <a:rPr lang="uk-UA" sz="1800" i="1"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i="1"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Проста речовина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складається із хімічно зв'язаних атомів одного хімічного елемента. Деякі хімічні елементи здатні утворювати по кілька простих речовин, що відрізняються будовою та властивостями. Наприклад, для сірки відомі прості речовини, побудовані з молекул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8</a:t>
            </a:r>
            <a:r>
              <a:rPr lang="uk-UA" sz="1800" dirty="0">
                <a:effectLst/>
                <a:latin typeface="Calibri" panose="020F0502020204030204" pitchFamily="34" charset="0"/>
                <a:ea typeface="Calibri" panose="020F0502020204030204" pitchFamily="34" charset="0"/>
                <a:cs typeface="Times New Roman" panose="02020603050405020304" pitchFamily="18" charset="0"/>
              </a:rPr>
              <a:t>, S</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інших.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Сполуки (складні речовини)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такі речовини, які є результатом хімічної сполуки атомів двох або більше елементів. Багато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складено з молекул. Молекула води включає два атоми Н і один атом О. Склад молекули води виражається формулою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О (формула води). Однак є сполуки, що утворені не з молекул, а з іонів. Наприклад, хлорид натрію (кухонна сіль) складається з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Кристалічна решітка хлориду натрію складена з катіонів і аніонів, що регулярно чергуються. Молекул у таких ґратах немає. Тому символ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означає формульну одиницю цієї сполуки.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a:extLst>
              <a:ext uri="{FF2B5EF4-FFF2-40B4-BE49-F238E27FC236}">
                <a16:creationId xmlns:a16="http://schemas.microsoft.com/office/drawing/2014/main" id="{C5F8AAFB-AAF7-4DA1-ADA1-15C092529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197" y="268412"/>
            <a:ext cx="2785003" cy="29765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E23583AA-A1F3-45CC-820B-2938129BD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467" y="668897"/>
            <a:ext cx="3396685" cy="244683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Изображение молекулярной модели">
            <a:extLst>
              <a:ext uri="{FF2B5EF4-FFF2-40B4-BE49-F238E27FC236}">
                <a16:creationId xmlns:a16="http://schemas.microsoft.com/office/drawing/2014/main" id="{E88E6932-2685-4BD1-A4B7-C629A8C48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695" y="3274450"/>
            <a:ext cx="3644105" cy="35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4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B7B3B-F769-4390-A759-71F385B1776F}"/>
              </a:ext>
            </a:extLst>
          </p:cNvPr>
          <p:cNvSpPr txBox="1"/>
          <p:nvPr/>
        </p:nvSpPr>
        <p:spPr>
          <a:xfrm>
            <a:off x="287867" y="71719"/>
            <a:ext cx="5486400" cy="6723507"/>
          </a:xfrm>
          <a:prstGeom prst="rect">
            <a:avLst/>
          </a:prstGeom>
          <a:noFill/>
        </p:spPr>
        <p:txBody>
          <a:bodyPr wrap="square">
            <a:spAutoFit/>
          </a:bodyPr>
          <a:lstStyle/>
          <a:p>
            <a:pPr indent="450215" algn="just">
              <a:lnSpc>
                <a:spcPct val="107000"/>
              </a:lnSpc>
              <a:spcAft>
                <a:spcPts val="600"/>
              </a:spcAft>
            </a:pPr>
            <a:r>
              <a:rPr lang="uk-UA" sz="2000" dirty="0">
                <a:effectLst/>
                <a:latin typeface="Calibri" panose="020F0502020204030204" pitchFamily="34" charset="0"/>
                <a:ea typeface="Calibri" panose="020F0502020204030204" pitchFamily="34" charset="0"/>
                <a:cs typeface="Times New Roman" panose="02020603050405020304" pitchFamily="18" charset="0"/>
              </a:rPr>
              <a:t>Корисно виділити в окрему групу </a:t>
            </a:r>
            <a:r>
              <a:rPr lang="uk-UA" sz="2000" b="1" dirty="0">
                <a:effectLst/>
                <a:latin typeface="Calibri" panose="020F0502020204030204" pitchFamily="34" charset="0"/>
                <a:ea typeface="Calibri" panose="020F0502020204030204" pitchFamily="34" charset="0"/>
                <a:cs typeface="Times New Roman" panose="02020603050405020304" pitchFamily="18" charset="0"/>
              </a:rPr>
              <a:t>чисті речовини</a:t>
            </a:r>
            <a:r>
              <a:rPr lang="uk-UA" sz="2000" dirty="0">
                <a:effectLst/>
                <a:latin typeface="Calibri" panose="020F0502020204030204" pitchFamily="34" charset="0"/>
                <a:ea typeface="Calibri" panose="020F0502020204030204" pitchFamily="34" charset="0"/>
                <a:cs typeface="Times New Roman" panose="02020603050405020304" pitchFamily="18" charset="0"/>
              </a:rPr>
              <a:t>, які можуть бути представлені окремими елементами, так і їх сполуками. Вони мають постійний склад, і їх не можна розділити більш прості компоненти фізичними методами. Приклади чистих речовин О</a:t>
            </a:r>
            <a:r>
              <a:rPr lang="uk-UA"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2000" dirty="0">
                <a:effectLst/>
                <a:latin typeface="Calibri" panose="020F0502020204030204" pitchFamily="34" charset="0"/>
                <a:ea typeface="Calibri" panose="020F0502020204030204" pitchFamily="34" charset="0"/>
                <a:cs typeface="Times New Roman" panose="02020603050405020304" pitchFamily="18" charset="0"/>
              </a:rPr>
              <a:t>, Н</a:t>
            </a:r>
            <a:r>
              <a:rPr lang="uk-UA"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2000" dirty="0">
                <a:effectLst/>
                <a:latin typeface="Calibri" panose="020F0502020204030204" pitchFamily="34" charset="0"/>
                <a:ea typeface="Calibri" panose="020F0502020204030204" pitchFamily="34" charset="0"/>
                <a:cs typeface="Times New Roman" panose="02020603050405020304" pitchFamily="18" charset="0"/>
              </a:rPr>
              <a:t>О, </a:t>
            </a:r>
            <a:r>
              <a:rPr lang="uk-UA" sz="20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2000" dirty="0">
                <a:effectLst/>
                <a:latin typeface="Calibri" panose="020F0502020204030204" pitchFamily="34" charset="0"/>
                <a:ea typeface="Calibri" panose="020F0502020204030204" pitchFamily="34" charset="0"/>
                <a:cs typeface="Times New Roman" panose="02020603050405020304" pitchFamily="18" charset="0"/>
              </a:rPr>
              <a:t>, W. Важливою особливістю чистих речовин є те, що кожному з них властиві певні температури фазових переходів. Так, температура плавлення Н</a:t>
            </a:r>
            <a:r>
              <a:rPr lang="uk-UA"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2000" dirty="0">
                <a:effectLst/>
                <a:latin typeface="Calibri" panose="020F0502020204030204" pitchFamily="34" charset="0"/>
                <a:ea typeface="Calibri" panose="020F0502020204030204" pitchFamily="34" charset="0"/>
                <a:cs typeface="Times New Roman" panose="02020603050405020304" pitchFamily="18" charset="0"/>
              </a:rPr>
              <a:t>0 О°С, </a:t>
            </a:r>
            <a:r>
              <a:rPr lang="uk-UA" sz="20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2000" dirty="0">
                <a:effectLst/>
                <a:latin typeface="Calibri" panose="020F0502020204030204" pitchFamily="34" charset="0"/>
                <a:ea typeface="Calibri" panose="020F0502020204030204" pitchFamily="34" charset="0"/>
                <a:cs typeface="Times New Roman" panose="02020603050405020304" pitchFamily="18" charset="0"/>
              </a:rPr>
              <a:t> 801°</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uk-UA" sz="2000" dirty="0">
                <a:effectLst/>
                <a:latin typeface="Calibri" panose="020F0502020204030204" pitchFamily="34" charset="0"/>
                <a:ea typeface="Calibri" panose="020F0502020204030204" pitchFamily="34" charset="0"/>
                <a:cs typeface="Times New Roman" panose="02020603050405020304" pitchFamily="18" charset="0"/>
              </a:rPr>
              <a:t>, W 3410°С. За температурами плавлення можна ідентифікувати ці речовини.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Вибираючи температуру плавлення для ідентифікації чистих речовин, не слід забувати, що по-різному поводяться при плавленні кристалічні та аморфні тверді речовини. Наявність певної температури плавлення властиво лише кристалічним речовинам. Аморфні тверді речовини, на відміну кристалічних, переходять у рідкий стан поступово, розм'якшуючись при підвищенні температури.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Прикладом твердої аморфної речовини є кварцове скло, яке виходить при швидкому охолодженні розплаву кристалічного кварцу (Si0</a:t>
            </a:r>
            <a:r>
              <a:rPr lang="uk-UA"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400" dirty="0">
                <a:effectLst/>
                <a:latin typeface="Calibri" panose="020F0502020204030204" pitchFamily="34" charset="0"/>
                <a:ea typeface="Calibri" panose="020F0502020204030204" pitchFamily="34" charset="0"/>
                <a:cs typeface="Times New Roman" panose="02020603050405020304" pitchFamily="18" charset="0"/>
              </a:rPr>
              <a:t>). У речовини в аморфному стані відсутня строга періодичність, властива кристалам.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Титан двуокись (диоксид оксид титана) купить, цена оптом и в розницу.  Львов, Киев, Харьков, Днепр, Одесса, Хмельницкий, Житомир">
            <a:extLst>
              <a:ext uri="{FF2B5EF4-FFF2-40B4-BE49-F238E27FC236}">
                <a16:creationId xmlns:a16="http://schemas.microsoft.com/office/drawing/2014/main" id="{2446BFC8-34B0-49D7-8CF9-12654DA99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1" y="259292"/>
            <a:ext cx="4226277" cy="633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9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8A771-6ED5-4583-A5E9-10ECA410F9EF}"/>
              </a:ext>
            </a:extLst>
          </p:cNvPr>
          <p:cNvSpPr txBox="1"/>
          <p:nvPr/>
        </p:nvSpPr>
        <p:spPr>
          <a:xfrm>
            <a:off x="575733" y="425536"/>
            <a:ext cx="3835400" cy="6160341"/>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Вибираючи температуру плавлення для ідентифікації чистих речовин, не слід забувати, що по-різному поводяться при плавленні кристалічні та аморфні тверді речовини.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Наявність певної температури плавлення властиво лише </a:t>
            </a:r>
            <a:r>
              <a:rPr lang="uk-UA" sz="1800" b="1" i="1" dirty="0">
                <a:effectLst/>
                <a:latin typeface="Calibri" panose="020F0502020204030204" pitchFamily="34" charset="0"/>
                <a:ea typeface="Calibri" panose="020F0502020204030204" pitchFamily="34" charset="0"/>
                <a:cs typeface="Times New Roman" panose="02020603050405020304" pitchFamily="18" charset="0"/>
              </a:rPr>
              <a:t>кристалічним речовинам</a:t>
            </a:r>
            <a:r>
              <a:rPr lang="uk-UA" sz="1800" i="1"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just">
              <a:lnSpc>
                <a:spcPct val="107000"/>
              </a:lnSpc>
              <a:spcAft>
                <a:spcPts val="600"/>
              </a:spcAft>
            </a:pPr>
            <a:r>
              <a:rPr lang="uk-UA" sz="1800" b="1" i="1" dirty="0">
                <a:effectLst/>
                <a:latin typeface="Calibri" panose="020F0502020204030204" pitchFamily="34" charset="0"/>
                <a:ea typeface="Calibri" panose="020F0502020204030204" pitchFamily="34" charset="0"/>
                <a:cs typeface="Times New Roman" panose="02020603050405020304" pitchFamily="18" charset="0"/>
              </a:rPr>
              <a:t>Аморфні тверді речовини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 відміну кристалічних, переходять у рідкий стан поступово, розм'якшуючись при підвищенні температури.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Прикладом твердої аморфної речовини є кварцове скло, яке виходить при швидкому охолодженні розплаву кристалічного кварцу (Si0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речовини в аморфному стані відсутня строга періодичність, властива кристалам.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Плавка стекла: Как расплавить стекло в домашних условиях? Температура  плавления — Мир Окон 🏠">
            <a:extLst>
              <a:ext uri="{FF2B5EF4-FFF2-40B4-BE49-F238E27FC236}">
                <a16:creationId xmlns:a16="http://schemas.microsoft.com/office/drawing/2014/main" id="{51262E22-65E7-4077-BBF5-719DF3EBC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39" y="3810000"/>
            <a:ext cx="5118119" cy="26870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Свойства и плавление серебра | ЮВЕЛИРЦЕНТР | Дзен">
            <a:extLst>
              <a:ext uri="{FF2B5EF4-FFF2-40B4-BE49-F238E27FC236}">
                <a16:creationId xmlns:a16="http://schemas.microsoft.com/office/drawing/2014/main" id="{D326C6D6-2B99-4FA7-B5C2-FD818F057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39" y="425536"/>
            <a:ext cx="5113643" cy="276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4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BB382-E5A1-4DA8-89F4-C8A1CECBAE62}"/>
              </a:ext>
            </a:extLst>
          </p:cNvPr>
          <p:cNvSpPr txBox="1"/>
          <p:nvPr/>
        </p:nvSpPr>
        <p:spPr>
          <a:xfrm>
            <a:off x="685800" y="310357"/>
            <a:ext cx="4453467" cy="6237285"/>
          </a:xfrm>
          <a:prstGeom prst="rect">
            <a:avLst/>
          </a:prstGeom>
          <a:noFill/>
        </p:spPr>
        <p:txBody>
          <a:bodyPr wrap="square">
            <a:spAutoFit/>
          </a:bodyPr>
          <a:lstStyle/>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Суміші можна приготувати із чистих речовин, якщо ці речовини при змішуванні не реагують одна з одною з утворенням нових </a:t>
            </a:r>
            <a:r>
              <a:rPr lang="uk-UA" sz="1800" i="1"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i="1"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Суміші бувають гомогенні та гетерогенні.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Гомогенні суміші </a:t>
            </a:r>
            <a:r>
              <a:rPr lang="uk-UA" sz="1800" dirty="0">
                <a:effectLst/>
                <a:latin typeface="Calibri" panose="020F0502020204030204" pitchFamily="34" charset="0"/>
                <a:ea typeface="Calibri" panose="020F0502020204030204" pitchFamily="34" charset="0"/>
                <a:cs typeface="Times New Roman" panose="02020603050405020304" pitchFamily="18" charset="0"/>
              </a:rPr>
              <a:t>однорідні, однофазні. До гомогенних сумішей відносяться розчини, які можуть бути рідкими, твердими або газоподібними.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Гетерогенні суміші </a:t>
            </a:r>
            <a:r>
              <a:rPr lang="uk-UA" sz="1800" dirty="0">
                <a:effectLst/>
                <a:latin typeface="Calibri" panose="020F0502020204030204" pitchFamily="34" charset="0"/>
                <a:ea typeface="Calibri" panose="020F0502020204030204" pitchFamily="34" charset="0"/>
                <a:cs typeface="Times New Roman" panose="02020603050405020304" pitchFamily="18" charset="0"/>
              </a:rPr>
              <a:t>неоднорідні, багатофазні. Частинки кожної фази відокремлені фізичними межами з інших фаз системи.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Суміші можна розділити фізичними методами. При цьому немає зміни складу індивідуальних речовин, що утворюють суміш. Деякі гетерогенні суміші, наприклад, суміш дрібних частинок річкового піску і води, можуть бути розділені фільтрацією.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386" name="Picture 2" descr="Смесь порошков медной и алюминиевой предпосылки Стоковое Изображение -  изображение насчитывающей отходы, рециркулировать: 49646895">
            <a:extLst>
              <a:ext uri="{FF2B5EF4-FFF2-40B4-BE49-F238E27FC236}">
                <a16:creationId xmlns:a16="http://schemas.microsoft.com/office/drawing/2014/main" id="{81714DC1-439D-44B7-8E70-066A99845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266" y="3711236"/>
            <a:ext cx="4257270" cy="283640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Мужские руки Смешивание желтой и синей жидкости, чтобы получить зеленую  жидкость на сером фоне — Холдинг, Изменение - Stock Photo | #193314424">
            <a:extLst>
              <a:ext uri="{FF2B5EF4-FFF2-40B4-BE49-F238E27FC236}">
                <a16:creationId xmlns:a16="http://schemas.microsoft.com/office/drawing/2014/main" id="{57D4E135-B5E6-44F0-B5C4-4F007CD6D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266" y="310357"/>
            <a:ext cx="4234349" cy="28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4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3A8AAC-FF47-4AAC-B6AC-3AE3FB1DDA74}"/>
              </a:ext>
            </a:extLst>
          </p:cNvPr>
          <p:cNvSpPr txBox="1"/>
          <p:nvPr/>
        </p:nvSpPr>
        <p:spPr>
          <a:xfrm>
            <a:off x="431800" y="311131"/>
            <a:ext cx="5545666" cy="6379760"/>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 1.1.</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Визначимо, до якого типу речовини відноситься розчин ацетону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диметилкетона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воді. Чи можна його поділити на компоненти фізичним методом?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Рішення.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Спостереження показують, що розчин є гомогенним. Отже, він однофазний. Розчин складається з двох компонентів: ацетону та води. Виникає питання: чи сталися якісь хімічні перетворення при змішуванні цих індивідуальних речовин? Застосуємо фізичний метод поділу – дистиляцію. При нагріванні розчину в першу чергу йде випаровування ацетону,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Ткіп</a:t>
            </a:r>
            <a:r>
              <a:rPr lang="uk-UA" sz="1800" dirty="0">
                <a:effectLst/>
                <a:latin typeface="Calibri" panose="020F0502020204030204" pitchFamily="34" charset="0"/>
                <a:ea typeface="Calibri" panose="020F0502020204030204" pitchFamily="34" charset="0"/>
                <a:cs typeface="Times New Roman" panose="02020603050405020304" pitchFamily="18" charset="0"/>
              </a:rPr>
              <a:t> = 56,24°С (фізичне перетворення). На цій стадії процесу дистиляції температура розчину залишається постійною та близькою до температури кипіння ацетону. Тільки після майже повного випаровування ацетону починається випаровування води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Ткіп</a:t>
            </a:r>
            <a:r>
              <a:rPr lang="uk-UA" sz="1800" dirty="0">
                <a:effectLst/>
                <a:latin typeface="Calibri" panose="020F0502020204030204" pitchFamily="34" charset="0"/>
                <a:ea typeface="Calibri" panose="020F0502020204030204" pitchFamily="34" charset="0"/>
                <a:cs typeface="Times New Roman" panose="02020603050405020304" pitchFamily="18" charset="0"/>
              </a:rPr>
              <a:t> = 100°С при Р = 1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атм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Відбувається майже повний поділ компонентів. Звідси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висновок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 ацетону у воді є гомогенною сумішшю двох індивідуальних речовин - ацетону і води.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410" name="Picture 2" descr="ацетон — Викисловарь">
            <a:extLst>
              <a:ext uri="{FF2B5EF4-FFF2-40B4-BE49-F238E27FC236}">
                <a16:creationId xmlns:a16="http://schemas.microsoft.com/office/drawing/2014/main" id="{1638CF0B-B690-4059-8A1A-A8D0D1142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468" y="465667"/>
            <a:ext cx="4532281" cy="269293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Ацетон и вода 1 - YouTube">
            <a:extLst>
              <a:ext uri="{FF2B5EF4-FFF2-40B4-BE49-F238E27FC236}">
                <a16:creationId xmlns:a16="http://schemas.microsoft.com/office/drawing/2014/main" id="{A294543C-7E02-4DCE-B347-0AF19B2D4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510" y="3699404"/>
            <a:ext cx="4787432" cy="269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1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7EE30-CDF4-4D10-92CD-1C8853E5C371}"/>
              </a:ext>
            </a:extLst>
          </p:cNvPr>
          <p:cNvSpPr txBox="1"/>
          <p:nvPr/>
        </p:nvSpPr>
        <p:spPr>
          <a:xfrm>
            <a:off x="380999" y="307064"/>
            <a:ext cx="2396068" cy="6237285"/>
          </a:xfrm>
          <a:prstGeom prst="rect">
            <a:avLst/>
          </a:prstGeom>
          <a:noFill/>
        </p:spPr>
        <p:txBody>
          <a:bodyPr wrap="square">
            <a:spAutoFit/>
          </a:bodyPr>
          <a:lstStyle/>
          <a:p>
            <a:pPr algn="just">
              <a:lnSpc>
                <a:spcPct val="107000"/>
              </a:lnSpc>
              <a:spcAft>
                <a:spcPts val="6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1.1. Речовини та поля</a:t>
            </a:r>
          </a:p>
          <a:p>
            <a:pPr algn="just">
              <a:lnSpc>
                <a:spcPct val="107000"/>
              </a:lnSpc>
              <a:spcAft>
                <a:spcPts val="600"/>
              </a:spcAft>
            </a:pPr>
            <a:r>
              <a:rPr lang="ru-RU"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6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Все об'єктивно існуюче є різними формами існування і руху </a:t>
            </a:r>
            <a:r>
              <a:rPr lang="uk-UA" b="1" dirty="0">
                <a:effectLst/>
                <a:latin typeface="Calibri" panose="020F0502020204030204" pitchFamily="34" charset="0"/>
                <a:ea typeface="Calibri" panose="020F0502020204030204" pitchFamily="34" charset="0"/>
                <a:cs typeface="Times New Roman" panose="02020603050405020304" pitchFamily="18" charset="0"/>
              </a:rPr>
              <a:t>матерії</a:t>
            </a:r>
            <a:r>
              <a:rPr lang="uk-UA" dirty="0">
                <a:effectLst/>
                <a:latin typeface="Calibri" panose="020F0502020204030204" pitchFamily="34" charset="0"/>
                <a:ea typeface="Calibri" panose="020F0502020204030204" pitchFamily="34" charset="0"/>
                <a:cs typeface="Times New Roman" panose="02020603050405020304" pitchFamily="18" charset="0"/>
              </a:rPr>
              <a:t>. Матерію без руху уявити неможливо. Рух у просторі та часі є формою існування матерії. Фізичними формами існування матерії є </a:t>
            </a:r>
            <a:r>
              <a:rPr lang="uk-UA" b="1" dirty="0">
                <a:effectLst/>
                <a:latin typeface="Calibri" panose="020F0502020204030204" pitchFamily="34" charset="0"/>
                <a:ea typeface="Calibri" panose="020F0502020204030204" pitchFamily="34" charset="0"/>
                <a:cs typeface="Times New Roman" panose="02020603050405020304" pitchFamily="18" charset="0"/>
              </a:rPr>
              <a:t>речовини</a:t>
            </a:r>
            <a:r>
              <a:rPr lang="uk-UA" dirty="0">
                <a:effectLst/>
                <a:latin typeface="Calibri" panose="020F0502020204030204" pitchFamily="34" charset="0"/>
                <a:ea typeface="Calibri" panose="020F0502020204030204" pitchFamily="34" charset="0"/>
                <a:cs typeface="Times New Roman" panose="02020603050405020304" pitchFamily="18" charset="0"/>
              </a:rPr>
              <a:t> та різні </a:t>
            </a:r>
            <a:r>
              <a:rPr lang="uk-UA" b="1" dirty="0">
                <a:effectLst/>
                <a:latin typeface="Calibri" panose="020F0502020204030204" pitchFamily="34" charset="0"/>
                <a:ea typeface="Calibri" panose="020F0502020204030204" pitchFamily="34" charset="0"/>
                <a:cs typeface="Times New Roman" panose="02020603050405020304" pitchFamily="18" charset="0"/>
              </a:rPr>
              <a:t>поля</a:t>
            </a:r>
            <a:r>
              <a:rPr lang="uk-UA" dirty="0">
                <a:effectLst/>
                <a:latin typeface="Calibri" panose="020F0502020204030204" pitchFamily="34" charset="0"/>
                <a:ea typeface="Calibri" panose="020F0502020204030204" pitchFamily="34" charset="0"/>
                <a:cs typeface="Times New Roman" panose="02020603050405020304" pitchFamily="18" charset="0"/>
              </a:rPr>
              <a:t> (електромагнітне, гравітаційне тощо). </a:t>
            </a:r>
          </a:p>
          <a:p>
            <a:pPr algn="just">
              <a:lnSpc>
                <a:spcPct val="107000"/>
              </a:lnSpc>
              <a:spcAft>
                <a:spcPts val="600"/>
              </a:spcAft>
            </a:pPr>
            <a:r>
              <a:rPr lang="uk-UA" dirty="0">
                <a:effectLst/>
                <a:latin typeface="Calibri" panose="020F0502020204030204" pitchFamily="34" charset="0"/>
                <a:ea typeface="Calibri" panose="020F0502020204030204" pitchFamily="34" charset="0"/>
                <a:cs typeface="Times New Roman" panose="02020603050405020304" pitchFamily="18" charset="0"/>
              </a:rPr>
              <a:t>Усі види матерії складаються з </a:t>
            </a:r>
            <a:r>
              <a:rPr lang="uk-UA" b="1" dirty="0">
                <a:effectLst/>
                <a:latin typeface="Calibri" panose="020F0502020204030204" pitchFamily="34" charset="0"/>
                <a:ea typeface="Calibri" panose="020F0502020204030204" pitchFamily="34" charset="0"/>
                <a:cs typeface="Times New Roman" panose="02020603050405020304" pitchFamily="18" charset="0"/>
              </a:rPr>
              <a:t>дискретних частинок</a:t>
            </a:r>
            <a:r>
              <a:rPr lang="uk-UA" dirty="0">
                <a:effectLst/>
                <a:latin typeface="Calibri" panose="020F0502020204030204" pitchFamily="34" charset="0"/>
                <a:ea typeface="Calibri" panose="020F0502020204030204" pitchFamily="34" charset="0"/>
                <a:cs typeface="Times New Roman" panose="02020603050405020304" pitchFamily="18" charset="0"/>
              </a:rPr>
              <a:t>, що взаємодіють.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8892560-894D-40C1-8D71-DC0D7CC32E3D}"/>
              </a:ext>
            </a:extLst>
          </p:cNvPr>
          <p:cNvSpPr txBox="1"/>
          <p:nvPr/>
        </p:nvSpPr>
        <p:spPr>
          <a:xfrm>
            <a:off x="3276600" y="1010070"/>
            <a:ext cx="8534401" cy="2527038"/>
          </a:xfrm>
          <a:prstGeom prst="rect">
            <a:avLst/>
          </a:prstGeom>
          <a:noFill/>
        </p:spPr>
        <p:txBody>
          <a:bodyPr wrap="square">
            <a:spAutoFit/>
          </a:bodyPr>
          <a:lstStyle/>
          <a:p>
            <a:pPr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Речовина.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Ті форми матерії, дискретні частки яких мають кінцевої масою спокою, тобто. масою частинок у нерухомому стані (у деякій системі відліку), являють собою речовину. До речовини відносяться багато елементарних частинок (електрони, протони, нейтрони тощо), а також утворені з них ядра атомів, атоми, молекули, іони, кристали та ін. Швидкість руху в просторі частинок, що представляють речовину, не може досягати швидкості світла ( с = 3,00</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м/с). Всім частинкам речовини, наприклад, електронам, </a:t>
            </a:r>
            <a:r>
              <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притаманні не тільки корпускулярні, а й хвильові властивості.</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4C20FC3B-1232-48CB-ACFC-14BDD4A90B18}"/>
              </a:ext>
            </a:extLst>
          </p:cNvPr>
          <p:cNvPicPr>
            <a:picLocks noChangeAspect="1"/>
          </p:cNvPicPr>
          <p:nvPr/>
        </p:nvPicPr>
        <p:blipFill>
          <a:blip r:embed="rId2"/>
          <a:stretch>
            <a:fillRect/>
          </a:stretch>
        </p:blipFill>
        <p:spPr>
          <a:xfrm>
            <a:off x="5253567" y="3833472"/>
            <a:ext cx="4347633" cy="2710877"/>
          </a:xfrm>
          <a:prstGeom prst="rect">
            <a:avLst/>
          </a:prstGeom>
        </p:spPr>
      </p:pic>
    </p:spTree>
    <p:extLst>
      <p:ext uri="{BB962C8B-B14F-4D97-AF65-F5344CB8AC3E}">
        <p14:creationId xmlns:p14="http://schemas.microsoft.com/office/powerpoint/2010/main" val="3142966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93234B-8350-48F5-84D3-10BCCD3BD252}"/>
              </a:ext>
            </a:extLst>
          </p:cNvPr>
          <p:cNvSpPr txBox="1"/>
          <p:nvPr/>
        </p:nvSpPr>
        <p:spPr>
          <a:xfrm>
            <a:off x="7552267" y="332374"/>
            <a:ext cx="3987800" cy="6379760"/>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техніці часто використовують термін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«матеріал»</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який означає будь-яку речовину, як однорідну, так і неоднорідну, що характеризується певним комплексом властивостей. Матеріалом називають як чистий метал, і сплав кількох металів - вони зазвичай однофазні. Але до матеріалів відноситься і композит, виготовлений з різних речовин, кожна з яких зберігає свою фазу. Отже, композит – багатофазний матеріал. Композитом є, наприклад, гума армована металевими волокнами. Нині виготовляють багато інших композитів.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Матеріали, що зустрічаються у природі, називаються мінералами. Багато хто з них - тверді речовини. Природну воду можна зарахувати до рідких мінералів.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Купить Резина армированная 6мм листовая маслобензостойкая, цена 6444 грн —  Prom.ua (ID#1621776223)">
            <a:extLst>
              <a:ext uri="{FF2B5EF4-FFF2-40B4-BE49-F238E27FC236}">
                <a16:creationId xmlns:a16="http://schemas.microsoft.com/office/drawing/2014/main" id="{9AB575ED-DF0C-44ED-A3DB-1E25AD6F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32374"/>
            <a:ext cx="3249026" cy="324902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Мінерал — Вікіпедія">
            <a:extLst>
              <a:ext uri="{FF2B5EF4-FFF2-40B4-BE49-F238E27FC236}">
                <a16:creationId xmlns:a16="http://schemas.microsoft.com/office/drawing/2014/main" id="{8082CB37-C164-4974-A3E2-9EFBF45C3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29" y="3268135"/>
            <a:ext cx="4365625"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Цветные металлы: сплавы, свойства, применение">
            <a:extLst>
              <a:ext uri="{FF2B5EF4-FFF2-40B4-BE49-F238E27FC236}">
                <a16:creationId xmlns:a16="http://schemas.microsoft.com/office/drawing/2014/main" id="{A3DDFF14-3F07-4B86-B314-A13D475C3C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446" name="Picture 14" descr="Основные виды металлических сплавов, типы и свойства. - Кварто .:. продажа  цветного металлопроката.">
            <a:extLst>
              <a:ext uri="{FF2B5EF4-FFF2-40B4-BE49-F238E27FC236}">
                <a16:creationId xmlns:a16="http://schemas.microsoft.com/office/drawing/2014/main" id="{4D830FCC-57B2-4864-BCC4-73559E1E8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586" y="465666"/>
            <a:ext cx="3738768" cy="20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1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4DCCC-7757-4B04-81FA-2F65B8DD9FFE}"/>
              </a:ext>
            </a:extLst>
          </p:cNvPr>
          <p:cNvSpPr txBox="1"/>
          <p:nvPr/>
        </p:nvSpPr>
        <p:spPr>
          <a:xfrm>
            <a:off x="364068" y="366835"/>
            <a:ext cx="7196665" cy="6281335"/>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1.5. Закони збереження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Закони збереження є важливими законами природи. Складаючи рівняння хімічної реакції, ми перевіряємо, щоб ліворуч і праворуч у рівнянні було однакове число атомів кожного елемента, дбаємо про баланс зарядів. Велике значення для хімічних перетворень має збереження маси та енергії. Розглянемо деякі з цих законів докладніше.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Одним із перших було сформульовано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закон збереження маси </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закон Ломоносова - Лавуазьє</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Стосовно хімічних перетворень може бути викладено так: сума мас вихідних речовин реакції дорівнює сумі мас продуктів реакції *. Цей закон відіграв важливу роль у розвитку кількісних аспектів хімії.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 У хімічних експериментах зазвичай визначають вагу тіла як чисельну величину сили тяжіння. Але сила тяжіння непостійна і змінюється, наприклад, зі зміною висоти над рівнем моря. Отже, те саме тіло може виявляти різні значення ваги залежно від відстані до центру Землі. Тому зазвичай зважують одночасно тіло, маса якого невідома, і стандартні маси (використовують еталон), домагаючись балансу з-поміж них.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Закон збереження енергії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стверджує, що енергія може перетворюватися з однієї форми на іншу, але не може виникати або зникати за нормальних умов хімічних перетворень. В даний час це твердження є одним з формулювань першого закону термодинаміки.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8" name="Picture 2">
            <a:extLst>
              <a:ext uri="{FF2B5EF4-FFF2-40B4-BE49-F238E27FC236}">
                <a16:creationId xmlns:a16="http://schemas.microsoft.com/office/drawing/2014/main" id="{39E950C2-9F98-43D2-856A-FF919B8B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241" y="842517"/>
            <a:ext cx="3417360" cy="246049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651D4415-607F-4AED-9142-DB1F98506B80}"/>
              </a:ext>
            </a:extLst>
          </p:cNvPr>
          <p:cNvPicPr>
            <a:picLocks noChangeAspect="1"/>
          </p:cNvPicPr>
          <p:nvPr/>
        </p:nvPicPr>
        <p:blipFill>
          <a:blip r:embed="rId3"/>
          <a:stretch>
            <a:fillRect/>
          </a:stretch>
        </p:blipFill>
        <p:spPr>
          <a:xfrm>
            <a:off x="8173509" y="3429000"/>
            <a:ext cx="3358092" cy="3323112"/>
          </a:xfrm>
          <a:prstGeom prst="rect">
            <a:avLst/>
          </a:prstGeom>
        </p:spPr>
      </p:pic>
    </p:spTree>
    <p:extLst>
      <p:ext uri="{BB962C8B-B14F-4D97-AF65-F5344CB8AC3E}">
        <p14:creationId xmlns:p14="http://schemas.microsoft.com/office/powerpoint/2010/main" val="2308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F9630-6778-4C36-9B8F-C5960A91DCFD}"/>
              </a:ext>
            </a:extLst>
          </p:cNvPr>
          <p:cNvSpPr txBox="1"/>
          <p:nvPr/>
        </p:nvSpPr>
        <p:spPr>
          <a:xfrm>
            <a:off x="389466" y="324443"/>
            <a:ext cx="5350933" cy="96827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Цей закон має також інше формулювання: повна енергія Всесвіту є сталою. Сказане можна записати так: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E5DED9F-C173-4521-93B2-FD6E70A7F0F1}"/>
              </a:ext>
            </a:extLst>
          </p:cNvPr>
          <p:cNvPicPr>
            <a:picLocks noChangeAspect="1"/>
          </p:cNvPicPr>
          <p:nvPr/>
        </p:nvPicPr>
        <p:blipFill>
          <a:blip r:embed="rId2"/>
          <a:stretch>
            <a:fillRect/>
          </a:stretch>
        </p:blipFill>
        <p:spPr>
          <a:xfrm>
            <a:off x="389467" y="1353607"/>
            <a:ext cx="3006396" cy="661459"/>
          </a:xfrm>
          <a:prstGeom prst="rect">
            <a:avLst/>
          </a:prstGeom>
        </p:spPr>
      </p:pic>
      <p:pic>
        <p:nvPicPr>
          <p:cNvPr id="20482" name="Рисунок 13">
            <a:extLst>
              <a:ext uri="{FF2B5EF4-FFF2-40B4-BE49-F238E27FC236}">
                <a16:creationId xmlns:a16="http://schemas.microsoft.com/office/drawing/2014/main" id="{B061C864-8457-40ED-B674-52AD14D5D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197629"/>
            <a:ext cx="943504" cy="47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8464AB64-36E2-4B9E-9835-5469604A8FA3}"/>
              </a:ext>
            </a:extLst>
          </p:cNvPr>
          <p:cNvPicPr>
            <a:picLocks noChangeAspect="1"/>
          </p:cNvPicPr>
          <p:nvPr/>
        </p:nvPicPr>
        <p:blipFill>
          <a:blip r:embed="rId4"/>
          <a:stretch>
            <a:fillRect/>
          </a:stretch>
        </p:blipFill>
        <p:spPr>
          <a:xfrm>
            <a:off x="470429" y="2669381"/>
            <a:ext cx="924377" cy="471751"/>
          </a:xfrm>
          <a:prstGeom prst="rect">
            <a:avLst/>
          </a:prstGeom>
        </p:spPr>
      </p:pic>
      <p:pic>
        <p:nvPicPr>
          <p:cNvPr id="7" name="Рисунок 6">
            <a:extLst>
              <a:ext uri="{FF2B5EF4-FFF2-40B4-BE49-F238E27FC236}">
                <a16:creationId xmlns:a16="http://schemas.microsoft.com/office/drawing/2014/main" id="{2F51A536-EE95-4A2D-908D-7583AE4E8569}"/>
              </a:ext>
            </a:extLst>
          </p:cNvPr>
          <p:cNvPicPr>
            <a:picLocks noChangeAspect="1"/>
          </p:cNvPicPr>
          <p:nvPr/>
        </p:nvPicPr>
        <p:blipFill>
          <a:blip r:embed="rId5"/>
          <a:stretch>
            <a:fillRect/>
          </a:stretch>
        </p:blipFill>
        <p:spPr>
          <a:xfrm>
            <a:off x="389467" y="3264955"/>
            <a:ext cx="2650066" cy="570674"/>
          </a:xfrm>
          <a:prstGeom prst="rect">
            <a:avLst/>
          </a:prstGeom>
        </p:spPr>
      </p:pic>
      <p:sp>
        <p:nvSpPr>
          <p:cNvPr id="9" name="TextBox 8">
            <a:extLst>
              <a:ext uri="{FF2B5EF4-FFF2-40B4-BE49-F238E27FC236}">
                <a16:creationId xmlns:a16="http://schemas.microsoft.com/office/drawing/2014/main" id="{1AF4645B-D0E5-4D3E-8CFD-72D6EF68889D}"/>
              </a:ext>
            </a:extLst>
          </p:cNvPr>
          <p:cNvSpPr txBox="1"/>
          <p:nvPr/>
        </p:nvSpPr>
        <p:spPr>
          <a:xfrm>
            <a:off x="1610638" y="2248839"/>
            <a:ext cx="2624667" cy="369332"/>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  зміна енергії у системі </a:t>
            </a:r>
            <a:endParaRPr lang="ru-RU" dirty="0"/>
          </a:p>
        </p:txBody>
      </p:sp>
      <p:sp>
        <p:nvSpPr>
          <p:cNvPr id="11" name="TextBox 10">
            <a:extLst>
              <a:ext uri="{FF2B5EF4-FFF2-40B4-BE49-F238E27FC236}">
                <a16:creationId xmlns:a16="http://schemas.microsoft.com/office/drawing/2014/main" id="{9748A935-F370-45A0-AAA2-489733B38248}"/>
              </a:ext>
            </a:extLst>
          </p:cNvPr>
          <p:cNvSpPr txBox="1"/>
          <p:nvPr/>
        </p:nvSpPr>
        <p:spPr>
          <a:xfrm>
            <a:off x="1041400" y="2725021"/>
            <a:ext cx="4699000" cy="375552"/>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зміна енергії в навколишньому просторі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46FFFFF-05C0-4DF7-954F-8C5883CBFE69}"/>
              </a:ext>
            </a:extLst>
          </p:cNvPr>
          <p:cNvSpPr txBox="1"/>
          <p:nvPr/>
        </p:nvSpPr>
        <p:spPr>
          <a:xfrm>
            <a:off x="40071" y="4389482"/>
            <a:ext cx="5765800" cy="96827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Тобто, коли система втрачає деяку кількість енергії, то навколишній простір збільшує свою енергію на цю саму кількість, і навпаки.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C944ADD-0BF8-4254-9654-933E5F360A19}"/>
              </a:ext>
            </a:extLst>
          </p:cNvPr>
          <p:cNvSpPr txBox="1"/>
          <p:nvPr/>
        </p:nvSpPr>
        <p:spPr>
          <a:xfrm>
            <a:off x="5971117" y="196936"/>
            <a:ext cx="5907616" cy="341612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Ще раз повернемося до поняття "енергія". Енергія тіла включає потенційну енергію його положення Е</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П</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кінетичну енергію руху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повна енергія тіла Е включає в себе також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внутрішню енергію </a:t>
            </a:r>
            <a:r>
              <a:rPr lang="uk-UA" sz="1800" dirty="0">
                <a:effectLst/>
                <a:latin typeface="Calibri" panose="020F0502020204030204" pitchFamily="34" charset="0"/>
                <a:ea typeface="Calibri" panose="020F0502020204030204" pitchFamily="34" charset="0"/>
                <a:cs typeface="Times New Roman" panose="02020603050405020304" pitchFamily="18" charset="0"/>
              </a:rPr>
              <a:t>U. Усередині тіла (системи) зосереджені частинки, які також мають енергію. Внутрішня енергія - це кінетична та потенційна енергія складових тіло (систему) частинок</a:t>
            </a:r>
            <a:r>
              <a:rPr lang="uk-UA" sz="1800" i="1" dirty="0">
                <a:effectLst/>
                <a:latin typeface="Calibri" panose="020F0502020204030204" pitchFamily="34" charset="0"/>
                <a:ea typeface="Calibri" panose="020F0502020204030204" pitchFamily="34" charset="0"/>
                <a:cs typeface="Times New Roman" panose="02020603050405020304" pitchFamily="18" charset="0"/>
              </a:rPr>
              <a:t>. Вона включає кінетичну енергію руху молекул, атомів, </a:t>
            </a:r>
            <a:r>
              <a:rPr lang="uk-UA" sz="1800" i="1"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800" i="1" dirty="0">
                <a:effectLst/>
                <a:latin typeface="Calibri" panose="020F0502020204030204" pitchFamily="34" charset="0"/>
                <a:ea typeface="Calibri" panose="020F0502020204030204" pitchFamily="34" charset="0"/>
                <a:cs typeface="Times New Roman" panose="02020603050405020304" pitchFamily="18" charset="0"/>
              </a:rPr>
              <a:t>, електронів, потенційну енергію хімічних </a:t>
            </a:r>
            <a:r>
              <a:rPr lang="uk-UA" sz="1800" i="1" dirty="0" err="1">
                <a:effectLst/>
                <a:latin typeface="Calibri" panose="020F0502020204030204" pitchFamily="34" charset="0"/>
                <a:ea typeface="Calibri" panose="020F0502020204030204" pitchFamily="34" charset="0"/>
                <a:cs typeface="Times New Roman" panose="02020603050405020304" pitchFamily="18" charset="0"/>
              </a:rPr>
              <a:t>зв'язків</a:t>
            </a:r>
            <a:r>
              <a:rPr lang="uk-UA" sz="1800" i="1" dirty="0">
                <a:effectLst/>
                <a:latin typeface="Calibri" panose="020F0502020204030204" pitchFamily="34" charset="0"/>
                <a:ea typeface="Calibri" panose="020F0502020204030204" pitchFamily="34" charset="0"/>
                <a:cs typeface="Times New Roman" panose="02020603050405020304" pitchFamily="18" charset="0"/>
              </a:rPr>
              <a:t>, тяжіння між молекулами та інші види взаємодій.</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Таким чином, повна енергія системи становить суму: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4DB1EFB7-1A53-4838-8C24-9430157AFBFE}"/>
              </a:ext>
            </a:extLst>
          </p:cNvPr>
          <p:cNvPicPr>
            <a:picLocks noChangeAspect="1"/>
          </p:cNvPicPr>
          <p:nvPr/>
        </p:nvPicPr>
        <p:blipFill>
          <a:blip r:embed="rId6"/>
          <a:stretch>
            <a:fillRect/>
          </a:stretch>
        </p:blipFill>
        <p:spPr>
          <a:xfrm>
            <a:off x="7416799" y="3621992"/>
            <a:ext cx="2238185" cy="511660"/>
          </a:xfrm>
          <a:prstGeom prst="rect">
            <a:avLst/>
          </a:prstGeom>
        </p:spPr>
      </p:pic>
      <p:sp>
        <p:nvSpPr>
          <p:cNvPr id="17" name="TextBox 16">
            <a:extLst>
              <a:ext uri="{FF2B5EF4-FFF2-40B4-BE49-F238E27FC236}">
                <a16:creationId xmlns:a16="http://schemas.microsoft.com/office/drawing/2014/main" id="{B2BC0664-A109-4B1E-8D20-F75DEF8B6A61}"/>
              </a:ext>
            </a:extLst>
          </p:cNvPr>
          <p:cNvSpPr txBox="1"/>
          <p:nvPr/>
        </p:nvSpPr>
        <p:spPr>
          <a:xfrm>
            <a:off x="10143069" y="3706592"/>
            <a:ext cx="617477" cy="369332"/>
          </a:xfrm>
          <a:prstGeom prst="rect">
            <a:avLst/>
          </a:prstGeom>
          <a:noFill/>
        </p:spPr>
        <p:txBody>
          <a:bodyPr wrap="none" rtlCol="0">
            <a:spAutoFit/>
          </a:bodyPr>
          <a:lstStyle/>
          <a:p>
            <a:r>
              <a:rPr lang="uk-UA" dirty="0"/>
              <a:t>(1.4)</a:t>
            </a:r>
            <a:endParaRPr lang="ru-RU" dirty="0"/>
          </a:p>
        </p:txBody>
      </p:sp>
      <p:sp>
        <p:nvSpPr>
          <p:cNvPr id="19" name="TextBox 18">
            <a:extLst>
              <a:ext uri="{FF2B5EF4-FFF2-40B4-BE49-F238E27FC236}">
                <a16:creationId xmlns:a16="http://schemas.microsoft.com/office/drawing/2014/main" id="{98D8F980-9459-4661-B9C9-0BC952DD3D02}"/>
              </a:ext>
            </a:extLst>
          </p:cNvPr>
          <p:cNvSpPr txBox="1"/>
          <p:nvPr/>
        </p:nvSpPr>
        <p:spPr>
          <a:xfrm>
            <a:off x="5971117" y="4227180"/>
            <a:ext cx="5907616" cy="1637949"/>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Розмір U системи зазвичай не відома, але можна визначити зміну внутрішньої енергії </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uk-UA" sz="1800" dirty="0">
                <a:effectLst/>
                <a:latin typeface="Calibri" panose="020F0502020204030204" pitchFamily="34" charset="0"/>
                <a:ea typeface="Calibri" panose="020F0502020204030204" pitchFamily="34" charset="0"/>
                <a:cs typeface="Times New Roman" panose="02020603050405020304" pitchFamily="18" charset="0"/>
              </a:rPr>
              <a:t>U.</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 відбувається обмін енергією між системою та навколишнім простором? Енергія передається у вигляді теплоти q та роботи 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1B020C01-255F-4490-97CB-9790E15F70D6}"/>
              </a:ext>
            </a:extLst>
          </p:cNvPr>
          <p:cNvPicPr>
            <a:picLocks noChangeAspect="1"/>
          </p:cNvPicPr>
          <p:nvPr/>
        </p:nvPicPr>
        <p:blipFill>
          <a:blip r:embed="rId7"/>
          <a:stretch>
            <a:fillRect/>
          </a:stretch>
        </p:blipFill>
        <p:spPr>
          <a:xfrm>
            <a:off x="7416799" y="5954040"/>
            <a:ext cx="1828801" cy="566714"/>
          </a:xfrm>
          <a:prstGeom prst="rect">
            <a:avLst/>
          </a:prstGeom>
        </p:spPr>
      </p:pic>
      <p:sp>
        <p:nvSpPr>
          <p:cNvPr id="21" name="TextBox 20">
            <a:extLst>
              <a:ext uri="{FF2B5EF4-FFF2-40B4-BE49-F238E27FC236}">
                <a16:creationId xmlns:a16="http://schemas.microsoft.com/office/drawing/2014/main" id="{148E98EE-CBE0-430D-A6B5-F535DDC4C2D0}"/>
              </a:ext>
            </a:extLst>
          </p:cNvPr>
          <p:cNvSpPr txBox="1"/>
          <p:nvPr/>
        </p:nvSpPr>
        <p:spPr>
          <a:xfrm>
            <a:off x="10143068" y="6112226"/>
            <a:ext cx="617477" cy="369332"/>
          </a:xfrm>
          <a:prstGeom prst="rect">
            <a:avLst/>
          </a:prstGeom>
          <a:noFill/>
        </p:spPr>
        <p:txBody>
          <a:bodyPr wrap="none" rtlCol="0">
            <a:spAutoFit/>
          </a:bodyPr>
          <a:lstStyle/>
          <a:p>
            <a:r>
              <a:rPr lang="uk-UA" dirty="0"/>
              <a:t>(1.5)</a:t>
            </a:r>
            <a:endParaRPr lang="ru-RU" dirty="0"/>
          </a:p>
        </p:txBody>
      </p:sp>
      <p:sp>
        <p:nvSpPr>
          <p:cNvPr id="23" name="TextBox 22">
            <a:extLst>
              <a:ext uri="{FF2B5EF4-FFF2-40B4-BE49-F238E27FC236}">
                <a16:creationId xmlns:a16="http://schemas.microsoft.com/office/drawing/2014/main" id="{044ADD30-ADB4-4686-8B67-785609370346}"/>
              </a:ext>
            </a:extLst>
          </p:cNvPr>
          <p:cNvSpPr txBox="1"/>
          <p:nvPr/>
        </p:nvSpPr>
        <p:spPr>
          <a:xfrm>
            <a:off x="2629884" y="6520754"/>
            <a:ext cx="9573829" cy="312650"/>
          </a:xfrm>
          <a:prstGeom prst="rect">
            <a:avLst/>
          </a:prstGeom>
          <a:noFill/>
        </p:spPr>
        <p:txBody>
          <a:bodyPr wrap="square">
            <a:spAutoFit/>
          </a:bodyPr>
          <a:lstStyle/>
          <a:p>
            <a:pPr indent="450215" algn="just">
              <a:lnSpc>
                <a:spcPct val="107000"/>
              </a:lnSpc>
              <a:spcAft>
                <a:spcPts val="600"/>
              </a:spcAft>
            </a:pPr>
            <a:r>
              <a:rPr lang="uk-UA" sz="1400" i="1" dirty="0">
                <a:effectLst/>
                <a:latin typeface="Calibri" panose="020F0502020204030204" pitchFamily="34" charset="0"/>
                <a:ea typeface="Calibri" panose="020F0502020204030204" pitchFamily="34" charset="0"/>
                <a:cs typeface="Times New Roman" panose="02020603050405020304" pitchFamily="18" charset="0"/>
              </a:rPr>
              <a:t>Енергія передається у вигляді теплоти, якщо є різниця температур між системою та навколишнім простором.</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68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FD2A31-F24E-4DE3-97FF-4C48629FC352}"/>
              </a:ext>
            </a:extLst>
          </p:cNvPr>
          <p:cNvSpPr txBox="1"/>
          <p:nvPr/>
        </p:nvSpPr>
        <p:spPr>
          <a:xfrm>
            <a:off x="431800" y="162176"/>
            <a:ext cx="5808133" cy="6602513"/>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найпростішому вигляді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робота виявляється зміною енергії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коли сила F пересуває тіло на відстань d, тобто.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w =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F</a:t>
            </a:r>
            <a:r>
              <a:rPr lang="uk-UA" sz="1800" b="1" dirty="0" err="1">
                <a:effectLst/>
                <a:latin typeface="Calibri" panose="020F0502020204030204" pitchFamily="34" charset="0"/>
                <a:ea typeface="Calibri" panose="020F0502020204030204" pitchFamily="34" charset="0"/>
                <a:cs typeface="Calibri" panose="020F0502020204030204" pitchFamily="34" charset="0"/>
              </a:rPr>
              <a:t>·</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d</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Інакше можна уявити здійснення роботи як розширення або стиск газу в посудині з рухомим поршнем (робота розширення газу проти постійного зовнішнього тиску).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Важливо ще раз відзначити, що відповідно до рівняння </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uk-UA" sz="1800" dirty="0">
                <a:effectLst/>
                <a:latin typeface="Calibri" panose="020F0502020204030204" pitchFamily="34" charset="0"/>
                <a:ea typeface="Calibri" panose="020F0502020204030204" pitchFamily="34" charset="0"/>
                <a:cs typeface="Times New Roman" panose="02020603050405020304" pitchFamily="18" charset="0"/>
              </a:rPr>
              <a:t>U = q + w зміна внутрішньої енергії системи відбувається за рахунок теплообміну та виконання роботи.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Рівняння (1.5) можна розглядати як математичний вираз першого закону термодинаміки. Таким чином, твердження про сталість загальної кількості енергії у Всесвіті передбачає врахування всіх форм обміну енергією між системою та навколишнім простором.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Існує проблема вибору знаку величин q та w. Якщо при теплообміні енергія надходить із оточення до системи, то величині q приписують позитивний знак. За аналогією вважатимемо позитивною роботу, що здійснюється оточенням по відношенню до системи. Наприклад, для роботи, що здійснюється при стисканні газу під поршнем за рахунок зовнішнього тиску, приймемо позитивний знак. Намагайтеся це запам'ятати. В інших книгах може бути використана обернена система знаків.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508" name="Picture 4" descr="Работа, внутренняя энергия термодинамической системы, газа. Графическое  определение - учебные курсы">
            <a:extLst>
              <a:ext uri="{FF2B5EF4-FFF2-40B4-BE49-F238E27FC236}">
                <a16:creationId xmlns:a16="http://schemas.microsoft.com/office/drawing/2014/main" id="{4E38A3B1-168A-4EDB-871F-98C997CE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9" y="370416"/>
            <a:ext cx="4117445" cy="42478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2789C6F2-3EE1-4D6F-ABC1-7890B19CC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355" y="4879975"/>
            <a:ext cx="4015845" cy="134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0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1067A-C6CD-498F-BF14-935D0E93A5E4}"/>
              </a:ext>
            </a:extLst>
          </p:cNvPr>
          <p:cNvSpPr txBox="1"/>
          <p:nvPr/>
        </p:nvSpPr>
        <p:spPr>
          <a:xfrm>
            <a:off x="685800" y="306527"/>
            <a:ext cx="5122333" cy="6456704"/>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Виникає ще одне питання: чи правильно розглядати закони збереження маси та енергії окремо, якщо відповідно до рівняння Ейнштейна маса та енергія взаємопов'язані? Справді, проблема тут є. По-перше, будь-яка зміна енергії супроводжується еквівалентною зміною маси. І, по-друге, речовини можуть переходити в випромінювання (анігіляція частинок та античастинок) і матерія при цьому втрачає масу спокою. Тому закони збереження маси та енергії об'єднали в єдиний закон збереження маси-енергії. Іноді його називають просто законом збереження енергії (у сучасному розумінні).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зв'язку з розвитком теорії тяжіння намічається подальший перегляд поглядів на закони збереження, зокрема закони збереження енергії та імпульсу.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Розглянемоприклад</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дозволяє оцінити зміну маси речовин у результаті хімічної реакції, що супроводжується теплообміном між системою та навколишнім простором.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25E7D1-0C74-4B68-A748-E4C3B0DF5D48}"/>
              </a:ext>
            </a:extLst>
          </p:cNvPr>
          <p:cNvSpPr txBox="1"/>
          <p:nvPr/>
        </p:nvSpPr>
        <p:spPr>
          <a:xfrm>
            <a:off x="5723466" y="306527"/>
            <a:ext cx="6096000" cy="312650"/>
          </a:xfrm>
          <a:prstGeom prst="rect">
            <a:avLst/>
          </a:prstGeom>
          <a:noFill/>
        </p:spPr>
        <p:txBody>
          <a:bodyPr wrap="square">
            <a:spAutoFit/>
          </a:bodyPr>
          <a:lstStyle/>
          <a:p>
            <a:pPr indent="450215" algn="just">
              <a:lnSpc>
                <a:spcPct val="107000"/>
              </a:lnSpc>
              <a:spcAft>
                <a:spcPts val="6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Приклад 1.2. </a:t>
            </a:r>
            <a:r>
              <a:rPr lang="uk-UA" sz="1400" dirty="0">
                <a:effectLst/>
                <a:latin typeface="Calibri" panose="020F0502020204030204" pitchFamily="34" charset="0"/>
                <a:ea typeface="Calibri" panose="020F0502020204030204" pitchFamily="34" charset="0"/>
                <a:cs typeface="Times New Roman" panose="02020603050405020304" pitchFamily="18" charset="0"/>
              </a:rPr>
              <a:t>Дана хімічна реакція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46FD52E-3E15-4FB2-9352-33DABE73A65C}"/>
              </a:ext>
            </a:extLst>
          </p:cNvPr>
          <p:cNvPicPr>
            <a:picLocks noChangeAspect="1"/>
          </p:cNvPicPr>
          <p:nvPr/>
        </p:nvPicPr>
        <p:blipFill>
          <a:blip r:embed="rId2"/>
          <a:stretch>
            <a:fillRect/>
          </a:stretch>
        </p:blipFill>
        <p:spPr>
          <a:xfrm>
            <a:off x="7932737" y="772583"/>
            <a:ext cx="2481326" cy="375552"/>
          </a:xfrm>
          <a:prstGeom prst="rect">
            <a:avLst/>
          </a:prstGeom>
        </p:spPr>
      </p:pic>
      <p:sp>
        <p:nvSpPr>
          <p:cNvPr id="8" name="TextBox 7">
            <a:extLst>
              <a:ext uri="{FF2B5EF4-FFF2-40B4-BE49-F238E27FC236}">
                <a16:creationId xmlns:a16="http://schemas.microsoft.com/office/drawing/2014/main" id="{DA0CDF0F-887C-4BF5-A865-09519BFE17D5}"/>
              </a:ext>
            </a:extLst>
          </p:cNvPr>
          <p:cNvSpPr txBox="1"/>
          <p:nvPr/>
        </p:nvSpPr>
        <p:spPr>
          <a:xfrm>
            <a:off x="6096000" y="1491979"/>
            <a:ext cx="5723466" cy="1004186"/>
          </a:xfrm>
          <a:prstGeom prst="rect">
            <a:avLst/>
          </a:prstGeom>
          <a:noFill/>
        </p:spPr>
        <p:txBody>
          <a:bodyPr wrap="square">
            <a:spAutoFit/>
          </a:bodyPr>
          <a:lstStyle/>
          <a:p>
            <a:pPr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яка супроводжується виділенням енергії </a:t>
            </a:r>
            <a:r>
              <a:rPr lang="uk-UA" sz="1400" dirty="0">
                <a:effectLst/>
                <a:latin typeface="Calibri" panose="020F0502020204030204" pitchFamily="34" charset="0"/>
                <a:ea typeface="Calibri" panose="020F0502020204030204" pitchFamily="34" charset="0"/>
                <a:cs typeface="Calibri" panose="020F0502020204030204" pitchFamily="34" charset="0"/>
              </a:rPr>
              <a:t>Δ</a:t>
            </a:r>
            <a:r>
              <a:rPr lang="uk-UA" sz="1400" dirty="0">
                <a:effectLst/>
                <a:latin typeface="Calibri" panose="020F0502020204030204" pitchFamily="34" charset="0"/>
                <a:ea typeface="Calibri" panose="020F0502020204030204" pitchFamily="34" charset="0"/>
                <a:cs typeface="Times New Roman" panose="02020603050405020304" pitchFamily="18" charset="0"/>
              </a:rPr>
              <a:t>Е у вигляді теплоти в кількості -393,5 кДж на 1 моль графіту, що спалюється. Потрібно обчислити зміну маси </a:t>
            </a:r>
            <a:r>
              <a:rPr lang="uk-UA" sz="1400" dirty="0">
                <a:effectLst/>
                <a:latin typeface="Calibri" panose="020F0502020204030204" pitchFamily="34" charset="0"/>
                <a:ea typeface="Calibri" panose="020F0502020204030204" pitchFamily="34" charset="0"/>
                <a:cs typeface="Calibri" panose="020F0502020204030204" pitchFamily="34" charset="0"/>
              </a:rPr>
              <a:t>Δ</a:t>
            </a:r>
            <a:r>
              <a:rPr lang="en-US" sz="1400" dirty="0">
                <a:effectLst/>
                <a:latin typeface="Calibri" panose="020F0502020204030204" pitchFamily="34" charset="0"/>
                <a:ea typeface="Calibri" panose="020F0502020204030204" pitchFamily="34" charset="0"/>
                <a:cs typeface="Times New Roman" panose="02020603050405020304" pitchFamily="18" charset="0"/>
              </a:rPr>
              <a:t>m</a:t>
            </a:r>
            <a:r>
              <a:rPr lang="uk-UA" sz="1400" dirty="0">
                <a:effectLst/>
                <a:latin typeface="Calibri" panose="020F0502020204030204" pitchFamily="34" charset="0"/>
                <a:ea typeface="Calibri" panose="020F0502020204030204" pitchFamily="34" charset="0"/>
                <a:cs typeface="Times New Roman" panose="02020603050405020304" pitchFamily="18" charset="0"/>
              </a:rPr>
              <a:t>, що з виділенням енергії із системи при спалюванні 1 моль </a:t>
            </a:r>
            <a:r>
              <a:rPr lang="en-US" sz="1400" dirty="0">
                <a:effectLst/>
                <a:latin typeface="Calibri" panose="020F0502020204030204" pitchFamily="34" charset="0"/>
                <a:ea typeface="Calibri" panose="020F0502020204030204" pitchFamily="34" charset="0"/>
                <a:cs typeface="Times New Roman" panose="02020603050405020304" pitchFamily="18" charset="0"/>
              </a:rPr>
              <a:t>C</a:t>
            </a:r>
            <a:r>
              <a:rPr lang="uk-UA" sz="1400" dirty="0">
                <a:effectLst/>
                <a:latin typeface="Calibri" panose="020F0502020204030204" pitchFamily="34" charset="0"/>
                <a:ea typeface="Calibri" panose="020F0502020204030204" pitchFamily="34" charset="0"/>
                <a:cs typeface="Times New Roman" panose="02020603050405020304" pitchFamily="18" charset="0"/>
              </a:rPr>
              <a:t> (графіт).</a:t>
            </a:r>
          </a:p>
        </p:txBody>
      </p:sp>
      <p:sp>
        <p:nvSpPr>
          <p:cNvPr id="12" name="TextBox 11">
            <a:extLst>
              <a:ext uri="{FF2B5EF4-FFF2-40B4-BE49-F238E27FC236}">
                <a16:creationId xmlns:a16="http://schemas.microsoft.com/office/drawing/2014/main" id="{00C627C1-9D21-4842-A527-1D5335B3CD94}"/>
              </a:ext>
            </a:extLst>
          </p:cNvPr>
          <p:cNvSpPr txBox="1"/>
          <p:nvPr/>
        </p:nvSpPr>
        <p:spPr>
          <a:xfrm>
            <a:off x="6125400" y="2516843"/>
            <a:ext cx="5694066" cy="307777"/>
          </a:xfrm>
          <a:prstGeom prst="rect">
            <a:avLst/>
          </a:prstGeom>
          <a:noFill/>
        </p:spPr>
        <p:txBody>
          <a:bodyPr wrap="square">
            <a:spAutoFit/>
          </a:bodyPr>
          <a:lstStyle/>
          <a:p>
            <a:r>
              <a:rPr lang="uk-UA" sz="1400" b="1" dirty="0">
                <a:effectLst/>
                <a:latin typeface="Calibri" panose="020F0502020204030204" pitchFamily="34" charset="0"/>
                <a:ea typeface="Calibri" panose="020F0502020204030204" pitchFamily="34" charset="0"/>
                <a:cs typeface="Times New Roman" panose="02020603050405020304" pitchFamily="18" charset="0"/>
              </a:rPr>
              <a:t>Рішення.</a:t>
            </a:r>
            <a:r>
              <a:rPr lang="uk-UA" sz="1400" dirty="0">
                <a:effectLst/>
                <a:latin typeface="Calibri" panose="020F0502020204030204" pitchFamily="34" charset="0"/>
                <a:ea typeface="Calibri" panose="020F0502020204030204" pitchFamily="34" charset="0"/>
                <a:cs typeface="Times New Roman" panose="02020603050405020304" pitchFamily="18" charset="0"/>
              </a:rPr>
              <a:t> Для вирішення використовуємо рівняння Ейнштейна</a:t>
            </a:r>
            <a:endParaRPr lang="ru-RU" sz="1400" dirty="0"/>
          </a:p>
        </p:txBody>
      </p:sp>
      <p:pic>
        <p:nvPicPr>
          <p:cNvPr id="13" name="Рисунок 12">
            <a:extLst>
              <a:ext uri="{FF2B5EF4-FFF2-40B4-BE49-F238E27FC236}">
                <a16:creationId xmlns:a16="http://schemas.microsoft.com/office/drawing/2014/main" id="{C42DAE17-6AD5-4C20-AF2A-49BB3D2DF742}"/>
              </a:ext>
            </a:extLst>
          </p:cNvPr>
          <p:cNvPicPr>
            <a:picLocks noChangeAspect="1"/>
          </p:cNvPicPr>
          <p:nvPr/>
        </p:nvPicPr>
        <p:blipFill>
          <a:blip r:embed="rId3"/>
          <a:stretch>
            <a:fillRect/>
          </a:stretch>
        </p:blipFill>
        <p:spPr>
          <a:xfrm>
            <a:off x="7711983" y="3047999"/>
            <a:ext cx="2833463" cy="491068"/>
          </a:xfrm>
          <a:prstGeom prst="rect">
            <a:avLst/>
          </a:prstGeom>
        </p:spPr>
      </p:pic>
      <p:sp>
        <p:nvSpPr>
          <p:cNvPr id="15" name="TextBox 14">
            <a:extLst>
              <a:ext uri="{FF2B5EF4-FFF2-40B4-BE49-F238E27FC236}">
                <a16:creationId xmlns:a16="http://schemas.microsoft.com/office/drawing/2014/main" id="{BB50F650-0285-4929-A91F-ED71FEC9B3D1}"/>
              </a:ext>
            </a:extLst>
          </p:cNvPr>
          <p:cNvSpPr txBox="1"/>
          <p:nvPr/>
        </p:nvSpPr>
        <p:spPr>
          <a:xfrm>
            <a:off x="6011333" y="3438506"/>
            <a:ext cx="5808133" cy="523220"/>
          </a:xfrm>
          <a:prstGeom prst="rect">
            <a:avLst/>
          </a:prstGeom>
          <a:noFill/>
        </p:spPr>
        <p:txBody>
          <a:bodyPr wrap="square">
            <a:spAutoFit/>
          </a:bodyPr>
          <a:lstStyle/>
          <a:p>
            <a:r>
              <a:rPr lang="uk-UA" sz="1400" dirty="0">
                <a:effectLst/>
                <a:latin typeface="Calibri" panose="020F0502020204030204" pitchFamily="34" charset="0"/>
                <a:ea typeface="Calibri" panose="020F0502020204030204" pitchFamily="34" charset="0"/>
                <a:cs typeface="Times New Roman" panose="02020603050405020304" pitchFamily="18" charset="0"/>
              </a:rPr>
              <a:t>Підставимо на це рівняння відомі величини і зробимо обчислення. Згідно з Міжнародною системою одиниць (СІ) приймемо</a:t>
            </a:r>
            <a:endParaRPr lang="ru-RU" sz="1400" dirty="0"/>
          </a:p>
        </p:txBody>
      </p:sp>
      <p:pic>
        <p:nvPicPr>
          <p:cNvPr id="16" name="Рисунок 15">
            <a:extLst>
              <a:ext uri="{FF2B5EF4-FFF2-40B4-BE49-F238E27FC236}">
                <a16:creationId xmlns:a16="http://schemas.microsoft.com/office/drawing/2014/main" id="{06D6E076-FCDE-4E6B-98DA-D445D99B9DE9}"/>
              </a:ext>
            </a:extLst>
          </p:cNvPr>
          <p:cNvPicPr>
            <a:picLocks noChangeAspect="1"/>
          </p:cNvPicPr>
          <p:nvPr/>
        </p:nvPicPr>
        <p:blipFill>
          <a:blip r:embed="rId4"/>
          <a:stretch>
            <a:fillRect/>
          </a:stretch>
        </p:blipFill>
        <p:spPr>
          <a:xfrm>
            <a:off x="10092055" y="3718985"/>
            <a:ext cx="1151890" cy="209550"/>
          </a:xfrm>
          <a:prstGeom prst="rect">
            <a:avLst/>
          </a:prstGeom>
        </p:spPr>
      </p:pic>
      <p:pic>
        <p:nvPicPr>
          <p:cNvPr id="18" name="Рисунок 17">
            <a:extLst>
              <a:ext uri="{FF2B5EF4-FFF2-40B4-BE49-F238E27FC236}">
                <a16:creationId xmlns:a16="http://schemas.microsoft.com/office/drawing/2014/main" id="{2FF3A84B-AAF4-4D68-AF37-B2A26E219812}"/>
              </a:ext>
            </a:extLst>
          </p:cNvPr>
          <p:cNvPicPr>
            <a:picLocks noChangeAspect="1"/>
          </p:cNvPicPr>
          <p:nvPr/>
        </p:nvPicPr>
        <p:blipFill>
          <a:blip r:embed="rId5"/>
          <a:stretch>
            <a:fillRect/>
          </a:stretch>
        </p:blipFill>
        <p:spPr>
          <a:xfrm>
            <a:off x="6067259" y="4141644"/>
            <a:ext cx="5635351" cy="929889"/>
          </a:xfrm>
          <a:prstGeom prst="rect">
            <a:avLst/>
          </a:prstGeom>
        </p:spPr>
      </p:pic>
      <p:sp>
        <p:nvSpPr>
          <p:cNvPr id="20" name="TextBox 19">
            <a:extLst>
              <a:ext uri="{FF2B5EF4-FFF2-40B4-BE49-F238E27FC236}">
                <a16:creationId xmlns:a16="http://schemas.microsoft.com/office/drawing/2014/main" id="{4339619B-D4D6-4EA7-A82E-FFD76AE29C9B}"/>
              </a:ext>
            </a:extLst>
          </p:cNvPr>
          <p:cNvSpPr txBox="1"/>
          <p:nvPr/>
        </p:nvSpPr>
        <p:spPr>
          <a:xfrm>
            <a:off x="6067259" y="5616703"/>
            <a:ext cx="5723466" cy="523220"/>
          </a:xfrm>
          <a:prstGeom prst="rect">
            <a:avLst/>
          </a:prstGeom>
          <a:noFill/>
        </p:spPr>
        <p:txBody>
          <a:bodyPr wrap="square">
            <a:spAutoFit/>
          </a:bodyPr>
          <a:lstStyle/>
          <a:p>
            <a:r>
              <a:rPr lang="uk-UA" sz="1400" b="1" dirty="0">
                <a:effectLst/>
                <a:latin typeface="Calibri" panose="020F0502020204030204" pitchFamily="34" charset="0"/>
                <a:ea typeface="Calibri" panose="020F0502020204030204" pitchFamily="34" charset="0"/>
                <a:cs typeface="Times New Roman" panose="02020603050405020304" pitchFamily="18" charset="0"/>
              </a:rPr>
              <a:t>Висновок.</a:t>
            </a:r>
            <a:r>
              <a:rPr lang="uk-UA" sz="1400" dirty="0">
                <a:effectLst/>
                <a:latin typeface="Calibri" panose="020F0502020204030204" pitchFamily="34" charset="0"/>
                <a:ea typeface="Calibri" panose="020F0502020204030204" pitchFamily="34" charset="0"/>
                <a:cs typeface="Times New Roman" panose="02020603050405020304" pitchFamily="18" charset="0"/>
              </a:rPr>
              <a:t> Отримана величина втрати маси дуже мала. Таку зміну маси неможливо зафіксувати шляхом зважування.</a:t>
            </a:r>
            <a:endParaRPr lang="ru-RU" sz="1400" dirty="0"/>
          </a:p>
        </p:txBody>
      </p:sp>
    </p:spTree>
    <p:extLst>
      <p:ext uri="{BB962C8B-B14F-4D97-AF65-F5344CB8AC3E}">
        <p14:creationId xmlns:p14="http://schemas.microsoft.com/office/powerpoint/2010/main" val="310085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557DFF-B033-4785-A998-CAD2B3FB65FD}"/>
              </a:ext>
            </a:extLst>
          </p:cNvPr>
          <p:cNvSpPr txBox="1"/>
          <p:nvPr/>
        </p:nvSpPr>
        <p:spPr>
          <a:xfrm>
            <a:off x="1063095" y="404233"/>
            <a:ext cx="4284133" cy="6237285"/>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Хімічні перетворення супроводжуються настільки малою зміною сумарної маси речовин, що їх можна знехтувати.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Тому щодо величин </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uk-UA" sz="1800" dirty="0">
                <a:effectLst/>
                <a:latin typeface="Calibri" panose="020F0502020204030204" pitchFamily="34" charset="0"/>
                <a:ea typeface="Calibri" panose="020F0502020204030204" pitchFamily="34" charset="0"/>
                <a:cs typeface="Times New Roman" panose="02020603050405020304" pitchFamily="18" charset="0"/>
              </a:rPr>
              <a:t>Е і </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хімічних реакцій цілком допустимо застосовувати окремо і закон збереження маси, і закон збереження енергії. </a:t>
            </a:r>
          </a:p>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Зміна маси стає суттєвою лише за ядерних реакціях.</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Орієнтуючись на закони збереження, годі думати, що все у природі зберігається. Якби так було, то не відбувалися численні перетворення речовин, коли їх властивості змінюються. Наприклад, неминуче зростання ентропії Всесвіту, що визначає напрямок багатьох мимовільних процесів. Тому з позицій хімії такі зміни особливо цікаві.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530" name="Picture 2" descr="Ядерна реакція — Вікіпедія">
            <a:extLst>
              <a:ext uri="{FF2B5EF4-FFF2-40B4-BE49-F238E27FC236}">
                <a16:creationId xmlns:a16="http://schemas.microsoft.com/office/drawing/2014/main" id="{99C96351-A400-48B3-8E08-ECC6C71A6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773" y="550333"/>
            <a:ext cx="3844885" cy="575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2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3D9AC-D953-4EF1-80A9-06F5A6AD7E69}"/>
              </a:ext>
            </a:extLst>
          </p:cNvPr>
          <p:cNvSpPr txBox="1"/>
          <p:nvPr/>
        </p:nvSpPr>
        <p:spPr>
          <a:xfrm>
            <a:off x="368300" y="501019"/>
            <a:ext cx="11455400" cy="5855962"/>
          </a:xfrm>
          <a:prstGeom prst="rect">
            <a:avLst/>
          </a:prstGeom>
          <a:noFill/>
        </p:spPr>
        <p:txBody>
          <a:bodyPr wrap="square">
            <a:spAutoFit/>
          </a:bodyPr>
          <a:lstStyle/>
          <a:p>
            <a:pPr indent="450215" algn="just">
              <a:lnSpc>
                <a:spcPct val="107000"/>
              </a:lnSpc>
              <a:spcAft>
                <a:spcPts val="600"/>
              </a:spcAft>
            </a:pPr>
            <a:r>
              <a:rPr lang="uk-UA" sz="1600" b="1" dirty="0">
                <a:effectLst/>
                <a:latin typeface="Calibri" panose="020F0502020204030204" pitchFamily="34" charset="0"/>
                <a:ea typeface="Calibri" panose="020F0502020204030204" pitchFamily="34" charset="0"/>
                <a:cs typeface="Times New Roman" panose="02020603050405020304" pitchFamily="18" charset="0"/>
              </a:rPr>
              <a:t>Запитання для самоперевірки до </a:t>
            </a:r>
            <a:r>
              <a:rPr lang="uk-UA" sz="1600" b="1" dirty="0">
                <a:latin typeface="Calibri" panose="020F0502020204030204" pitchFamily="34" charset="0"/>
                <a:ea typeface="Calibri" panose="020F0502020204030204" pitchFamily="34" charset="0"/>
                <a:cs typeface="Times New Roman" panose="02020603050405020304" pitchFamily="18" charset="0"/>
              </a:rPr>
              <a:t>заняття</a:t>
            </a:r>
            <a:r>
              <a:rPr lang="uk-UA" sz="1600" b="1" dirty="0">
                <a:effectLst/>
                <a:latin typeface="Calibri" panose="020F0502020204030204" pitchFamily="34" charset="0"/>
                <a:ea typeface="Calibri" panose="020F0502020204030204" pitchFamily="34" charset="0"/>
                <a:cs typeface="Times New Roman" panose="02020603050405020304" pitchFamily="18" charset="0"/>
              </a:rPr>
              <a:t> 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 Чи є світло (видиме випромінювання) видом матерії? У чому полягає основна відмінність між полями та речовиною?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 Чи правильне твердження, що частинки речовини не існують поза полем?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1.3. Дайте визначення потенційної та кінетичної енергій. Чи можна уявити тіло, яке має лише потенційну або тільки кінетичну енергію? Чи відіграє при цьому роль вибір системи відліку?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1.4. Чи можуть речовини, які мають однаковий склад, мати різну структуру і, навпаки, при однаковій структурі - різні склади? Наведіть відповідні приклади з-поміж органічних або неорганічних речовин і покажіть, як властивості речовин залежать від їх складу та структури.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1.5. Дайте визначення системи. Чи можна вибрати як систему весь Всесвіт?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1.6. Дайте визначення фази. Чи можна прийняти як єдину фазу лід, якщо він роздроблений на шматочки різних розмірів і форми?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1.7. Що таке фазові переходи та фазові рівноваги? Чи можливий фазовий рівновагу твердий стан = газоподібний стан і рівновагу (стійке співіснування) одночасно трьох станів речовини, а саме твердий стан =рідкий стан = газоподібний стан'?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1.8. Температура кипіння залежить від зовнішнього тиску. Які умови потрібно створити при вимірі температури кипіння, щоб різні рідини можна було порівнювати за цією величиною? Чи доречно в цьому випадку говорити про стандартизацію умов?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1.9. Дайте визначення фізичним та хімічним перетворенням. Чи може речовина одночасно брати участь і у фізичному, і в хімічному перетвореннях або відразу в кількох хімічних перетвореннях?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1.10. Що предмет вивчення хімії? Спробуйте дати найбільше розгорнуте визначення хімії як науки. Виберіть будь-яку із сучасних технологій та покажіть, які хімічні процеси використовуються в цій технології.</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53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0A53E2-1D4A-4D8F-94FB-E3E1712DF31D}"/>
              </a:ext>
            </a:extLst>
          </p:cNvPr>
          <p:cNvSpPr txBox="1"/>
          <p:nvPr/>
        </p:nvSpPr>
        <p:spPr>
          <a:xfrm>
            <a:off x="516466" y="462547"/>
            <a:ext cx="11159067" cy="5932906"/>
          </a:xfrm>
          <a:prstGeom prst="rect">
            <a:avLst/>
          </a:prstGeom>
          <a:noFill/>
        </p:spPr>
        <p:txBody>
          <a:bodyPr wrap="square">
            <a:spAutoFit/>
          </a:bodyPr>
          <a:lstStyle/>
          <a:p>
            <a:pPr indent="450215" algn="just">
              <a:lnSpc>
                <a:spcPct val="107000"/>
              </a:lnSpc>
              <a:spcAft>
                <a:spcPts val="600"/>
              </a:spcAft>
            </a:pPr>
            <a:r>
              <a:rPr lang="uk-UA" sz="1600" b="1" dirty="0">
                <a:effectLst/>
                <a:latin typeface="Calibri" panose="020F0502020204030204" pitchFamily="34" charset="0"/>
                <a:ea typeface="Calibri" panose="020F0502020204030204" pitchFamily="34" charset="0"/>
                <a:cs typeface="Times New Roman" panose="02020603050405020304" pitchFamily="18" charset="0"/>
              </a:rPr>
              <a:t>Запитання для самоперевірки до </a:t>
            </a:r>
            <a:r>
              <a:rPr lang="uk-UA" sz="1600" b="1" dirty="0">
                <a:latin typeface="Calibri" panose="020F0502020204030204" pitchFamily="34" charset="0"/>
                <a:ea typeface="Calibri" panose="020F0502020204030204" pitchFamily="34" charset="0"/>
                <a:cs typeface="Times New Roman" panose="02020603050405020304" pitchFamily="18" charset="0"/>
              </a:rPr>
              <a:t>заняття</a:t>
            </a:r>
            <a:r>
              <a:rPr lang="uk-UA" sz="1600" b="1" dirty="0">
                <a:effectLst/>
                <a:latin typeface="Calibri" panose="020F0502020204030204" pitchFamily="34" charset="0"/>
                <a:ea typeface="Calibri" panose="020F0502020204030204" pitchFamily="34" charset="0"/>
                <a:cs typeface="Times New Roman" panose="02020603050405020304" pitchFamily="18" charset="0"/>
              </a:rPr>
              <a:t> 1 (продовження)</a:t>
            </a:r>
          </a:p>
          <a:p>
            <a:pPr indent="450215" algn="just">
              <a:lnSpc>
                <a:spcPct val="107000"/>
              </a:lnSpc>
              <a:spcAft>
                <a:spcPts val="6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1.11. Дайте визначення хімічного елемента. З чого складено хімічний елемент? Який зв'язок між поняттями «хімічний елемент» та «проста речовина»? Застосуйте ці поняття до молекул О</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 та 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600" dirty="0">
                <a:effectLst/>
                <a:latin typeface="Calibri" panose="020F0502020204030204" pitchFamily="34"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1.12. Отримано атоми позитронію (складається з позитрону е</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600" dirty="0">
                <a:effectLst/>
                <a:latin typeface="Calibri" panose="020F0502020204030204" pitchFamily="34" charset="0"/>
                <a:ea typeface="Calibri" panose="020F0502020204030204" pitchFamily="34" charset="0"/>
                <a:cs typeface="Times New Roman" panose="02020603050405020304" pitchFamily="18" charset="0"/>
              </a:rPr>
              <a:t> і електрона е</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600" dirty="0">
                <a:effectLst/>
                <a:latin typeface="Calibri" panose="020F0502020204030204" pitchFamily="34" charset="0"/>
                <a:ea typeface="Calibri" panose="020F0502020204030204" pitchFamily="34" charset="0"/>
                <a:cs typeface="Times New Roman" panose="02020603050405020304" pitchFamily="18" charset="0"/>
              </a:rPr>
              <a:t>, хімічний символ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Ps</a:t>
            </a:r>
            <a:r>
              <a:rPr lang="uk-UA" sz="1600" dirty="0">
                <a:effectLst/>
                <a:latin typeface="Calibri" panose="020F0502020204030204" pitchFamily="34" charset="0"/>
                <a:ea typeface="Calibri" panose="020F0502020204030204" pitchFamily="34" charset="0"/>
                <a:cs typeface="Times New Roman" panose="02020603050405020304" pitchFamily="18" charset="0"/>
              </a:rPr>
              <a:t>, і мюонія (складається з мюона М</a:t>
            </a:r>
            <a:r>
              <a:rPr lang="en-US" sz="1600" dirty="0">
                <a:effectLst/>
                <a:latin typeface="Calibri" panose="020F0502020204030204" pitchFamily="34" charset="0"/>
                <a:ea typeface="Calibri" panose="020F0502020204030204" pitchFamily="34" charset="0"/>
                <a:cs typeface="Times New Roman" panose="02020603050405020304" pitchFamily="18" charset="0"/>
              </a:rPr>
              <a:t>u</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600" dirty="0">
                <a:effectLst/>
                <a:latin typeface="Calibri" panose="020F0502020204030204" pitchFamily="34" charset="0"/>
                <a:ea typeface="Calibri" panose="020F0502020204030204" pitchFamily="34" charset="0"/>
                <a:cs typeface="Times New Roman" panose="02020603050405020304" pitchFamily="18" charset="0"/>
              </a:rPr>
              <a:t> та електрона е</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uk-UA" sz="1600" dirty="0">
                <a:effectLst/>
                <a:latin typeface="Calibri" panose="020F0502020204030204" pitchFamily="34" charset="0"/>
                <a:ea typeface="Calibri" panose="020F0502020204030204" pitchFamily="34" charset="0"/>
                <a:cs typeface="Times New Roman" panose="02020603050405020304" pitchFamily="18" charset="0"/>
              </a:rPr>
              <a:t>хімічний символ М</a:t>
            </a:r>
            <a:r>
              <a:rPr lang="en-US" sz="1600" dirty="0">
                <a:effectLst/>
                <a:latin typeface="Calibri" panose="020F0502020204030204" pitchFamily="34" charset="0"/>
                <a:ea typeface="Calibri" panose="020F0502020204030204" pitchFamily="34" charset="0"/>
                <a:cs typeface="Times New Roman" panose="02020603050405020304" pitchFamily="18" charset="0"/>
              </a:rPr>
              <a:t>u</a:t>
            </a:r>
            <a:r>
              <a:rPr lang="uk-UA" sz="1600" dirty="0">
                <a:effectLst/>
                <a:latin typeface="Calibri" panose="020F0502020204030204" pitchFamily="34" charset="0"/>
                <a:ea typeface="Calibri" panose="020F0502020204030204" pitchFamily="34" charset="0"/>
                <a:cs typeface="Times New Roman" panose="02020603050405020304" pitchFamily="18" charset="0"/>
              </a:rPr>
              <a:t>. Чи є вони хімічними елементами? Чому їх не помістили у періодичну систему?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1.13. Чим відрізняються гомогенна суміш та хімічна сполука? За допомогою яких методів можна встановити, чи складна речовина є сумішшю більш простих речовин або сполукою?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1.14. Наведіть приклади композиційних матеріалів (композитів). З якою метою створюються композити? Наприклад, які властивості досягаються у композитів при поєднанні у складі органічних полімерів і металів?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1.15. Чи є природні мінерали хімічними сполуками, сумішами?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1.16. Як співвідносяться між собою маса та вага? Чи можна стверджувати, що загальна вага речовин до реакції дорівнює загальній вазі речовин після реакції?</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1.17. Порушується чи ні закон збереження маси-енергії у процесах, що протікають у ядерних реакторах?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1.18. Що включає повну енергію тіла?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1.19. Чи можлива зміна внутрішньої енергії газу, якщо між посудиною з газом та навколишнім простором немає теплообміну, але відбувається робота (при розширенні чи стисненні газу)?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1.20. Чи справедливе твердження, що повна енергія Всесвіту залишиться постійною, щоб у ній не сталося?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94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0F779-8C36-45C3-A598-C9DEC74E8810}"/>
              </a:ext>
            </a:extLst>
          </p:cNvPr>
          <p:cNvSpPr txBox="1"/>
          <p:nvPr/>
        </p:nvSpPr>
        <p:spPr>
          <a:xfrm>
            <a:off x="550333" y="361384"/>
            <a:ext cx="11065933" cy="2150204"/>
          </a:xfrm>
          <a:prstGeom prst="rect">
            <a:avLst/>
          </a:prstGeom>
          <a:noFill/>
        </p:spPr>
        <p:txBody>
          <a:bodyPr wrap="square">
            <a:spAutoFit/>
          </a:bodyPr>
          <a:lstStyle/>
          <a:p>
            <a:pPr indent="450215" algn="just">
              <a:lnSpc>
                <a:spcPct val="107000"/>
              </a:lnSpc>
              <a:spcAft>
                <a:spcPts val="600"/>
              </a:spcAft>
            </a:pPr>
            <a:r>
              <a:rPr lang="uk-UA" sz="1600" b="1" dirty="0">
                <a:effectLst/>
                <a:latin typeface="Calibri" panose="020F0502020204030204" pitchFamily="34" charset="0"/>
                <a:ea typeface="Calibri" panose="020F0502020204030204" pitchFamily="34" charset="0"/>
                <a:cs typeface="Times New Roman" panose="02020603050405020304" pitchFamily="18" charset="0"/>
              </a:rPr>
              <a:t>Завдання для самостійного вирішення до заняття 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1.21. Уявіть собі маятник, що коливається. Виразіть у відносних одиницях потенційну, кінетичну та повну енергію маятника у крайніх та середньому положеннях вантажу маятника. Якщо маятник поступово зупиниться, то куди подінеться енергія його коливального процесу?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1.22. Який фазовий стан більшості видів матерії за таких умов: а) високих температурах, низьких тисках; б) низьких температурах, високих тисках?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600" dirty="0">
                <a:effectLst/>
                <a:latin typeface="Calibri" panose="020F0502020204030204" pitchFamily="34" charset="0"/>
                <a:ea typeface="Calibri" panose="020F0502020204030204" pitchFamily="34" charset="0"/>
                <a:cs typeface="Times New Roman" panose="02020603050405020304" pitchFamily="18" charset="0"/>
              </a:rPr>
              <a:t>          1.23. Вкажіть фазовий стан у нормальних умовах кожної з наступних речовин: </a:t>
            </a:r>
            <a:endParaRPr lang="ru-RU" sz="1600" dirty="0"/>
          </a:p>
        </p:txBody>
      </p:sp>
      <p:pic>
        <p:nvPicPr>
          <p:cNvPr id="4" name="Рисунок 3">
            <a:extLst>
              <a:ext uri="{FF2B5EF4-FFF2-40B4-BE49-F238E27FC236}">
                <a16:creationId xmlns:a16="http://schemas.microsoft.com/office/drawing/2014/main" id="{D668F157-61C8-49D6-A916-A144EDC059F7}"/>
              </a:ext>
            </a:extLst>
          </p:cNvPr>
          <p:cNvPicPr>
            <a:picLocks noChangeAspect="1"/>
          </p:cNvPicPr>
          <p:nvPr/>
        </p:nvPicPr>
        <p:blipFill>
          <a:blip r:embed="rId2"/>
          <a:stretch>
            <a:fillRect/>
          </a:stretch>
        </p:blipFill>
        <p:spPr>
          <a:xfrm>
            <a:off x="7985972" y="2174346"/>
            <a:ext cx="2993390" cy="257175"/>
          </a:xfrm>
          <a:prstGeom prst="rect">
            <a:avLst/>
          </a:prstGeom>
        </p:spPr>
      </p:pic>
      <p:sp>
        <p:nvSpPr>
          <p:cNvPr id="6" name="TextBox 5">
            <a:extLst>
              <a:ext uri="{FF2B5EF4-FFF2-40B4-BE49-F238E27FC236}">
                <a16:creationId xmlns:a16="http://schemas.microsoft.com/office/drawing/2014/main" id="{7C30EBC5-28B1-4FC6-B127-F4835602E25B}"/>
              </a:ext>
            </a:extLst>
          </p:cNvPr>
          <p:cNvSpPr txBox="1"/>
          <p:nvPr/>
        </p:nvSpPr>
        <p:spPr>
          <a:xfrm>
            <a:off x="550333" y="2706322"/>
            <a:ext cx="11097895" cy="2792239"/>
          </a:xfrm>
          <a:prstGeom prst="rect">
            <a:avLst/>
          </a:prstGeom>
          <a:noFill/>
        </p:spPr>
        <p:txBody>
          <a:bodyPr wrap="square">
            <a:spAutoFit/>
          </a:bodyPr>
          <a:lstStyle/>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1.24. У довідковій літературі наводяться такі властивості сірки: ковалентний радіус 0,104 нм; б) перша енергія іонізації 999 кДж/</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мол</a:t>
            </a:r>
            <a:r>
              <a:rPr lang="uk-UA" sz="1600" dirty="0">
                <a:effectLst/>
                <a:latin typeface="Calibri" panose="020F0502020204030204" pitchFamily="34" charset="0"/>
                <a:ea typeface="Calibri" panose="020F0502020204030204" pitchFamily="34" charset="0"/>
                <a:cs typeface="Times New Roman" panose="02020603050405020304" pitchFamily="18" charset="0"/>
              </a:rPr>
              <a:t>; в) температура плавлення 114°С; г) температура кипіння 445°С; д) здатність горіти у повітряному середовищі з утворенням S0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 е) утворення молекул різного складу за різних температур: 200 °С - переважно S</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8</a:t>
            </a:r>
            <a:r>
              <a:rPr lang="uk-UA" sz="1600" dirty="0">
                <a:effectLst/>
                <a:latin typeface="Calibri" panose="020F0502020204030204" pitchFamily="34" charset="0"/>
                <a:ea typeface="Calibri" panose="020F0502020204030204" pitchFamily="34" charset="0"/>
                <a:cs typeface="Times New Roman" panose="02020603050405020304" pitchFamily="18" charset="0"/>
              </a:rPr>
              <a:t>, 600 °С - переважно S</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 ж) </a:t>
            </a:r>
            <a:r>
              <a:rPr lang="uk-UA" sz="1600" dirty="0">
                <a:effectLst/>
                <a:latin typeface="Calibri" panose="020F0502020204030204" pitchFamily="34" charset="0"/>
                <a:ea typeface="Calibri" panose="020F0502020204030204" pitchFamily="34" charset="0"/>
                <a:cs typeface="Calibri" panose="020F0502020204030204" pitchFamily="34" charset="0"/>
              </a:rPr>
              <a:t>α</a:t>
            </a:r>
            <a:r>
              <a:rPr lang="uk-UA" sz="1600" dirty="0">
                <a:effectLst/>
                <a:latin typeface="Calibri" panose="020F0502020204030204" pitchFamily="34" charset="0"/>
                <a:ea typeface="Calibri" panose="020F0502020204030204" pitchFamily="34" charset="0"/>
                <a:cs typeface="Times New Roman" panose="02020603050405020304" pitchFamily="18" charset="0"/>
              </a:rPr>
              <a:t>-S</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8</a:t>
            </a:r>
            <a:r>
              <a:rPr lang="uk-UA" sz="1600" dirty="0">
                <a:effectLst/>
                <a:latin typeface="Calibri" panose="020F0502020204030204" pitchFamily="34" charset="0"/>
                <a:ea typeface="Calibri" panose="020F0502020204030204" pitchFamily="34" charset="0"/>
                <a:cs typeface="Times New Roman" panose="02020603050405020304" pitchFamily="18" charset="0"/>
              </a:rPr>
              <a:t> практично не розчиняється у воді; з) розчиняється у нагрітому водному розчині Na</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S0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600" dirty="0">
                <a:effectLst/>
                <a:latin typeface="Calibri" panose="020F0502020204030204" pitchFamily="34" charset="0"/>
                <a:ea typeface="Calibri" panose="020F0502020204030204" pitchFamily="34" charset="0"/>
                <a:cs typeface="Times New Roman" panose="02020603050405020304" pitchFamily="18" charset="0"/>
              </a:rPr>
              <a:t>; і) ізотопи </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31</a:t>
            </a:r>
            <a:r>
              <a:rPr lang="uk-UA" sz="1600" dirty="0">
                <a:effectLst/>
                <a:latin typeface="Calibri" panose="020F0502020204030204" pitchFamily="34" charset="0"/>
                <a:ea typeface="Calibri" panose="020F0502020204030204" pitchFamily="34" charset="0"/>
                <a:cs typeface="Times New Roman" panose="02020603050405020304" pitchFamily="18" charset="0"/>
              </a:rPr>
              <a:t>S, </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37</a:t>
            </a:r>
            <a:r>
              <a:rPr lang="uk-UA" sz="1600" dirty="0">
                <a:effectLst/>
                <a:latin typeface="Calibri" panose="020F0502020204030204" pitchFamily="34" charset="0"/>
                <a:ea typeface="Calibri" panose="020F0502020204030204" pitchFamily="34" charset="0"/>
                <a:cs typeface="Times New Roman" panose="02020603050405020304" pitchFamily="18" charset="0"/>
              </a:rPr>
              <a:t>S виявляють радіоактивність (</a:t>
            </a:r>
            <a:r>
              <a:rPr lang="uk-UA" sz="1600" dirty="0">
                <a:effectLst/>
                <a:latin typeface="Calibri" panose="020F0502020204030204" pitchFamily="34" charset="0"/>
                <a:ea typeface="Calibri" panose="020F0502020204030204" pitchFamily="34" charset="0"/>
                <a:cs typeface="Calibri" panose="020F0502020204030204" pitchFamily="34" charset="0"/>
              </a:rPr>
              <a:t>β</a:t>
            </a:r>
            <a:r>
              <a:rPr lang="uk-UA" sz="1600" dirty="0">
                <a:effectLst/>
                <a:latin typeface="Calibri" panose="020F0502020204030204" pitchFamily="34" charset="0"/>
                <a:ea typeface="Calibri" panose="020F0502020204030204" pitchFamily="34" charset="0"/>
                <a:cs typeface="Times New Roman" panose="02020603050405020304" pitchFamily="18" charset="0"/>
              </a:rPr>
              <a:t>-розпад); к) має окислювальну та відновну здатність. Виділіть із перерахованих властивостей сірки ті, які можна зарахувати до категорії хімічних властивостей.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1.25. Перераховано низку процесів: а) плавлення льоду; б) перехід йоду з твердого стану в газоподібний, минаючи рідкий стан; в) утворення хмар у повітряній атмосфері; г) перетравлення їжі у живому організмі; б) дистиляція спирту; е) утворення спирту при бродінні виноградного соку; ж) інтенсивне виділення газоподібного С0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 із газованої води при відкриванні пляшки; з) розряд акумулятора; і) корозія металу. Виділіть процеси, які є хімічними перетвореннями.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D39210-085B-43BB-9643-E8F38022B52B}"/>
              </a:ext>
            </a:extLst>
          </p:cNvPr>
          <p:cNvSpPr txBox="1"/>
          <p:nvPr/>
        </p:nvSpPr>
        <p:spPr>
          <a:xfrm>
            <a:off x="482601" y="5498561"/>
            <a:ext cx="11097894" cy="871008"/>
          </a:xfrm>
          <a:prstGeom prst="rect">
            <a:avLst/>
          </a:prstGeom>
          <a:noFill/>
        </p:spPr>
        <p:txBody>
          <a:bodyPr wrap="square">
            <a:spAutoFit/>
          </a:bodyPr>
          <a:lstStyle/>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1.26. Як можна встановити, чи є кожна з перелічених речовин простою речовиною, сполукою, розчином чи гетерогенною сумішшю? Речовини такі: а) повітря, б) чорнило, е) молоко, г) морська вода, д) хлорид натрію, е) сірка, ж) нафта.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651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FF4EA-06D4-4277-9D07-F63BB588DF84}"/>
              </a:ext>
            </a:extLst>
          </p:cNvPr>
          <p:cNvSpPr txBox="1"/>
          <p:nvPr/>
        </p:nvSpPr>
        <p:spPr>
          <a:xfrm>
            <a:off x="118533" y="235558"/>
            <a:ext cx="6096000" cy="375552"/>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Завдання для самостійного вирішення до заняття 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AEF7344-A94C-4F8F-8A12-02B9FB85BCDF}"/>
              </a:ext>
            </a:extLst>
          </p:cNvPr>
          <p:cNvSpPr txBox="1"/>
          <p:nvPr/>
        </p:nvSpPr>
        <p:spPr>
          <a:xfrm>
            <a:off x="567267" y="903084"/>
            <a:ext cx="11142133" cy="2682657"/>
          </a:xfrm>
          <a:prstGeom prst="rect">
            <a:avLst/>
          </a:prstGeom>
          <a:noFill/>
        </p:spPr>
        <p:txBody>
          <a:bodyPr wrap="square">
            <a:spAutoFit/>
          </a:bodyPr>
          <a:lstStyle/>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1.27. Дана суміш порошків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600" dirty="0">
                <a:effectLst/>
                <a:latin typeface="Calibri" panose="020F0502020204030204" pitchFamily="34" charset="0"/>
                <a:ea typeface="Calibri" panose="020F0502020204030204" pitchFamily="34" charset="0"/>
                <a:cs typeface="Times New Roman" panose="02020603050405020304" pitchFamily="18" charset="0"/>
              </a:rPr>
              <a:t> та С</a:t>
            </a:r>
            <a:r>
              <a:rPr lang="en-US" sz="1600" dirty="0">
                <a:effectLst/>
                <a:latin typeface="Calibri" panose="020F0502020204030204" pitchFamily="34" charset="0"/>
                <a:ea typeface="Calibri" panose="020F0502020204030204" pitchFamily="34" charset="0"/>
                <a:cs typeface="Times New Roman" panose="02020603050405020304" pitchFamily="18" charset="0"/>
              </a:rPr>
              <a:t>u</a:t>
            </a:r>
            <a:r>
              <a:rPr lang="uk-UA" sz="1600" dirty="0">
                <a:effectLst/>
                <a:latin typeface="Calibri" panose="020F0502020204030204" pitchFamily="34" charset="0"/>
                <a:ea typeface="Calibri" panose="020F0502020204030204" pitchFamily="34" charset="0"/>
                <a:cs typeface="Times New Roman" panose="02020603050405020304" pitchFamily="18" charset="0"/>
              </a:rPr>
              <a:t>. Які фізичні та які хімічні властивості індивідуальних речовин можна використовувати для поділу суміші?</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1.28. Як виділити чисту воду з морської води за допомогою фізичних перетворень, використовуючи різні методи? Чи можна вирішити це завдання хімічним шляхом?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1.29. Тенісні кульки надувають, поміщаючи в них таблетки з речовиною, що розкладається при нагріванні із виділенням газу. Спробуйте скласти у загальному вигляді баланс енергії цього процесу.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1.30. У теплоізольованій посудині з рухомим поршнем проведено хімічні реакції: а) без виділення газу; б) з виділенням газу. Внаслідок реакцій виділилася однакова кількість теплоти. Чи можна очікувати, що зміна внутрішньої енергії системи </a:t>
            </a:r>
            <a:r>
              <a:rPr lang="uk-UA" sz="1600" dirty="0">
                <a:effectLst/>
                <a:latin typeface="Calibri" panose="020F0502020204030204" pitchFamily="34" charset="0"/>
                <a:ea typeface="Calibri" panose="020F0502020204030204" pitchFamily="34" charset="0"/>
                <a:cs typeface="Calibri" panose="020F0502020204030204" pitchFamily="34" charset="0"/>
              </a:rPr>
              <a:t>Δ</a:t>
            </a:r>
            <a:r>
              <a:rPr lang="uk-UA" sz="1600" dirty="0">
                <a:effectLst/>
                <a:latin typeface="Calibri" panose="020F0502020204030204" pitchFamily="34" charset="0"/>
                <a:ea typeface="Calibri" panose="020F0502020204030204" pitchFamily="34" charset="0"/>
                <a:cs typeface="Times New Roman" panose="02020603050405020304" pitchFamily="18" charset="0"/>
              </a:rPr>
              <a:t>U буде більшим у першому випадку в порівнянні з другим, і чому?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EAC37F5-0DD4-40DB-BF69-826BFFBE6142}"/>
              </a:ext>
            </a:extLst>
          </p:cNvPr>
          <p:cNvSpPr txBox="1"/>
          <p:nvPr/>
        </p:nvSpPr>
        <p:spPr>
          <a:xfrm flipH="1">
            <a:off x="3202092" y="4199466"/>
            <a:ext cx="6024881" cy="1938992"/>
          </a:xfrm>
          <a:prstGeom prst="rect">
            <a:avLst/>
          </a:prstGeom>
          <a:noFill/>
        </p:spPr>
        <p:txBody>
          <a:bodyPr wrap="square" rtlCol="0">
            <a:spAutoFit/>
          </a:bodyPr>
          <a:lstStyle/>
          <a:p>
            <a:pPr algn="ctr"/>
            <a:r>
              <a:rPr lang="ru-RU" sz="6000" b="1" dirty="0" err="1"/>
              <a:t>Дякую</a:t>
            </a:r>
            <a:r>
              <a:rPr lang="ru-RU" sz="6000" b="1" dirty="0"/>
              <a:t> за </a:t>
            </a:r>
            <a:r>
              <a:rPr lang="ru-RU" sz="6000" b="1" dirty="0" err="1"/>
              <a:t>увагу</a:t>
            </a:r>
            <a:r>
              <a:rPr lang="ru-RU" sz="6000" b="1" dirty="0"/>
              <a:t>! </a:t>
            </a:r>
            <a:r>
              <a:rPr lang="ru-RU" sz="6000" b="1" dirty="0">
                <a:sym typeface="Wingdings" panose="05000000000000000000" pitchFamily="2" charset="2"/>
              </a:rPr>
              <a:t></a:t>
            </a:r>
            <a:endParaRPr lang="ru-RU" sz="6000" b="1" dirty="0"/>
          </a:p>
        </p:txBody>
      </p:sp>
    </p:spTree>
    <p:extLst>
      <p:ext uri="{BB962C8B-B14F-4D97-AF65-F5344CB8AC3E}">
        <p14:creationId xmlns:p14="http://schemas.microsoft.com/office/powerpoint/2010/main" val="24242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A183EB-CAEE-4A21-BB32-51531ABB786D}"/>
              </a:ext>
            </a:extLst>
          </p:cNvPr>
          <p:cNvSpPr txBox="1"/>
          <p:nvPr/>
        </p:nvSpPr>
        <p:spPr>
          <a:xfrm>
            <a:off x="406399" y="268471"/>
            <a:ext cx="4961468" cy="6544740"/>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Поля.</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Ті форми матерії, дискретні частинки (кванти), в яких немає маси спокою, називаються полями. </a:t>
            </a:r>
            <a:r>
              <a:rPr lang="uk-UA" sz="1800" dirty="0">
                <a:effectLst/>
                <a:latin typeface="Calibri" panose="020F0502020204030204" pitchFamily="34" charset="0"/>
                <a:ea typeface="Calibri" panose="020F0502020204030204" pitchFamily="34" charset="0"/>
                <a:cs typeface="Times New Roman" panose="02020603050405020304" pitchFamily="18" charset="0"/>
              </a:rPr>
              <a:t>Так, електромагнітним полям відповідають дискретні частинки – фотони, гравітаційним полям – гравітони (гіпотетичні частки). Маса спокою фотонів та гравітонів дорівнює нулю, бо неможливо знайти систему відліку, в якій ці частки спочивають. Їхня швидкість дорівнює швидкості світла.</a:t>
            </a:r>
          </a:p>
          <a:p>
            <a:pPr indent="450215" algn="just">
              <a:lnSpc>
                <a:spcPct val="107000"/>
              </a:lnSpc>
              <a:spcAft>
                <a:spcPts val="6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цілому нині справедливо твердження, що кожному виду поля відповідають певні частинки, а й, навпаки, всім відомим часткам відповідають квантові поля </a:t>
            </a:r>
            <a:r>
              <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(прояв корпускулярно-хвильового дуалізму матерії)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Частинки речовини та поля знаходяться у нерозривному зв'язку один з одним. Наприклад, електромагнітне поле здійснює взаємодію між електрично зарядженими частинками.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Електромагнітне поле від нагрівального кабелю: шкідливо чи ні?">
            <a:extLst>
              <a:ext uri="{FF2B5EF4-FFF2-40B4-BE49-F238E27FC236}">
                <a16:creationId xmlns:a16="http://schemas.microsoft.com/office/drawing/2014/main" id="{9B3BFA15-B075-443C-87A6-6D4E96702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753532"/>
            <a:ext cx="5664201" cy="566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6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765201-79C7-45E1-9D11-AB56FF74DE74}"/>
              </a:ext>
            </a:extLst>
          </p:cNvPr>
          <p:cNvSpPr txBox="1"/>
          <p:nvPr/>
        </p:nvSpPr>
        <p:spPr>
          <a:xfrm>
            <a:off x="279399" y="194941"/>
            <a:ext cx="6417734" cy="6171754"/>
          </a:xfrm>
          <a:prstGeom prst="rect">
            <a:avLst/>
          </a:prstGeom>
          <a:noFill/>
        </p:spPr>
        <p:txBody>
          <a:bodyPr wrap="square">
            <a:spAutoFit/>
          </a:bodyPr>
          <a:lstStyle/>
          <a:p>
            <a:pPr indent="450215" algn="just">
              <a:lnSpc>
                <a:spcPct val="107000"/>
              </a:lnSpc>
              <a:spcAft>
                <a:spcPts val="6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Енергія та маса.</a:t>
            </a:r>
            <a:r>
              <a:rPr lang="uk-UA"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just">
              <a:lnSpc>
                <a:spcPct val="107000"/>
              </a:lnSpc>
              <a:spcAft>
                <a:spcPts val="6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До основних характеристик матерії відносяться енергія і маса. </a:t>
            </a:r>
            <a:r>
              <a:rPr lang="uk-UA" i="1" dirty="0">
                <a:effectLst/>
                <a:latin typeface="Calibri" panose="020F0502020204030204" pitchFamily="34" charset="0"/>
                <a:ea typeface="Calibri" panose="020F0502020204030204" pitchFamily="34" charset="0"/>
                <a:cs typeface="Times New Roman" panose="02020603050405020304" pitchFamily="18" charset="0"/>
              </a:rPr>
              <a:t>Енергія є загальною кількісною мірою руху та взаємодії всіх видів матерії.</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dirty="0">
                <a:effectLst/>
                <a:latin typeface="Calibri" panose="020F0502020204030204" pitchFamily="34" charset="0"/>
                <a:ea typeface="Calibri" panose="020F0502020204030204" pitchFamily="34" charset="0"/>
                <a:cs typeface="Times New Roman" panose="02020603050405020304" pitchFamily="18" charset="0"/>
              </a:rPr>
              <a:t>Різним формам руху матерії відповідають різні форми енергії: механічна, електрична, хімічна, ядерна та ін. Цей поділ до певної міри умовний.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dirty="0">
                <a:effectLst/>
                <a:latin typeface="Calibri" panose="020F0502020204030204" pitchFamily="34" charset="0"/>
                <a:ea typeface="Calibri" panose="020F0502020204030204" pitchFamily="34" charset="0"/>
                <a:cs typeface="Times New Roman" panose="02020603050405020304" pitchFamily="18" charset="0"/>
              </a:rPr>
              <a:t>Для об'єктів (тіл), що являють собою речовини, енергія поділяється на потенційну та кінетичну.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Потенційна енергія</a:t>
            </a:r>
            <a:r>
              <a:rPr lang="uk-UA" dirty="0">
                <a:effectLst/>
                <a:latin typeface="Calibri" panose="020F0502020204030204" pitchFamily="34" charset="0"/>
                <a:ea typeface="Calibri" panose="020F0502020204030204" pitchFamily="34" charset="0"/>
                <a:cs typeface="Times New Roman" panose="02020603050405020304" pitchFamily="18" charset="0"/>
              </a:rPr>
              <a:t> залежить від положення тіла по відношенню до іншого тіла. Наприклад, що вище знаходиться тіло щодо землі, то більше вписувалося його потенційна енергія стосовно землі. Потенційна енергія - це запас енергії, здатної перетворитися на роботу під час падіння тіла.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Кінетична енергія</a:t>
            </a:r>
            <a:r>
              <a:rPr lang="uk-UA" dirty="0">
                <a:effectLst/>
                <a:latin typeface="Calibri" panose="020F0502020204030204" pitchFamily="34" charset="0"/>
                <a:ea typeface="Calibri" panose="020F0502020204030204" pitchFamily="34" charset="0"/>
                <a:cs typeface="Times New Roman" panose="02020603050405020304" pitchFamily="18" charset="0"/>
              </a:rPr>
              <a:t> обумовлена рухом одного тіла щодо іншого. Якщо порівняти кінетичну енергію людини, що переміщається в машині або літаку щодо будь-якого орієнтиру на землі, то очевидно, що вона вища при польоті в літаку.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i="1" dirty="0">
                <a:effectLst/>
                <a:latin typeface="Calibri" panose="020F0502020204030204" pitchFamily="34" charset="0"/>
                <a:ea typeface="Calibri" panose="020F0502020204030204" pitchFamily="34" charset="0"/>
                <a:cs typeface="Times New Roman" panose="02020603050405020304" pitchFamily="18" charset="0"/>
              </a:rPr>
              <a:t>Енергія здатна перетворюватися з однієї форми на іншу.</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CBC667-FA06-4EA4-8863-E4CBB17A7E32}"/>
              </a:ext>
            </a:extLst>
          </p:cNvPr>
          <p:cNvSpPr txBox="1"/>
          <p:nvPr/>
        </p:nvSpPr>
        <p:spPr>
          <a:xfrm>
            <a:off x="6866466" y="624815"/>
            <a:ext cx="5156201" cy="2455031"/>
          </a:xfrm>
          <a:prstGeom prst="rect">
            <a:avLst/>
          </a:prstGeom>
          <a:noFill/>
        </p:spPr>
        <p:txBody>
          <a:bodyPr wrap="square">
            <a:spAutoFit/>
          </a:bodyPr>
          <a:lstStyle/>
          <a:p>
            <a:pPr indent="450215" algn="just">
              <a:lnSpc>
                <a:spcPct val="107000"/>
              </a:lnSpc>
              <a:spcAft>
                <a:spcPts val="60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Наприклад, ви запускаєте двигун автомобіля. Використовуючи механічну енергію свого руху, ви включаєте електричний ланцюг, і електрична енергія акумулятора починає перетворюватися на механічну, заводиться двигун автомобіля, і хімічна енергія при спалюванні палива перетворюється на механічну, яка приводить в рух автомобіль, але частина механічної енергії в генераторі перетворюється на електричну, яка витрачається на підзарядку акумулятора, де перетворюється на хімічну енергію. Одночасно деяка частка енергії перетворюється на тепло і розсіюється в навколишньому просторі, витрачається утворення шуму та інші втрати. Тільки частина енергії перетворюється на корисну роботу. Тому твердження, що енергія – це здатність виконувати роботу, справедливе лише частково.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FDA8598-9DEE-4D34-B2CF-12CCA854E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3302000"/>
            <a:ext cx="4220104" cy="331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4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0DCEBB-3B8E-4D2F-BD3F-35C5F4E8DFCF}"/>
              </a:ext>
            </a:extLst>
          </p:cNvPr>
          <p:cNvSpPr txBox="1"/>
          <p:nvPr/>
        </p:nvSpPr>
        <p:spPr>
          <a:xfrm>
            <a:off x="296333" y="280889"/>
            <a:ext cx="4089400" cy="4459106"/>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Маса</a:t>
            </a:r>
            <a:r>
              <a:rPr lang="uk-UA" sz="1800" dirty="0">
                <a:effectLst/>
                <a:latin typeface="Calibri" panose="020F0502020204030204" pitchFamily="34" charset="0"/>
                <a:ea typeface="Calibri" panose="020F0502020204030204" pitchFamily="34" charset="0"/>
                <a:cs typeface="Times New Roman" panose="02020603050405020304" pitchFamily="18" charset="0"/>
              </a:rPr>
              <a:t> - є міра кількості речовини, що проявляється у таких її властивостях, як гравітаційне тяжіння чи інерція.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Гравітаційне тяжіння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між тілами здійснюється за допомогою поля тяжіння або гравітаційного поля.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Інерція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 є опір матерії будь-якій зміні руху, як у напрямку, і за швидкістю.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Альбертом Ейнштейном встановлено взаємозв'язок між енергією та масою (1905). Добре відомо знамените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рівняння Ейнштейна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Всеукраїнський бухгалтерський клуб &quot;Баланс&quot; - 👌 Десять уроків життя від  Альберта Ейнштейна Альберт Ейнштейн був прекрасним фізиком. Він відкрив  багато фізичних законів і був попереду багатьох учених свого часу. Але люди  називають">
            <a:extLst>
              <a:ext uri="{FF2B5EF4-FFF2-40B4-BE49-F238E27FC236}">
                <a16:creationId xmlns:a16="http://schemas.microsoft.com/office/drawing/2014/main" id="{97A470A7-822C-4DA6-8E0B-290F0A6B0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2531592"/>
            <a:ext cx="6574567" cy="409752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F21559BA-03DD-4394-A8AC-B290019F2801}"/>
              </a:ext>
            </a:extLst>
          </p:cNvPr>
          <p:cNvPicPr>
            <a:picLocks noChangeAspect="1"/>
          </p:cNvPicPr>
          <p:nvPr/>
        </p:nvPicPr>
        <p:blipFill>
          <a:blip r:embed="rId3"/>
          <a:stretch>
            <a:fillRect/>
          </a:stretch>
        </p:blipFill>
        <p:spPr>
          <a:xfrm>
            <a:off x="296333" y="4850123"/>
            <a:ext cx="2437304" cy="841832"/>
          </a:xfrm>
          <a:prstGeom prst="rect">
            <a:avLst/>
          </a:prstGeom>
        </p:spPr>
      </p:pic>
      <p:sp>
        <p:nvSpPr>
          <p:cNvPr id="8" name="TextBox 7">
            <a:extLst>
              <a:ext uri="{FF2B5EF4-FFF2-40B4-BE49-F238E27FC236}">
                <a16:creationId xmlns:a16="http://schemas.microsoft.com/office/drawing/2014/main" id="{58D45E7E-2797-4DF9-8625-2DE62729788F}"/>
              </a:ext>
            </a:extLst>
          </p:cNvPr>
          <p:cNvSpPr txBox="1"/>
          <p:nvPr/>
        </p:nvSpPr>
        <p:spPr>
          <a:xfrm>
            <a:off x="296333" y="5802084"/>
            <a:ext cx="4004731" cy="646331"/>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Е – кількість енергії,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Дж</a:t>
            </a:r>
            <a:r>
              <a:rPr lang="uk-UA" sz="1800" dirty="0">
                <a:effectLst/>
                <a:latin typeface="Calibri" panose="020F0502020204030204" pitchFamily="34" charset="0"/>
                <a:ea typeface="Calibri" panose="020F0502020204030204" pitchFamily="34" charset="0"/>
                <a:cs typeface="Times New Roman" panose="02020603050405020304" pitchFamily="18" charset="0"/>
              </a:rPr>
              <a:t>; m – маса, кг; с - швидкість світла у вакуумі, м/с.</a:t>
            </a:r>
            <a:endParaRPr lang="ru-RU" dirty="0"/>
          </a:p>
        </p:txBody>
      </p:sp>
      <p:sp>
        <p:nvSpPr>
          <p:cNvPr id="10" name="TextBox 9">
            <a:extLst>
              <a:ext uri="{FF2B5EF4-FFF2-40B4-BE49-F238E27FC236}">
                <a16:creationId xmlns:a16="http://schemas.microsoft.com/office/drawing/2014/main" id="{AF820258-F952-4935-A0ED-BEC1CBB2AB3E}"/>
              </a:ext>
            </a:extLst>
          </p:cNvPr>
          <p:cNvSpPr txBox="1"/>
          <p:nvPr/>
        </p:nvSpPr>
        <p:spPr>
          <a:xfrm>
            <a:off x="5054599" y="587570"/>
            <a:ext cx="6747933" cy="1754326"/>
          </a:xfrm>
          <a:prstGeom prst="rect">
            <a:avLst/>
          </a:prstGeom>
          <a:noFill/>
        </p:spPr>
        <p:txBody>
          <a:bodyPr wrap="square">
            <a:spAutoFit/>
          </a:bodyPr>
          <a:lstStyle/>
          <a:p>
            <a:pPr algn="just"/>
            <a:r>
              <a:rPr lang="uk-UA" sz="1800" dirty="0">
                <a:effectLst/>
                <a:latin typeface="Calibri" panose="020F0502020204030204" pitchFamily="34" charset="0"/>
                <a:ea typeface="Calibri" panose="020F0502020204030204" pitchFamily="34" charset="0"/>
                <a:cs typeface="Times New Roman" panose="02020603050405020304" pitchFamily="18" charset="0"/>
              </a:rPr>
              <a:t>Рівняння Ейнштейна свідчить про еквівалентність маси та енергії. Іншими словами, рівняння стверджує, що будь-який вид матерії має масу та асоційовану з нею енергію. </a:t>
            </a:r>
            <a:r>
              <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Будь-яка зміна маси супроводжується еквівалентною зміною енергії.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Справедливе та зворотне твердження: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будь-яка зміна енергії супроводжується еквівалентною зміною маси</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dirty="0"/>
          </a:p>
        </p:txBody>
      </p:sp>
      <p:sp>
        <p:nvSpPr>
          <p:cNvPr id="9" name="TextBox 8">
            <a:extLst>
              <a:ext uri="{FF2B5EF4-FFF2-40B4-BE49-F238E27FC236}">
                <a16:creationId xmlns:a16="http://schemas.microsoft.com/office/drawing/2014/main" id="{9747065A-E428-4069-8BCF-62BF6D2F6562}"/>
              </a:ext>
            </a:extLst>
          </p:cNvPr>
          <p:cNvSpPr txBox="1"/>
          <p:nvPr/>
        </p:nvSpPr>
        <p:spPr>
          <a:xfrm>
            <a:off x="3437467" y="5091145"/>
            <a:ext cx="617477" cy="369332"/>
          </a:xfrm>
          <a:prstGeom prst="rect">
            <a:avLst/>
          </a:prstGeom>
          <a:noFill/>
        </p:spPr>
        <p:txBody>
          <a:bodyPr wrap="none" rtlCol="0">
            <a:spAutoFit/>
          </a:bodyPr>
          <a:lstStyle/>
          <a:p>
            <a:r>
              <a:rPr lang="uk-UA" dirty="0"/>
              <a:t>(1.1)</a:t>
            </a:r>
            <a:endParaRPr lang="ru-RU" dirty="0"/>
          </a:p>
        </p:txBody>
      </p:sp>
    </p:spTree>
    <p:extLst>
      <p:ext uri="{BB962C8B-B14F-4D97-AF65-F5344CB8AC3E}">
        <p14:creationId xmlns:p14="http://schemas.microsoft.com/office/powerpoint/2010/main" val="293910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8F40D-5FF4-488E-8E30-B9DFD2F87FA2}"/>
              </a:ext>
            </a:extLst>
          </p:cNvPr>
          <p:cNvSpPr txBox="1"/>
          <p:nvPr/>
        </p:nvSpPr>
        <p:spPr>
          <a:xfrm>
            <a:off x="397934" y="303231"/>
            <a:ext cx="4995333" cy="185736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частки рухаються з дуже великими швидкостями, порівнянними зі швидкістю світла, то масу та енергію оцінюють з позицій нової механіки, яка називається релятивістською. Маса частинок, що рухаються,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m</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рух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залежить від їх швидкості відповідно до співвідношення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0CECE99-A5E3-4AF4-95B1-3A82EBFA8917}"/>
              </a:ext>
            </a:extLst>
          </p:cNvPr>
          <p:cNvPicPr>
            <a:picLocks noChangeAspect="1"/>
          </p:cNvPicPr>
          <p:nvPr/>
        </p:nvPicPr>
        <p:blipFill>
          <a:blip r:embed="rId2"/>
          <a:stretch>
            <a:fillRect/>
          </a:stretch>
        </p:blipFill>
        <p:spPr>
          <a:xfrm>
            <a:off x="752475" y="2590800"/>
            <a:ext cx="2143125" cy="838200"/>
          </a:xfrm>
          <a:prstGeom prst="rect">
            <a:avLst/>
          </a:prstGeom>
        </p:spPr>
      </p:pic>
      <p:sp>
        <p:nvSpPr>
          <p:cNvPr id="12" name="TextBox 11">
            <a:extLst>
              <a:ext uri="{FF2B5EF4-FFF2-40B4-BE49-F238E27FC236}">
                <a16:creationId xmlns:a16="http://schemas.microsoft.com/office/drawing/2014/main" id="{F2FD8BF8-41D7-4E6A-8009-306117DC5480}"/>
              </a:ext>
            </a:extLst>
          </p:cNvPr>
          <p:cNvSpPr txBox="1"/>
          <p:nvPr/>
        </p:nvSpPr>
        <p:spPr>
          <a:xfrm>
            <a:off x="4233334" y="2825234"/>
            <a:ext cx="617477" cy="369332"/>
          </a:xfrm>
          <a:prstGeom prst="rect">
            <a:avLst/>
          </a:prstGeom>
          <a:noFill/>
        </p:spPr>
        <p:txBody>
          <a:bodyPr wrap="none" rtlCol="0">
            <a:spAutoFit/>
          </a:bodyPr>
          <a:lstStyle/>
          <a:p>
            <a:r>
              <a:rPr lang="uk-UA" dirty="0"/>
              <a:t>(1.2)</a:t>
            </a:r>
            <a:endParaRPr lang="ru-RU" dirty="0"/>
          </a:p>
        </p:txBody>
      </p:sp>
      <p:sp>
        <p:nvSpPr>
          <p:cNvPr id="14" name="TextBox 13">
            <a:extLst>
              <a:ext uri="{FF2B5EF4-FFF2-40B4-BE49-F238E27FC236}">
                <a16:creationId xmlns:a16="http://schemas.microsoft.com/office/drawing/2014/main" id="{CE06FA58-C5A3-445C-87D8-633995CDA8ED}"/>
              </a:ext>
            </a:extLst>
          </p:cNvPr>
          <p:cNvSpPr txBox="1"/>
          <p:nvPr/>
        </p:nvSpPr>
        <p:spPr>
          <a:xfrm>
            <a:off x="338667" y="3429000"/>
            <a:ext cx="5054600" cy="671915"/>
          </a:xfrm>
          <a:prstGeom prst="rect">
            <a:avLst/>
          </a:prstGeom>
          <a:noFill/>
        </p:spPr>
        <p:txBody>
          <a:bodyPr wrap="square">
            <a:spAutoFit/>
          </a:bodyPr>
          <a:lstStyle/>
          <a:p>
            <a:pPr algn="just">
              <a:lnSpc>
                <a:spcPct val="107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маса спокою частинок; </a:t>
            </a: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uk-UA" sz="1800" dirty="0">
                <a:effectLst/>
                <a:latin typeface="Calibri" panose="020F0502020204030204" pitchFamily="34" charset="0"/>
                <a:ea typeface="Calibri" panose="020F0502020204030204" pitchFamily="34" charset="0"/>
                <a:cs typeface="Times New Roman" panose="02020603050405020304" pitchFamily="18" charset="0"/>
              </a:rPr>
              <a:t>-швидкість частинок.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4932DF3-4197-4933-BE13-30CA657212AC}"/>
              </a:ext>
            </a:extLst>
          </p:cNvPr>
          <p:cNvSpPr txBox="1"/>
          <p:nvPr/>
        </p:nvSpPr>
        <p:spPr>
          <a:xfrm>
            <a:off x="6273799" y="379431"/>
            <a:ext cx="5342467" cy="1561005"/>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Зі співвідношення (1.2) випливає, що маса частинок (тіла) зростає зі збільшенням їхньої швидкості.</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Оскільки маса частинок пов'язана з їхньою енергією, то з релятивістської механіки випливає</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Рисунок 16">
            <a:extLst>
              <a:ext uri="{FF2B5EF4-FFF2-40B4-BE49-F238E27FC236}">
                <a16:creationId xmlns:a16="http://schemas.microsoft.com/office/drawing/2014/main" id="{0D239A2F-5194-4A2D-8B03-2C8E6ECFC9E8}"/>
              </a:ext>
            </a:extLst>
          </p:cNvPr>
          <p:cNvPicPr>
            <a:picLocks noChangeAspect="1"/>
          </p:cNvPicPr>
          <p:nvPr/>
        </p:nvPicPr>
        <p:blipFill>
          <a:blip r:embed="rId3"/>
          <a:stretch>
            <a:fillRect/>
          </a:stretch>
        </p:blipFill>
        <p:spPr>
          <a:xfrm>
            <a:off x="6533939" y="2477558"/>
            <a:ext cx="2798064" cy="838200"/>
          </a:xfrm>
          <a:prstGeom prst="rect">
            <a:avLst/>
          </a:prstGeom>
        </p:spPr>
      </p:pic>
      <p:sp>
        <p:nvSpPr>
          <p:cNvPr id="18" name="TextBox 17">
            <a:extLst>
              <a:ext uri="{FF2B5EF4-FFF2-40B4-BE49-F238E27FC236}">
                <a16:creationId xmlns:a16="http://schemas.microsoft.com/office/drawing/2014/main" id="{5C7619B2-5E2E-4412-B6D4-2B6241A0B0A7}"/>
              </a:ext>
            </a:extLst>
          </p:cNvPr>
          <p:cNvSpPr txBox="1"/>
          <p:nvPr/>
        </p:nvSpPr>
        <p:spPr>
          <a:xfrm>
            <a:off x="10591801" y="2711992"/>
            <a:ext cx="617477" cy="369332"/>
          </a:xfrm>
          <a:prstGeom prst="rect">
            <a:avLst/>
          </a:prstGeom>
          <a:noFill/>
        </p:spPr>
        <p:txBody>
          <a:bodyPr wrap="none" rtlCol="0">
            <a:spAutoFit/>
          </a:bodyPr>
          <a:lstStyle/>
          <a:p>
            <a:r>
              <a:rPr lang="uk-UA" dirty="0"/>
              <a:t>(1.</a:t>
            </a:r>
            <a:r>
              <a:rPr lang="en-US" dirty="0"/>
              <a:t>3</a:t>
            </a:r>
            <a:r>
              <a:rPr lang="uk-UA" dirty="0"/>
              <a:t>)</a:t>
            </a:r>
            <a:endParaRPr lang="ru-RU" dirty="0"/>
          </a:p>
        </p:txBody>
      </p:sp>
      <p:sp>
        <p:nvSpPr>
          <p:cNvPr id="20" name="TextBox 19">
            <a:extLst>
              <a:ext uri="{FF2B5EF4-FFF2-40B4-BE49-F238E27FC236}">
                <a16:creationId xmlns:a16="http://schemas.microsoft.com/office/drawing/2014/main" id="{B761B6FF-B190-484E-A7AE-EEE9B7EDC062}"/>
              </a:ext>
            </a:extLst>
          </p:cNvPr>
          <p:cNvSpPr txBox="1"/>
          <p:nvPr/>
        </p:nvSpPr>
        <p:spPr>
          <a:xfrm>
            <a:off x="6451600" y="3786575"/>
            <a:ext cx="5283199" cy="646331"/>
          </a:xfrm>
          <a:prstGeom prst="rect">
            <a:avLst/>
          </a:prstGeom>
          <a:noFill/>
        </p:spPr>
        <p:txBody>
          <a:bodyPr wrap="square">
            <a:spAutoFit/>
          </a:bodyPr>
          <a:lstStyle/>
          <a:p>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величину Е уявити як повну енергію частинок, вона включає їх енергію спокою</a:t>
            </a:r>
            <a:endParaRPr lang="ru-RU" dirty="0"/>
          </a:p>
        </p:txBody>
      </p:sp>
      <p:pic>
        <p:nvPicPr>
          <p:cNvPr id="21" name="Рисунок 20">
            <a:extLst>
              <a:ext uri="{FF2B5EF4-FFF2-40B4-BE49-F238E27FC236}">
                <a16:creationId xmlns:a16="http://schemas.microsoft.com/office/drawing/2014/main" id="{2504108E-626A-46AB-BC21-BB3E5CCA40C6}"/>
              </a:ext>
            </a:extLst>
          </p:cNvPr>
          <p:cNvPicPr>
            <a:picLocks noChangeAspect="1"/>
          </p:cNvPicPr>
          <p:nvPr/>
        </p:nvPicPr>
        <p:blipFill>
          <a:blip r:embed="rId4"/>
          <a:stretch>
            <a:fillRect/>
          </a:stretch>
        </p:blipFill>
        <p:spPr>
          <a:xfrm>
            <a:off x="6798735" y="4960260"/>
            <a:ext cx="2004332" cy="576940"/>
          </a:xfrm>
          <a:prstGeom prst="rect">
            <a:avLst/>
          </a:prstGeom>
        </p:spPr>
      </p:pic>
      <p:pic>
        <p:nvPicPr>
          <p:cNvPr id="19" name="Рисунок 18">
            <a:extLst>
              <a:ext uri="{FF2B5EF4-FFF2-40B4-BE49-F238E27FC236}">
                <a16:creationId xmlns:a16="http://schemas.microsoft.com/office/drawing/2014/main" id="{350ADE99-5B32-4B16-8990-3686EA3EBC62}"/>
              </a:ext>
            </a:extLst>
          </p:cNvPr>
          <p:cNvPicPr>
            <a:picLocks noChangeAspect="1"/>
          </p:cNvPicPr>
          <p:nvPr/>
        </p:nvPicPr>
        <p:blipFill>
          <a:blip r:embed="rId5"/>
          <a:stretch>
            <a:fillRect/>
          </a:stretch>
        </p:blipFill>
        <p:spPr>
          <a:xfrm>
            <a:off x="338667" y="4267200"/>
            <a:ext cx="5054600" cy="2432289"/>
          </a:xfrm>
          <a:prstGeom prst="rect">
            <a:avLst/>
          </a:prstGeom>
        </p:spPr>
      </p:pic>
    </p:spTree>
    <p:extLst>
      <p:ext uri="{BB962C8B-B14F-4D97-AF65-F5344CB8AC3E}">
        <p14:creationId xmlns:p14="http://schemas.microsoft.com/office/powerpoint/2010/main" val="53517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96441-F314-4F65-9BB1-1232E4EDB0EB}"/>
              </a:ext>
            </a:extLst>
          </p:cNvPr>
          <p:cNvSpPr txBox="1"/>
          <p:nvPr/>
        </p:nvSpPr>
        <p:spPr>
          <a:xfrm>
            <a:off x="427568" y="231658"/>
            <a:ext cx="5998632" cy="6489982"/>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Склад та структура речовин</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Об'єктом вивчення хімії є переважно різні види речовини (різні речовини)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Склад</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речовин визначається видом та співвідношенням компонентів.</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Наприклад, така речовина, як розчин цукру у воді, складена з компонентів – води та цукру. Конкретний склад розчину характеризується певним співвідношенням цукру та води.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Структура речовин описує будову частинок, що їх складають (молекули, атоми, іони) та їх просторове розташування. Деякі види речовин мають високоорганізовану структуру (кристалічний стан), а в інших речовинах частинки, що їх складають, розташовуються в тій чи іншій мірі безладно (склоподібний стан).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Система.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Щоб вивчити матерію, потрібно виділити частину простору, інакше кажуть – вибрати систему.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Система</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частина простору, умовно виділена із Всесвіту і що характеризується певною цілісністю та єдністю складових частин. Як систему можна вибрати посудину з вмістом, шматок металу, машину в цілому, водопостачання міста та інше.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A8E7CDB-35C8-4125-8DB6-2248F7AC76E7}"/>
              </a:ext>
            </a:extLst>
          </p:cNvPr>
          <p:cNvSpPr txBox="1"/>
          <p:nvPr/>
        </p:nvSpPr>
        <p:spPr>
          <a:xfrm>
            <a:off x="6722533" y="303741"/>
            <a:ext cx="5232399" cy="4198714"/>
          </a:xfrm>
          <a:prstGeom prst="rect">
            <a:avLst/>
          </a:prstGeom>
          <a:noFill/>
        </p:spPr>
        <p:txBody>
          <a:bodyPr wrap="square">
            <a:spAutoFit/>
          </a:bodyPr>
          <a:lstStyle/>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Все, що не увійшло до системи, становить навколишній простір, або оточення. Але зазвичай обмежуються тією частиною оточення, яка взаємодіє із системою. Систему та її оточення розділяє реальна чи уявна межа (гранична поверхня), яка визначає умови взаємодії між системою та оточенням. Можлива як повна ізоляція системи, і її цілком відкритий характер.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Система може включати одну фазу або більше. </a:t>
            </a:r>
          </a:p>
          <a:p>
            <a:pPr indent="450215" algn="just">
              <a:lnSpc>
                <a:spcPct val="107000"/>
              </a:lnSpc>
              <a:spcAft>
                <a:spcPts val="600"/>
              </a:spcAft>
            </a:pPr>
            <a:r>
              <a:rPr lang="uk-UA" b="1" dirty="0">
                <a:effectLst/>
                <a:latin typeface="Calibri" panose="020F0502020204030204" pitchFamily="34" charset="0"/>
                <a:ea typeface="Calibri" panose="020F0502020204030204" pitchFamily="34" charset="0"/>
                <a:cs typeface="Times New Roman" panose="02020603050405020304" pitchFamily="18" charset="0"/>
              </a:rPr>
              <a:t>Фаза</a:t>
            </a:r>
            <a:r>
              <a:rPr lang="uk-UA" dirty="0">
                <a:effectLst/>
                <a:latin typeface="Calibri" panose="020F0502020204030204" pitchFamily="34" charset="0"/>
                <a:ea typeface="Calibri" panose="020F0502020204030204" pitchFamily="34" charset="0"/>
                <a:cs typeface="Times New Roman" panose="02020603050405020304" pitchFamily="18" charset="0"/>
              </a:rPr>
              <a:t> - частина системи, однорідна у всіх точках за хімічним складом та фізичними властивостями.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Будь-якій індивідуальній речовині відповідає фаза. Але та сама індивідуальна речовина може існувати у вигляді різних фаз, наприклад, залежно від його агрегатного стану або кристалічної форми твердого тіла. Так, алмаз і графіт мають різні кристалічні решітки і є різними фазами. Але можна мати багато шматочків графіту. Усі вони становлять одну фазу.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Почему алмаз прозрачный, а графит черный, ведь оба из углерода? Причины,  фото и видео - «Как и Почему»">
            <a:extLst>
              <a:ext uri="{FF2B5EF4-FFF2-40B4-BE49-F238E27FC236}">
                <a16:creationId xmlns:a16="http://schemas.microsoft.com/office/drawing/2014/main" id="{247D42CA-FAB4-4C56-B886-CDBB71433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523236"/>
            <a:ext cx="5173132" cy="203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8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8B0946-E163-429B-ACA1-B195D12F3034}"/>
              </a:ext>
            </a:extLst>
          </p:cNvPr>
          <p:cNvSpPr txBox="1"/>
          <p:nvPr/>
        </p:nvSpPr>
        <p:spPr>
          <a:xfrm>
            <a:off x="355600" y="281311"/>
            <a:ext cx="4224867" cy="6295378"/>
          </a:xfrm>
          <a:prstGeom prst="rect">
            <a:avLst/>
          </a:prstGeom>
          <a:noFill/>
        </p:spPr>
        <p:txBody>
          <a:bodyPr wrap="square">
            <a:spAutoFit/>
          </a:bodyPr>
          <a:lstStyle/>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Системи поділяються на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гомогенні та 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Гомогенні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однорідні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інакше кажучи, вони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однофазні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неоднорідні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включають дві чи більше фаз.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Між фазами у системі існують фізичні межі розділу. Фаза може містити як одне, а й кілька індивідуальних речовин. </a:t>
            </a: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Так, розчин цукру у воді (містить дві індивідуальні речовини) – гомогенна, однофазна система. </a:t>
            </a: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Але система може бути багатофазною навіть у тому випадку, якщо вона включає лише одну індивідуальну речовину, наприклад воду. </a:t>
            </a:r>
          </a:p>
          <a:p>
            <a:pPr indent="450215" algn="just">
              <a:lnSpc>
                <a:spcPct val="107000"/>
              </a:lnSpc>
              <a:spcAft>
                <a:spcPts val="6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Якщо у воді плавають шматочки льоду, то така система є гетерогенною, двофазною. З урахуванням парів води система стає трифазною (лід, вода, пара).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Профилум - ИНТЕРЕСНЫЕ ОПЫТЫ СО ЛЬДОМ И СНЕГОМ ♥КАК ОХЛАДИТЬ БЫСТРЕЕ? Вам  потребуется: две чашки горячего какао, два больших куска льда. Наверняка  ваш малыш неоднократно видел, как, собираясь согреть что-то на плите,">
            <a:extLst>
              <a:ext uri="{FF2B5EF4-FFF2-40B4-BE49-F238E27FC236}">
                <a16:creationId xmlns:a16="http://schemas.microsoft.com/office/drawing/2014/main" id="{2059D020-1EF6-4740-95DC-86DC6EAF2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979" y="3631802"/>
            <a:ext cx="6508221" cy="28605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5BED5F4-80C1-4B15-8498-4F3EAA7F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979" y="215373"/>
            <a:ext cx="1749954" cy="33169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Практическая химия Института катализа">
            <a:extLst>
              <a:ext uri="{FF2B5EF4-FFF2-40B4-BE49-F238E27FC236}">
                <a16:creationId xmlns:a16="http://schemas.microsoft.com/office/drawing/2014/main" id="{36221533-7A3F-4D04-83FE-4D6783C28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445" y="225669"/>
            <a:ext cx="4166394" cy="33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6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3CE47B-D94C-4332-9E44-824091CAE35F}"/>
              </a:ext>
            </a:extLst>
          </p:cNvPr>
          <p:cNvSpPr txBox="1"/>
          <p:nvPr/>
        </p:nvSpPr>
        <p:spPr>
          <a:xfrm>
            <a:off x="698499" y="421897"/>
            <a:ext cx="5842000" cy="3236142"/>
          </a:xfrm>
          <a:prstGeom prst="rect">
            <a:avLst/>
          </a:prstGeom>
          <a:noFill/>
        </p:spPr>
        <p:txBody>
          <a:bodyPr wrap="square">
            <a:spAutoFit/>
          </a:bodyPr>
          <a:lstStyle/>
          <a:p>
            <a:pPr indent="450215" algn="just">
              <a:lnSpc>
                <a:spcPct val="107000"/>
              </a:lnSpc>
              <a:spcAft>
                <a:spcPts val="6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1.2. Агрегатні стани речовини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 Землі речовини існують у трьох агрегатних станах: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твердому, рідкому та газоподібному </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Серед них твердий стан зазвичай виділяється найбільшою компактністю.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400" dirty="0">
                <a:effectLst/>
                <a:latin typeface="Calibri" panose="020F0502020204030204" pitchFamily="34" charset="0"/>
                <a:ea typeface="Calibri" panose="020F0502020204030204" pitchFamily="34" charset="0"/>
                <a:cs typeface="Times New Roman" panose="02020603050405020304" pitchFamily="18" charset="0"/>
              </a:rPr>
              <a:t>*Четвертим станом речовини є плазма. Плазмою називається частково чи повністю іонізований газ. Розрізняють низькотемпературну та високотемпературну плазми, що характеризуються різними значеннями іонної температури. Зі збільшенням температури ступінь іонізації плазми зросте. Плазма є переважним станом речовини у Всесвіті. З високотемпературною плазмою пов'язана проблема керованого термоядерного синтезу.</a:t>
            </a:r>
            <a:endParaRPr lang="ru-RU" sz="1400" dirty="0"/>
          </a:p>
        </p:txBody>
      </p:sp>
      <p:sp>
        <p:nvSpPr>
          <p:cNvPr id="9" name="TextBox 8">
            <a:extLst>
              <a:ext uri="{FF2B5EF4-FFF2-40B4-BE49-F238E27FC236}">
                <a16:creationId xmlns:a16="http://schemas.microsoft.com/office/drawing/2014/main" id="{133B8997-B7E3-4714-A1F0-2E7E291E8C1A}"/>
              </a:ext>
            </a:extLst>
          </p:cNvPr>
          <p:cNvSpPr txBox="1"/>
          <p:nvPr/>
        </p:nvSpPr>
        <p:spPr>
          <a:xfrm>
            <a:off x="281517" y="3725743"/>
            <a:ext cx="11628966" cy="2977290"/>
          </a:xfrm>
          <a:prstGeom prst="rect">
            <a:avLst/>
          </a:prstGeom>
          <a:noFill/>
        </p:spPr>
        <p:txBody>
          <a:bodyPr wrap="square">
            <a:spAutoFit/>
          </a:bodyPr>
          <a:lstStyle/>
          <a:p>
            <a:pPr indent="450215" algn="just">
              <a:lnSpc>
                <a:spcPct val="107000"/>
              </a:lnSpc>
              <a:spcAft>
                <a:spcPts val="600"/>
              </a:spcAft>
            </a:pPr>
            <a:r>
              <a:rPr lang="uk-UA" sz="1800" i="1" dirty="0">
                <a:effectLst/>
                <a:latin typeface="Calibri" panose="020F0502020204030204" pitchFamily="34" charset="0"/>
                <a:ea typeface="Calibri" panose="020F0502020204030204" pitchFamily="34" charset="0"/>
                <a:cs typeface="Times New Roman" panose="02020603050405020304" pitchFamily="18" charset="0"/>
              </a:rPr>
              <a:t>Тверді речовини мають фіксовану форму, постійний об'єм.</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Вони мають найбільш упорядковану внутрішню будову (структуру) порівняно з речовинами в рідкому та газоподібному станах.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рідинах зв'язок між частинками слабший, ніж у твердих речовинах. Зазвичай вони менш щільні і плинні, ніж тверді речовини.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Подібність між твердими і рідкими речовинами в тому, що й ті й інші практично не стискаються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Гази складаються з безладно розподілених частинок, які мають слабкий зв'язок один з одним і легко поділяються. Вони найбільше текучі в порівнянні з твердими речовинами.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Гази мають змінний обсяг і здатні стискатися та розширюватися.</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7" name="Picture 5" descr="Плазма — Википедия">
            <a:extLst>
              <a:ext uri="{FF2B5EF4-FFF2-40B4-BE49-F238E27FC236}">
                <a16:creationId xmlns:a16="http://schemas.microsoft.com/office/drawing/2014/main" id="{4AA646FE-9ECD-4C9D-A22B-BC487D200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516" y="498097"/>
            <a:ext cx="3401483" cy="344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689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4925</Words>
  <Application>Microsoft Office PowerPoint</Application>
  <PresentationFormat>Широкоэкранный</PresentationFormat>
  <Paragraphs>172</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38</cp:revision>
  <dcterms:created xsi:type="dcterms:W3CDTF">2023-04-09T07:28:22Z</dcterms:created>
  <dcterms:modified xsi:type="dcterms:W3CDTF">2023-04-13T07:58:20Z</dcterms:modified>
</cp:coreProperties>
</file>