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4CE94-9739-494B-8E2A-7EF001011C11}" type="datetimeFigureOut">
              <a:rPr lang="ru-RU" smtClean="0"/>
              <a:t>14.04.2023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9C4CC-F842-41EF-9D58-56EC072C3B92}" type="slidenum">
              <a:rPr lang="ru-RU" smtClean="0"/>
              <a:t>‹#›</a:t>
            </a:fld>
            <a:endParaRPr lang="ru-RU"/>
          </a:p>
        </p:txBody>
      </p:sp>
    </p:spTree>
    <p:extLst>
      <p:ext uri="{BB962C8B-B14F-4D97-AF65-F5344CB8AC3E}">
        <p14:creationId xmlns:p14="http://schemas.microsoft.com/office/powerpoint/2010/main" val="1702229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D758F4-1D35-4793-9DC9-E85803601B6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E663945-465A-4C6D-9A96-34E3DCEAE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BD6A22B-19F8-4DF2-B42F-D4F9C360E78A}"/>
              </a:ext>
            </a:extLst>
          </p:cNvPr>
          <p:cNvSpPr>
            <a:spLocks noGrp="1"/>
          </p:cNvSpPr>
          <p:nvPr>
            <p:ph type="dt" sz="half" idx="10"/>
          </p:nvPr>
        </p:nvSpPr>
        <p:spPr/>
        <p:txBody>
          <a:bodyPr/>
          <a:lstStyle/>
          <a:p>
            <a:fld id="{6FE77A5A-018B-4FFD-915B-463D71B19F69}" type="datetime1">
              <a:rPr lang="ru-RU" smtClean="0"/>
              <a:t>14.04.2023</a:t>
            </a:fld>
            <a:endParaRPr lang="ru-RU"/>
          </a:p>
        </p:txBody>
      </p:sp>
      <p:sp>
        <p:nvSpPr>
          <p:cNvPr id="5" name="Нижний колонтитул 4">
            <a:extLst>
              <a:ext uri="{FF2B5EF4-FFF2-40B4-BE49-F238E27FC236}">
                <a16:creationId xmlns:a16="http://schemas.microsoft.com/office/drawing/2014/main" id="{3BAFFC1B-D894-4DC9-9D81-519F8AAE97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7A79D59-BE66-4F0E-915C-3232F4FC339A}"/>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339611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13B560-9ABE-4EBB-B457-7AFEB46C866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C2D927F-5ABF-4EB9-B08D-063F8AA6374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AADD60B-4552-44A8-9323-E6358D7FAE92}"/>
              </a:ext>
            </a:extLst>
          </p:cNvPr>
          <p:cNvSpPr>
            <a:spLocks noGrp="1"/>
          </p:cNvSpPr>
          <p:nvPr>
            <p:ph type="dt" sz="half" idx="10"/>
          </p:nvPr>
        </p:nvSpPr>
        <p:spPr/>
        <p:txBody>
          <a:bodyPr/>
          <a:lstStyle/>
          <a:p>
            <a:fld id="{B1C235C3-D911-4052-B225-796EABED82FD}" type="datetime1">
              <a:rPr lang="ru-RU" smtClean="0"/>
              <a:t>14.04.2023</a:t>
            </a:fld>
            <a:endParaRPr lang="ru-RU"/>
          </a:p>
        </p:txBody>
      </p:sp>
      <p:sp>
        <p:nvSpPr>
          <p:cNvPr id="5" name="Нижний колонтитул 4">
            <a:extLst>
              <a:ext uri="{FF2B5EF4-FFF2-40B4-BE49-F238E27FC236}">
                <a16:creationId xmlns:a16="http://schemas.microsoft.com/office/drawing/2014/main" id="{C3A9F694-6425-4950-8F4C-8A1E9356A34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F0FA81C-847D-44F4-AED5-F7D69E0CA337}"/>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221865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82900D3-C3F3-46F9-B9D0-800E0C40757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250838C-D404-4CE9-BCFA-8EA12EA5ADE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44679C0-5994-49D9-8605-85283AB3C74C}"/>
              </a:ext>
            </a:extLst>
          </p:cNvPr>
          <p:cNvSpPr>
            <a:spLocks noGrp="1"/>
          </p:cNvSpPr>
          <p:nvPr>
            <p:ph type="dt" sz="half" idx="10"/>
          </p:nvPr>
        </p:nvSpPr>
        <p:spPr/>
        <p:txBody>
          <a:bodyPr/>
          <a:lstStyle/>
          <a:p>
            <a:fld id="{038F1642-C80F-45A1-BC8A-512D0F3EDFCD}" type="datetime1">
              <a:rPr lang="ru-RU" smtClean="0"/>
              <a:t>14.04.2023</a:t>
            </a:fld>
            <a:endParaRPr lang="ru-RU"/>
          </a:p>
        </p:txBody>
      </p:sp>
      <p:sp>
        <p:nvSpPr>
          <p:cNvPr id="5" name="Нижний колонтитул 4">
            <a:extLst>
              <a:ext uri="{FF2B5EF4-FFF2-40B4-BE49-F238E27FC236}">
                <a16:creationId xmlns:a16="http://schemas.microsoft.com/office/drawing/2014/main" id="{4DA411C8-3ABF-4E70-8DF4-B7C98122CC0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A23EFBC-096A-4A51-9C79-907CCDC345BA}"/>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84121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C154A4-E27C-4190-8CB1-7CEA99EFAA0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E0FA150-7E4C-4325-A896-9338CE3AC11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B1BB89E-7BAE-472A-AB9E-8D37587487BF}"/>
              </a:ext>
            </a:extLst>
          </p:cNvPr>
          <p:cNvSpPr>
            <a:spLocks noGrp="1"/>
          </p:cNvSpPr>
          <p:nvPr>
            <p:ph type="dt" sz="half" idx="10"/>
          </p:nvPr>
        </p:nvSpPr>
        <p:spPr/>
        <p:txBody>
          <a:bodyPr/>
          <a:lstStyle/>
          <a:p>
            <a:fld id="{6413E79F-A7CB-44C8-92AC-60744991DA97}" type="datetime1">
              <a:rPr lang="ru-RU" smtClean="0"/>
              <a:t>14.04.2023</a:t>
            </a:fld>
            <a:endParaRPr lang="ru-RU"/>
          </a:p>
        </p:txBody>
      </p:sp>
      <p:sp>
        <p:nvSpPr>
          <p:cNvPr id="5" name="Нижний колонтитул 4">
            <a:extLst>
              <a:ext uri="{FF2B5EF4-FFF2-40B4-BE49-F238E27FC236}">
                <a16:creationId xmlns:a16="http://schemas.microsoft.com/office/drawing/2014/main" id="{FDEA1A21-1148-4403-993E-D0B2AC31BFA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3B30AAC-AC24-450C-BE9D-8A1BB0F12916}"/>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58132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085D69-65EF-43AF-9E16-10306294A32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02DD273-9183-4BD8-A43F-093236B10C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08C74DE-C8AF-4B91-AE78-6D5E8370DB72}"/>
              </a:ext>
            </a:extLst>
          </p:cNvPr>
          <p:cNvSpPr>
            <a:spLocks noGrp="1"/>
          </p:cNvSpPr>
          <p:nvPr>
            <p:ph type="dt" sz="half" idx="10"/>
          </p:nvPr>
        </p:nvSpPr>
        <p:spPr/>
        <p:txBody>
          <a:bodyPr/>
          <a:lstStyle/>
          <a:p>
            <a:fld id="{221F1026-4D51-4C35-ACC2-847A8B274831}" type="datetime1">
              <a:rPr lang="ru-RU" smtClean="0"/>
              <a:t>14.04.2023</a:t>
            </a:fld>
            <a:endParaRPr lang="ru-RU"/>
          </a:p>
        </p:txBody>
      </p:sp>
      <p:sp>
        <p:nvSpPr>
          <p:cNvPr id="5" name="Нижний колонтитул 4">
            <a:extLst>
              <a:ext uri="{FF2B5EF4-FFF2-40B4-BE49-F238E27FC236}">
                <a16:creationId xmlns:a16="http://schemas.microsoft.com/office/drawing/2014/main" id="{CE3654EF-8827-4FC2-9199-A281E3A100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DD36F30-49F6-4478-BFE1-58D7CF7BCFDA}"/>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31783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603837-629B-482A-B9A3-F0F7773022A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D358FE4-C26E-44F5-AF84-2331F84A5D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46051BA-A7ED-432B-8631-6A49DCE507A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AF22FA1-CD60-436D-8BC3-750A85DF4EEA}"/>
              </a:ext>
            </a:extLst>
          </p:cNvPr>
          <p:cNvSpPr>
            <a:spLocks noGrp="1"/>
          </p:cNvSpPr>
          <p:nvPr>
            <p:ph type="dt" sz="half" idx="10"/>
          </p:nvPr>
        </p:nvSpPr>
        <p:spPr/>
        <p:txBody>
          <a:bodyPr/>
          <a:lstStyle/>
          <a:p>
            <a:fld id="{CF0E6574-388A-4A81-8A28-3EBBD6CA870E}" type="datetime1">
              <a:rPr lang="ru-RU" smtClean="0"/>
              <a:t>14.04.2023</a:t>
            </a:fld>
            <a:endParaRPr lang="ru-RU"/>
          </a:p>
        </p:txBody>
      </p:sp>
      <p:sp>
        <p:nvSpPr>
          <p:cNvPr id="6" name="Нижний колонтитул 5">
            <a:extLst>
              <a:ext uri="{FF2B5EF4-FFF2-40B4-BE49-F238E27FC236}">
                <a16:creationId xmlns:a16="http://schemas.microsoft.com/office/drawing/2014/main" id="{4352659F-61B1-41AC-B0F2-224455F1B25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CB5CB7B-ED78-4711-A9CD-986C2904068B}"/>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266576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611A03-6108-4EE9-933D-E2405E70D7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DD919B2-2B11-4D2A-89C9-B2CE036DD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D09238E-5B9B-4434-B12E-6C89E0B899B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72E3394-C0D3-4314-99D0-2AA8B22060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7BFB9E8-1A0C-43BE-BBFD-75E013853E9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B979FEB-7B5A-4618-9B43-3B2551BF7243}"/>
              </a:ext>
            </a:extLst>
          </p:cNvPr>
          <p:cNvSpPr>
            <a:spLocks noGrp="1"/>
          </p:cNvSpPr>
          <p:nvPr>
            <p:ph type="dt" sz="half" idx="10"/>
          </p:nvPr>
        </p:nvSpPr>
        <p:spPr/>
        <p:txBody>
          <a:bodyPr/>
          <a:lstStyle/>
          <a:p>
            <a:fld id="{B6C3B44C-628D-407C-ADDA-EBF1A5EF4F58}" type="datetime1">
              <a:rPr lang="ru-RU" smtClean="0"/>
              <a:t>14.04.2023</a:t>
            </a:fld>
            <a:endParaRPr lang="ru-RU"/>
          </a:p>
        </p:txBody>
      </p:sp>
      <p:sp>
        <p:nvSpPr>
          <p:cNvPr id="8" name="Нижний колонтитул 7">
            <a:extLst>
              <a:ext uri="{FF2B5EF4-FFF2-40B4-BE49-F238E27FC236}">
                <a16:creationId xmlns:a16="http://schemas.microsoft.com/office/drawing/2014/main" id="{00446BFB-E809-4019-BFE6-A9A8BC1D86E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193FB15-1C88-4201-BF60-13E333012DB0}"/>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57961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0B2FC1-7F3E-41E0-BF08-938D9BD9CF3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B862CD9-C7AC-4A3E-AEAE-2AFEDBA9F11A}"/>
              </a:ext>
            </a:extLst>
          </p:cNvPr>
          <p:cNvSpPr>
            <a:spLocks noGrp="1"/>
          </p:cNvSpPr>
          <p:nvPr>
            <p:ph type="dt" sz="half" idx="10"/>
          </p:nvPr>
        </p:nvSpPr>
        <p:spPr/>
        <p:txBody>
          <a:bodyPr/>
          <a:lstStyle/>
          <a:p>
            <a:fld id="{9DB7BA57-7FB8-46EA-AFDC-E01587D3A7E2}" type="datetime1">
              <a:rPr lang="ru-RU" smtClean="0"/>
              <a:t>14.04.2023</a:t>
            </a:fld>
            <a:endParaRPr lang="ru-RU"/>
          </a:p>
        </p:txBody>
      </p:sp>
      <p:sp>
        <p:nvSpPr>
          <p:cNvPr id="4" name="Нижний колонтитул 3">
            <a:extLst>
              <a:ext uri="{FF2B5EF4-FFF2-40B4-BE49-F238E27FC236}">
                <a16:creationId xmlns:a16="http://schemas.microsoft.com/office/drawing/2014/main" id="{3C214D46-ADBD-40F3-8BFE-BCC34738D2D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A35397A-4173-4402-AFEB-6D38209C7B22}"/>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313678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C3E8581-BA13-4090-894A-D972B1AA2B27}"/>
              </a:ext>
            </a:extLst>
          </p:cNvPr>
          <p:cNvSpPr>
            <a:spLocks noGrp="1"/>
          </p:cNvSpPr>
          <p:nvPr>
            <p:ph type="dt" sz="half" idx="10"/>
          </p:nvPr>
        </p:nvSpPr>
        <p:spPr/>
        <p:txBody>
          <a:bodyPr/>
          <a:lstStyle/>
          <a:p>
            <a:fld id="{166B64A7-325B-445A-A76B-E5FC76C1F815}" type="datetime1">
              <a:rPr lang="ru-RU" smtClean="0"/>
              <a:t>14.04.2023</a:t>
            </a:fld>
            <a:endParaRPr lang="ru-RU"/>
          </a:p>
        </p:txBody>
      </p:sp>
      <p:sp>
        <p:nvSpPr>
          <p:cNvPr id="3" name="Нижний колонтитул 2">
            <a:extLst>
              <a:ext uri="{FF2B5EF4-FFF2-40B4-BE49-F238E27FC236}">
                <a16:creationId xmlns:a16="http://schemas.microsoft.com/office/drawing/2014/main" id="{2A1B4F58-1D1A-4710-8A91-15AD0CC2FF8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E511B9C-4259-4239-999F-7E7BB0BF9CDC}"/>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41014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2BF3CC-1073-4F50-A913-44CAEBB49E6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9611FE2-838C-4E53-9B26-CA5BD24B4C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C91C99B-0E0E-44BD-A339-B79134974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96B81F6-B761-43AB-BBD4-B0458C9ADFF7}"/>
              </a:ext>
            </a:extLst>
          </p:cNvPr>
          <p:cNvSpPr>
            <a:spLocks noGrp="1"/>
          </p:cNvSpPr>
          <p:nvPr>
            <p:ph type="dt" sz="half" idx="10"/>
          </p:nvPr>
        </p:nvSpPr>
        <p:spPr/>
        <p:txBody>
          <a:bodyPr/>
          <a:lstStyle/>
          <a:p>
            <a:fld id="{079A9DAA-08B7-4CB1-8B5E-E13D538E0370}" type="datetime1">
              <a:rPr lang="ru-RU" smtClean="0"/>
              <a:t>14.04.2023</a:t>
            </a:fld>
            <a:endParaRPr lang="ru-RU"/>
          </a:p>
        </p:txBody>
      </p:sp>
      <p:sp>
        <p:nvSpPr>
          <p:cNvPr id="6" name="Нижний колонтитул 5">
            <a:extLst>
              <a:ext uri="{FF2B5EF4-FFF2-40B4-BE49-F238E27FC236}">
                <a16:creationId xmlns:a16="http://schemas.microsoft.com/office/drawing/2014/main" id="{38C29492-C1A7-4586-8E80-165A861FC1B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A264771-F42E-497C-8A08-C1794D3D31EB}"/>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19568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C281DA-7967-4850-BF04-32FFA60D8FE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877BC0E-BADB-449E-880E-97D3BC1366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A2D172C-D9EC-49D5-AC76-70D60354E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90692E9-60B2-4D21-8B28-2CFCDFF9E8A2}"/>
              </a:ext>
            </a:extLst>
          </p:cNvPr>
          <p:cNvSpPr>
            <a:spLocks noGrp="1"/>
          </p:cNvSpPr>
          <p:nvPr>
            <p:ph type="dt" sz="half" idx="10"/>
          </p:nvPr>
        </p:nvSpPr>
        <p:spPr/>
        <p:txBody>
          <a:bodyPr/>
          <a:lstStyle/>
          <a:p>
            <a:fld id="{62A78F0A-95CC-46C8-AB1B-ABADB373FEC5}" type="datetime1">
              <a:rPr lang="ru-RU" smtClean="0"/>
              <a:t>14.04.2023</a:t>
            </a:fld>
            <a:endParaRPr lang="ru-RU"/>
          </a:p>
        </p:txBody>
      </p:sp>
      <p:sp>
        <p:nvSpPr>
          <p:cNvPr id="6" name="Нижний колонтитул 5">
            <a:extLst>
              <a:ext uri="{FF2B5EF4-FFF2-40B4-BE49-F238E27FC236}">
                <a16:creationId xmlns:a16="http://schemas.microsoft.com/office/drawing/2014/main" id="{87E8BC70-31A6-44FC-B3FC-B28327A2A68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9C2D767-E956-4F1A-AA64-CB3184DE4E3E}"/>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2313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80A29F-E997-4F07-9870-34C418C72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98FC90E-9475-4697-A898-FD0F391841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76511B4-7C2D-4D34-A556-24F677C84B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6BC02-A00E-4039-913E-080E595AEC06}" type="datetime1">
              <a:rPr lang="ru-RU" smtClean="0"/>
              <a:t>14.04.2023</a:t>
            </a:fld>
            <a:endParaRPr lang="ru-RU"/>
          </a:p>
        </p:txBody>
      </p:sp>
      <p:sp>
        <p:nvSpPr>
          <p:cNvPr id="5" name="Нижний колонтитул 4">
            <a:extLst>
              <a:ext uri="{FF2B5EF4-FFF2-40B4-BE49-F238E27FC236}">
                <a16:creationId xmlns:a16="http://schemas.microsoft.com/office/drawing/2014/main" id="{14E70E13-57FA-46AA-897E-99B6C31F5C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E1CA09F-DE25-49FA-9613-030B4F11A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0123B-6A9C-4DDD-9F8B-20BFE9922AFD}" type="slidenum">
              <a:rPr lang="ru-RU" smtClean="0"/>
              <a:t>‹#›</a:t>
            </a:fld>
            <a:endParaRPr lang="ru-RU"/>
          </a:p>
        </p:txBody>
      </p:sp>
    </p:spTree>
    <p:extLst>
      <p:ext uri="{BB962C8B-B14F-4D97-AF65-F5344CB8AC3E}">
        <p14:creationId xmlns:p14="http://schemas.microsoft.com/office/powerpoint/2010/main" val="3140543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uk.wikipedia.org/wiki/%D0%97%D0%B0%D0%BA%D0%BE%D0%BD_%D0%90%D0%B2%D0%BE%D0%B3%D0%B0%D0%B4%D1%80%D0%BE" TargetMode="External"/><Relationship Id="rId13" Type="http://schemas.openxmlformats.org/officeDocument/2006/relationships/hyperlink" Target="https://uk.wikipedia.org/wiki/%D0%86%D0%B4%D0%B5%D0%B0%D0%BB%D1%8C%D0%BD%D0%B8%D0%B9_%D0%B3%D0%B0%D0%B7" TargetMode="External"/><Relationship Id="rId18" Type="http://schemas.openxmlformats.org/officeDocument/2006/relationships/hyperlink" Target="https://uk.wikipedia.org/wiki/%D0%A5%D1%96%D0%BC%D1%96%D1%87%D0%BD%D0%B8%D0%B9_%D0%B5%D0%BB%D0%B5%D0%BC%D0%B5%D0%BD%D1%82" TargetMode="External"/><Relationship Id="rId3" Type="http://schemas.openxmlformats.org/officeDocument/2006/relationships/hyperlink" Target="https://uk.wikipedia.org/wiki/1811" TargetMode="External"/><Relationship Id="rId21" Type="http://schemas.openxmlformats.org/officeDocument/2006/relationships/hyperlink" Target="https://uk.wikipedia.org/wiki/%D0%9E%D0%BA%D1%81%D0%B8%D0%B4%D0%B8" TargetMode="External"/><Relationship Id="rId7" Type="http://schemas.openxmlformats.org/officeDocument/2006/relationships/hyperlink" Target="https://uk.wikipedia.org/wiki/%D0%94%D0%B0%D0%BB%D1%8C%D1%82%D0%BE%D0%BD_%D0%94%D0%B6%D0%BE%D0%BD" TargetMode="External"/><Relationship Id="rId12" Type="http://schemas.openxmlformats.org/officeDocument/2006/relationships/hyperlink" Target="https://uk.wikipedia.org/wiki/%D0%9C%D0%BE%D0%BB%D1%8C" TargetMode="External"/><Relationship Id="rId17" Type="http://schemas.openxmlformats.org/officeDocument/2006/relationships/hyperlink" Target="https://uk.wikipedia.org/wiki/%D0%A5%D0%BB%D0%BE%D1%80" TargetMode="External"/><Relationship Id="rId2" Type="http://schemas.openxmlformats.org/officeDocument/2006/relationships/image" Target="../media/image13.jpeg"/><Relationship Id="rId16" Type="http://schemas.openxmlformats.org/officeDocument/2006/relationships/hyperlink" Target="https://uk.wikipedia.org/wiki/%D0%90%D0%B7%D0%BE%D1%82" TargetMode="External"/><Relationship Id="rId20" Type="http://schemas.openxmlformats.org/officeDocument/2006/relationships/hyperlink" Target="https://uk.wikipedia.org/wiki/%D0%90%D0%BC%D1%96%D0%B0%D0%BA" TargetMode="External"/><Relationship Id="rId1" Type="http://schemas.openxmlformats.org/officeDocument/2006/relationships/slideLayout" Target="../slideLayouts/slideLayout1.xml"/><Relationship Id="rId6" Type="http://schemas.openxmlformats.org/officeDocument/2006/relationships/hyperlink" Target="https://uk.wikipedia.org/wiki/%D0%93%D0%B5%D0%B9-%D0%9B%D1%8E%D1%81%D1%81%D0%B0%D0%BA_%D0%96%D0%BE%D0%B7%D0%B5%D1%84-%D0%9B%D1%83%D1%97" TargetMode="External"/><Relationship Id="rId11" Type="http://schemas.openxmlformats.org/officeDocument/2006/relationships/hyperlink" Target="https://uk.wikipedia.org/wiki/%D0%A7%D0%B8%D1%81%D0%BB%D0%BE_%D0%90%D0%B2%D0%BE%D0%B3%D0%B0%D0%B4%D1%80%D0%BE" TargetMode="External"/><Relationship Id="rId5" Type="http://schemas.openxmlformats.org/officeDocument/2006/relationships/hyperlink" Target="https://uk.wikipedia.org/wiki/%D0%9C%D0%BE%D0%BB%D0%B5%D0%BA%D1%83%D0%BB%D0%B0" TargetMode="External"/><Relationship Id="rId15" Type="http://schemas.openxmlformats.org/officeDocument/2006/relationships/hyperlink" Target="https://uk.wikipedia.org/wiki/%D0%92%D1%83%D0%B3%D0%BB%D0%B5%D1%86%D1%8C" TargetMode="External"/><Relationship Id="rId10" Type="http://schemas.openxmlformats.org/officeDocument/2006/relationships/hyperlink" Target="https://uk.wikipedia.org/wiki/%D0%9C%D0%BE%D0%BB%D0%B5%D0%BA%D1%83%D0%BB%D1%8F%D1%80%D0%BD%D0%B0_%D0%BC%D0%B0%D1%81%D0%B0" TargetMode="External"/><Relationship Id="rId19" Type="http://schemas.openxmlformats.org/officeDocument/2006/relationships/hyperlink" Target="https://uk.wikipedia.org/wiki/%D0%92%D0%BE%D0%B4%D0%B0" TargetMode="External"/><Relationship Id="rId4" Type="http://schemas.openxmlformats.org/officeDocument/2006/relationships/hyperlink" Target="https://uk.wikipedia.org/wiki/%D0%90%D1%82%D0%BE%D0%BC" TargetMode="External"/><Relationship Id="rId9" Type="http://schemas.openxmlformats.org/officeDocument/2006/relationships/hyperlink" Target="https://uk.wikipedia.org/wiki/%D0%90%D1%82%D0%BE%D0%BC%D0%BD%D0%B0_%D0%BC%D0%B0%D1%81%D0%B0" TargetMode="External"/><Relationship Id="rId14" Type="http://schemas.openxmlformats.org/officeDocument/2006/relationships/hyperlink" Target="https://uk.wikipedia.org/wiki/%D0%9A%D0%B8%D1%81%D0%B5%D0%BD%D1%8C"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uk.wikipedia.org/wiki/%D0%91%D0%B5%D0%BD%D0%B7%D0%BE%D1%97%D0%BB%D1%85%D0%BB%D0%BE%D1%80%D0%B8%D0%B4" TargetMode="External"/><Relationship Id="rId13" Type="http://schemas.openxmlformats.org/officeDocument/2006/relationships/hyperlink" Target="https://uk.wikipedia.org/wiki/%D0%9E%D0%B3%D1%8E%D1%81%D1%82_%D0%9B%D0%BE%D1%80%D0%B0%D0%BD" TargetMode="External"/><Relationship Id="rId3" Type="http://schemas.openxmlformats.org/officeDocument/2006/relationships/hyperlink" Target="https://uk.wikipedia.org/wiki/%D0%9E%D1%80%D0%B3%D0%B0%D0%BD%D1%96%D1%87%D0%BD%D0%B0_%D1%85%D1%96%D0%BC%D1%96%D1%8F" TargetMode="External"/><Relationship Id="rId7" Type="http://schemas.openxmlformats.org/officeDocument/2006/relationships/hyperlink" Target="https://uk.wikipedia.org/wiki/%D0%A0%D0%B5%D0%B0%D0%BA%D1%86%D1%96%D1%8F_%D0%9A%D0%B0%D0%BD%D0%BD%D1%96%D1%86%D1%86%D0%B0%D1%80%D0%BE" TargetMode="External"/><Relationship Id="rId12" Type="http://schemas.openxmlformats.org/officeDocument/2006/relationships/hyperlink" Target="https://uk.wikipedia.org/wiki/%D0%A8%D0%B0%D1%80%D0%BB%D1%8C_%D0%A4%D1%80%D0%B5%D0%B4%D0%B5%D1%80%D1%96%D0%BA_%D0%96%D0%B5%D1%80%D0%B0%D1%80" TargetMode="External"/><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hyperlink" Target="https://uk.wikipedia.org/wiki/%D0%90%D0%BB%D1%8C%D0%B4%D0%B5%D0%B3%D1%96%D0%B4" TargetMode="External"/><Relationship Id="rId11" Type="http://schemas.openxmlformats.org/officeDocument/2006/relationships/hyperlink" Target="https://uk.wikipedia.org/wiki/%D0%90%D0%BC%D0%B5%D0%B4%D0%B5%D0%BE_%D0%90%D0%B2%D0%BE%D0%B3%D0%B0%D0%B4%D1%80%D0%BE" TargetMode="External"/><Relationship Id="rId5" Type="http://schemas.openxmlformats.org/officeDocument/2006/relationships/hyperlink" Target="https://uk.wikipedia.org/wiki/%D0%91%D0%B5%D0%BD%D0%B7%D0%B8%D0%BB%D0%BE%D0%B2%D0%B8%D0%B9_%D1%81%D0%BF%D0%B8%D1%80%D1%82" TargetMode="External"/><Relationship Id="rId15" Type="http://schemas.openxmlformats.org/officeDocument/2006/relationships/hyperlink" Target="https://uk.wikipedia.org/wiki/%D0%9C%D0%BE%D0%BB%D0%B5%D0%BA%D1%83%D0%BB%D0%B0" TargetMode="External"/><Relationship Id="rId10" Type="http://schemas.openxmlformats.org/officeDocument/2006/relationships/hyperlink" Target="https://uk.wikipedia.org/wiki/%D0%94%D0%B6%D0%BE%D0%BD_%D0%94%D0%B0%D0%BB%D1%8C%D1%82%D0%BE%D0%BD" TargetMode="External"/><Relationship Id="rId4" Type="http://schemas.openxmlformats.org/officeDocument/2006/relationships/hyperlink" Target="https://uk.wikipedia.org/wiki/%D0%A1%D0%B5%D1%87%D0%BE%D0%B2%D0%B8%D0%BD%D0%B0" TargetMode="External"/><Relationship Id="rId9" Type="http://schemas.openxmlformats.org/officeDocument/2006/relationships/hyperlink" Target="https://uk.wikipedia.org/wiki/%D0%A4%D0%B5%D0%BD%D1%96%D0%BB%D0%BE%D1%86%D1%82%D0%BE%D0%B2%D0%B0_%D0%BA%D0%B8%D1%81%D0%BB%D0%BE%D1%82%D0%B0" TargetMode="External"/><Relationship Id="rId14" Type="http://schemas.openxmlformats.org/officeDocument/2006/relationships/hyperlink" Target="https://uk.wikipedia.org/wiki/%D0%90%D1%82%D0%BE%D0%B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video" Target="https://www.youtube.com/embed/i_fEpx2A0Q4?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video" Target="https://www.youtube.com/embed/18KGeTGvmyc?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video" Target="https://www.youtube.com/embed/4yJFtlEErmE?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video" Target="https://www.youtube.com/embed/UuFCvqbyYls?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video" Target="https://www.youtube.com/embed/yW-PtYEe4lQ?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uk.wikipedia.org/wiki/%D0%92%D1%96%D0%BA%D1%96%D0%BF%D0%B5%D0%B4%D1%96%D1%8F:%D0%9F%D0%BE%D1%81%D0%B8%D0%BB%D0%B0%D0%BD%D0%BD%D1%8F_%D0%BD%D0%B0_%D0%B4%D0%B6%D0%B5%D1%80%D0%B5%D0%BB%D0%B0" TargetMode="External"/><Relationship Id="rId5" Type="http://schemas.openxmlformats.org/officeDocument/2006/relationships/hyperlink" Target="https://uk.wikipedia.org/wiki/%D0%9B%D0%B5%D0%B2%D0%BA%D1%96%D0%BF%D0%BF_(%D0%B4%D0%B0%D0%B2%D0%BD%D1%8C%D0%BE%D0%B3%D1%80%D0%B5%D1%86%D1%8C%D0%BA%D0%B8%D0%B9_%D1%84%D1%96%D0%BB%D0%BE%D1%81%D0%BE%D1%84)" TargetMode="External"/><Relationship Id="rId4" Type="http://schemas.openxmlformats.org/officeDocument/2006/relationships/hyperlink" Target="https://uk.wikipedia.org/wiki/%D0%90%D1%82%D0%BE%D0%BC"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uk.wikipedia.org/wiki/%D0%94%D0%B8%D1%85%D0%B0%D0%BD%D0%BD%D1%8F" TargetMode="External"/><Relationship Id="rId13" Type="http://schemas.openxmlformats.org/officeDocument/2006/relationships/hyperlink" Target="https://uk.wikipedia.org/wiki/%D0%9D%D1%96%D1%82%D1%80%D0%BE%D0%B3%D0%B5%D0%BD" TargetMode="External"/><Relationship Id="rId18" Type="http://schemas.openxmlformats.org/officeDocument/2006/relationships/hyperlink" Target="https://uk.wikipedia.org/wiki/%D0%92%D0%B0%D0%BA%D1%83%D1%83%D0%BC" TargetMode="External"/><Relationship Id="rId3" Type="http://schemas.openxmlformats.org/officeDocument/2006/relationships/hyperlink" Target="https://uk.wikipedia.org/wiki/%D0%9F%D0%BE%D0%B2%D1%96%D1%82%D1%80%D1%8F" TargetMode="External"/><Relationship Id="rId7" Type="http://schemas.openxmlformats.org/officeDocument/2006/relationships/hyperlink" Target="https://uk.wikipedia.org/wiki/%D0%93%D0%BE%D1%80%D1%96%D0%BD%D0%BD%D1%8F" TargetMode="External"/><Relationship Id="rId12" Type="http://schemas.openxmlformats.org/officeDocument/2006/relationships/hyperlink" Target="https://uk.wikipedia.org/wiki/%D0%9E%D0%BA%D1%81%D0%B8%D0%B4" TargetMode="External"/><Relationship Id="rId17" Type="http://schemas.openxmlformats.org/officeDocument/2006/relationships/hyperlink" Target="https://uk.wikipedia.org/wiki/1789" TargetMode="External"/><Relationship Id="rId2" Type="http://schemas.openxmlformats.org/officeDocument/2006/relationships/image" Target="../media/image7.jpeg"/><Relationship Id="rId16" Type="http://schemas.openxmlformats.org/officeDocument/2006/relationships/hyperlink" Target="https://uk.wikipedia.org/wiki/%D0%A2%D0%B5%D1%80%D0%BC%D0%BE%D1%85%D1%96%D0%BC%D1%96%D1%8F" TargetMode="External"/><Relationship Id="rId1" Type="http://schemas.openxmlformats.org/officeDocument/2006/relationships/slideLayout" Target="../slideLayouts/slideLayout1.xml"/><Relationship Id="rId6" Type="http://schemas.openxmlformats.org/officeDocument/2006/relationships/hyperlink" Target="https://uk.wikipedia.org/wiki/%D0%92%D0%B8%D0%BF%D0%B0%D0%BB%D1%8E%D0%B2%D0%B0%D0%BD%D0%BD%D1%8F" TargetMode="External"/><Relationship Id="rId11" Type="http://schemas.openxmlformats.org/officeDocument/2006/relationships/hyperlink" Target="https://uk.wikipedia.org/wiki/%D0%92%D0%BE%D0%B4%D0%B0" TargetMode="External"/><Relationship Id="rId5" Type="http://schemas.openxmlformats.org/officeDocument/2006/relationships/hyperlink" Target="https://uk.wikipedia.org/wiki/%D0%9E%D0%BA%D1%81%D0%B8%D0%B3%D0%B5%D0%BD" TargetMode="External"/><Relationship Id="rId15" Type="http://schemas.openxmlformats.org/officeDocument/2006/relationships/hyperlink" Target="https://uk.wikipedia.org/wiki/%D0%97%D0%B0%D0%BA%D0%BE%D0%BD_%D0%B7%D0%B1%D0%B5%D1%80%D0%B5%D0%B6%D0%B5%D0%BD%D0%BD%D1%8F_%D0%BC%D0%B0%D1%81%D0%B8_%D1%80%D0%B5%D1%87%D0%BE%D0%B2%D0%B8%D0%BD%D0%B8" TargetMode="External"/><Relationship Id="rId10" Type="http://schemas.openxmlformats.org/officeDocument/2006/relationships/hyperlink" Target="https://uk.wikipedia.org/wiki/%D0%A5%D1%96%D0%BC%D1%96%D1%87%D0%BD%D0%B8%D0%B9_%D1%81%D0%BA%D0%BB%D0%B0%D0%B4" TargetMode="External"/><Relationship Id="rId4" Type="http://schemas.openxmlformats.org/officeDocument/2006/relationships/hyperlink" Target="https://uk.wikipedia.org/wiki/%D0%A4%D1%96%D0%B7%D0%B8%D1%87%D0%BD%D0%B5_%D1%82%D1%96%D0%BB%D0%BE" TargetMode="External"/><Relationship Id="rId9" Type="http://schemas.openxmlformats.org/officeDocument/2006/relationships/hyperlink" Target="https://uk.wikipedia.org/wiki/%D0%A5%D1%96%D0%BC%D1%96%D1%87%D0%BD%D0%B8%D0%B9_%D0%B5%D0%BB%D0%B5%D0%BC%D0%B5%D0%BD%D1%82" TargetMode="External"/><Relationship Id="rId14" Type="http://schemas.openxmlformats.org/officeDocument/2006/relationships/hyperlink" Target="https://uk.wikipedia.org/wiki/%D0%9C%D1%96%D0%BD%D0%B5%D1%80%D0%B0%D0%BB"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uk.wikipedia.org/wiki/%D0%90%D0%BD%D1%82%D1%83%D0%B0%D0%BD_%D0%A4%D1%80%D0%B0%D0%BD%D1%81%D1%83%D0%B0_%D0%B4%D0%B5_%D0%A4%D1%83%D1%80%D0%BA%D1%80%D1%83%D0%B0" TargetMode="External"/><Relationship Id="rId3" Type="http://schemas.openxmlformats.org/officeDocument/2006/relationships/hyperlink" Target="https://uk.wikipedia.org/wiki/%D0%A5%D0%BB%D0%BE%D1%80%D0%B0%D1%82%D0%BD%D0%B0_%D0%BA%D0%B8%D1%81%D0%BB%D0%BE%D1%82%D0%B0" TargetMode="External"/><Relationship Id="rId7" Type="http://schemas.openxmlformats.org/officeDocument/2006/relationships/hyperlink" Target="https://uk.wikipedia.org/w/index.php?title=%D0%9B%D1%83%D1%97_%D0%91%D0%B5%D1%80%D0%BD%D0%B0%D1%80_%D0%93%D1%96%D1%82%D0%BE%D0%BD_%D0%B4%D0%B5_%D0%9C%D0%BE%D1%80%D0%B2%D0%BE&amp;action=edit&amp;redlink=1" TargetMode="External"/><Relationship Id="rId12" Type="http://schemas.openxmlformats.org/officeDocument/2006/relationships/image" Target="../media/image10.jpeg"/><Relationship Id="rId2" Type="http://schemas.openxmlformats.org/officeDocument/2006/relationships/hyperlink" Target="https://uk.wikipedia.org/wiki/%D0%A5%D0%BB%D0%BE%D1%80" TargetMode="External"/><Relationship Id="rId1" Type="http://schemas.openxmlformats.org/officeDocument/2006/relationships/slideLayout" Target="../slideLayouts/slideLayout1.xml"/><Relationship Id="rId6" Type="http://schemas.openxmlformats.org/officeDocument/2006/relationships/hyperlink" Target="https://uk.wikipedia.org/wiki/%D0%A4%D0%BB%D0%BE%D0%B3%D1%96%D1%81%D1%82%D0%BE%D0%BD" TargetMode="External"/><Relationship Id="rId11" Type="http://schemas.openxmlformats.org/officeDocument/2006/relationships/image" Target="../media/image9.jpeg"/><Relationship Id="rId5" Type="http://schemas.openxmlformats.org/officeDocument/2006/relationships/hyperlink" Target="https://uk.wikipedia.org/wiki/%D0%9F%D0%BE%D1%80%D0%BE%D1%85" TargetMode="External"/><Relationship Id="rId10" Type="http://schemas.openxmlformats.org/officeDocument/2006/relationships/hyperlink" Target="https://uk.wikipedia.org/wiki/%D0%A2%D0%B8%D1%82%D1%80%D1%83%D0%B2%D0%B0%D0%BD%D0%BD%D1%8F" TargetMode="External"/><Relationship Id="rId4" Type="http://schemas.openxmlformats.org/officeDocument/2006/relationships/hyperlink" Target="https://uk.wikipedia.org/wiki/%D0%93%D1%96%D0%BF%D0%BE%D1%85%D0%BB%D0%BE%D1%80%D0%B8%D1%82%D0%BD%D0%B0_%D0%BA%D0%B8%D1%81%D0%BB%D0%BE%D1%82%D0%B0" TargetMode="External"/><Relationship Id="rId9" Type="http://schemas.openxmlformats.org/officeDocument/2006/relationships/hyperlink" Target="https://uk.wikipedia.org/wiki/Annales_de_chimi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uk.wikipedia.org/wiki/%D0%90%D0%BD%D0%B0%D0%BB%D1%96%D1%82%D0%B8%D1%87%D0%BD%D0%B0_%D1%85%D1%96%D0%BC%D1%96%D1%8F" TargetMode="External"/><Relationship Id="rId13" Type="http://schemas.openxmlformats.org/officeDocument/2006/relationships/hyperlink" Target="https://uk.wikipedia.org/wiki/%D0%9F%D1%96%D0%BA%D0%BD%D0%BE%D0%BC%D0%B5%D1%82%D1%80" TargetMode="External"/><Relationship Id="rId3" Type="http://schemas.openxmlformats.org/officeDocument/2006/relationships/hyperlink" Target="https://uk.wikipedia.org/wiki/%D0%97%D0%B0%D0%BA%D0%BE%D0%BD_%D0%93%D0%B5%D0%B9-%D0%9B%D1%8E%D1%81%D1%81%D0%B0%D0%BA%D0%B0" TargetMode="External"/><Relationship Id="rId7" Type="http://schemas.openxmlformats.org/officeDocument/2006/relationships/hyperlink" Target="https://uk.wikipedia.org/wiki/%D0%93%D0%B0%D0%BB%D0%BE%D0%B3%D0%B5%D0%BD%D0%B8" TargetMode="External"/><Relationship Id="rId12" Type="http://schemas.openxmlformats.org/officeDocument/2006/relationships/hyperlink" Target="https://uk.wikipedia.org/wiki/%D0%A1%D1%83%D0%BB%D1%8C%D1%84%D0%B0%D1%82%D0%BD%D0%B0_%D0%BA%D0%B8%D1%81%D0%BB%D0%BE%D1%82%D0%B0" TargetMode="External"/><Relationship Id="rId2" Type="http://schemas.openxmlformats.org/officeDocument/2006/relationships/image" Target="../media/image12.jpeg"/><Relationship Id="rId16" Type="http://schemas.openxmlformats.org/officeDocument/2006/relationships/hyperlink" Target="https://uk.wikipedia.org/wiki/%D0%91%D0%BE%D1%80" TargetMode="External"/><Relationship Id="rId1" Type="http://schemas.openxmlformats.org/officeDocument/2006/relationships/slideLayout" Target="../slideLayouts/slideLayout1.xml"/><Relationship Id="rId6" Type="http://schemas.openxmlformats.org/officeDocument/2006/relationships/hyperlink" Target="https://uk.wikipedia.org/wiki/%D0%9D%D0%B5%D0%BE%D1%80%D0%B3%D0%B0%D0%BD%D1%96%D1%87%D0%BD%D0%B0_%D1%85%D1%96%D0%BC%D1%96%D1%8F" TargetMode="External"/><Relationship Id="rId11" Type="http://schemas.openxmlformats.org/officeDocument/2006/relationships/hyperlink" Target="https://uk.wikipedia.org/wiki/%D0%A9%D0%B0%D0%B2%D0%BB%D0%B5%D0%B2%D0%B0_%D0%BA%D0%B8%D1%81%D0%BB%D0%BE%D1%82%D0%B0" TargetMode="External"/><Relationship Id="rId5" Type="http://schemas.openxmlformats.org/officeDocument/2006/relationships/hyperlink" Target="https://uk.wikipedia.org/wiki/%D0%9E%D1%80%D0%B3%D0%B0%D0%BD%D1%96%D1%87%D0%BD%D0%B0_%D1%85%D1%96%D0%BC%D1%96%D1%8F" TargetMode="External"/><Relationship Id="rId15" Type="http://schemas.openxmlformats.org/officeDocument/2006/relationships/hyperlink" Target="https://uk.wikipedia.org/wiki/%D0%A5%D1%96%D0%BC%D1%96%D1%87%D0%BD%D0%B8%D0%B9_%D0%B5%D0%BB%D0%B5%D0%BC%D0%B5%D0%BD%D1%82" TargetMode="External"/><Relationship Id="rId10" Type="http://schemas.openxmlformats.org/officeDocument/2006/relationships/hyperlink" Target="https://uk.wikipedia.org/wiki/1815" TargetMode="External"/><Relationship Id="rId4" Type="http://schemas.openxmlformats.org/officeDocument/2006/relationships/hyperlink" Target="https://uk.wikipedia.org/wiki/%D0%A4%D1%96%D0%B7%D0%B8%D1%87%D0%BD%D0%B0_%D1%85%D1%96%D0%BC%D1%96%D1%8F" TargetMode="External"/><Relationship Id="rId9" Type="http://schemas.openxmlformats.org/officeDocument/2006/relationships/hyperlink" Target="https://uk.wikipedia.org/w/index.php?title=%D0%A6%D1%96%D0%B0%D0%BD_(%D1%81%D0%BF%D0%BE%D0%BB%D1%83%D0%BA%D0%B0)&amp;action=edit&amp;redlink=1" TargetMode="External"/><Relationship Id="rId14" Type="http://schemas.openxmlformats.org/officeDocument/2006/relationships/hyperlink" Target="https://uk.wikipedia.org/wiki/%D0%96%D0%BE%D0%B7%D0%B5%D1%84_%D0%9B%D1%83%D1%97_%D0%93%D0%B5%D0%B9-%D0%9B%D1%8E%D1%81%D1%81%D0%B0%D0%BA#cite_note-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E86E86-05B4-4A74-A448-DD8CB5387BB9}"/>
              </a:ext>
            </a:extLst>
          </p:cNvPr>
          <p:cNvSpPr txBox="1"/>
          <p:nvPr/>
        </p:nvSpPr>
        <p:spPr>
          <a:xfrm>
            <a:off x="59266" y="1083732"/>
            <a:ext cx="12073467" cy="923330"/>
          </a:xfrm>
          <a:prstGeom prst="rect">
            <a:avLst/>
          </a:prstGeom>
          <a:noFill/>
        </p:spPr>
        <p:txBody>
          <a:bodyPr wrap="square">
            <a:spAutoFit/>
          </a:bodyPr>
          <a:lstStyle/>
          <a:p>
            <a:pPr algn="ctr"/>
            <a:r>
              <a:rPr lang="uk-UA" sz="5400" b="1" dirty="0">
                <a:latin typeface="Arial" panose="020B0604020202020204" pitchFamily="34" charset="0"/>
                <a:cs typeface="Arial" panose="020B0604020202020204" pitchFamily="34" charset="0"/>
              </a:rPr>
              <a:t>1. Атоми, молекули, іони</a:t>
            </a:r>
          </a:p>
        </p:txBody>
      </p:sp>
      <p:pic>
        <p:nvPicPr>
          <p:cNvPr id="2" name="Picture 2" descr="Модель">
            <a:extLst>
              <a:ext uri="{FF2B5EF4-FFF2-40B4-BE49-F238E27FC236}">
                <a16:creationId xmlns:a16="http://schemas.microsoft.com/office/drawing/2014/main" id="{F03AE13D-6CB2-4651-A216-C88FBF05D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317" y="2007062"/>
            <a:ext cx="6515100" cy="498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1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93DCF1-8A21-46FD-9A4E-428D808E46C6}"/>
              </a:ext>
            </a:extLst>
          </p:cNvPr>
          <p:cNvSpPr txBox="1"/>
          <p:nvPr/>
        </p:nvSpPr>
        <p:spPr>
          <a:xfrm>
            <a:off x="372533" y="866971"/>
            <a:ext cx="2438400" cy="5355312"/>
          </a:xfrm>
          <a:prstGeom prst="rect">
            <a:avLst/>
          </a:prstGeom>
          <a:noFill/>
        </p:spPr>
        <p:txBody>
          <a:bodyPr wrap="square">
            <a:spAutoFit/>
          </a:bodyPr>
          <a:lstStyle/>
          <a:p>
            <a:pPr algn="just"/>
            <a:r>
              <a:rPr lang="uk-UA" sz="1800" dirty="0">
                <a:effectLst/>
                <a:latin typeface="Calibri" panose="020F0502020204030204" pitchFamily="34" charset="0"/>
                <a:ea typeface="Calibri" panose="020F0502020204030204" pitchFamily="34" charset="0"/>
                <a:cs typeface="Times New Roman" panose="02020603050405020304" pitchFamily="18" charset="0"/>
              </a:rPr>
              <a:t>У 1811 р.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Амедео</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Авогадро (1776-1856) припустив, що з однакових температурі і тиску рівні обсяги різних газів складаються з однакового числа частинок. </a:t>
            </a:r>
          </a:p>
          <a:p>
            <a:pPr algn="just"/>
            <a:r>
              <a:rPr lang="uk-UA" sz="1800" dirty="0">
                <a:effectLst/>
                <a:latin typeface="Calibri" panose="020F0502020204030204" pitchFamily="34" charset="0"/>
                <a:ea typeface="Calibri" panose="020F0502020204030204" pitchFamily="34" charset="0"/>
                <a:cs typeface="Times New Roman" panose="02020603050405020304" pitchFamily="18" charset="0"/>
              </a:rPr>
              <a:t>Але при інтерпретації результатів експериментів виникли деякі протиріччя, тому що вважалося, що водень, кисень, хлор та інші гази складаються з одноатомних частинок. </a:t>
            </a:r>
            <a:endParaRPr lang="ru-RU" dirty="0"/>
          </a:p>
        </p:txBody>
      </p:sp>
      <p:pic>
        <p:nvPicPr>
          <p:cNvPr id="9218" name="Picture 2">
            <a:extLst>
              <a:ext uri="{FF2B5EF4-FFF2-40B4-BE49-F238E27FC236}">
                <a16:creationId xmlns:a16="http://schemas.microsoft.com/office/drawing/2014/main" id="{F91D7367-C30A-44C2-85E7-D28C05B69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182" y="766271"/>
            <a:ext cx="4398433" cy="53254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97714B0-2D03-4B3A-9019-F63A441CA224}"/>
              </a:ext>
            </a:extLst>
          </p:cNvPr>
          <p:cNvSpPr txBox="1"/>
          <p:nvPr/>
        </p:nvSpPr>
        <p:spPr>
          <a:xfrm>
            <a:off x="8119534" y="366623"/>
            <a:ext cx="3234266" cy="6124754"/>
          </a:xfrm>
          <a:prstGeom prst="rect">
            <a:avLst/>
          </a:prstGeom>
          <a:noFill/>
        </p:spPr>
        <p:txBody>
          <a:bodyPr wrap="square">
            <a:spAutoFit/>
          </a:bodyPr>
          <a:lstStyle/>
          <a:p>
            <a:pPr algn="just"/>
            <a:r>
              <a:rPr lang="uk-UA" sz="1400">
                <a:latin typeface="Calibri" panose="020F0502020204030204" pitchFamily="34" charset="0"/>
                <a:ea typeface="Calibri" panose="020F0502020204030204" pitchFamily="34" charset="0"/>
                <a:cs typeface="Times New Roman" panose="02020603050405020304" pitchFamily="18" charset="0"/>
              </a:rPr>
              <a:t>Заклав основи молекулярної теорії (</a:t>
            </a:r>
            <a:r>
              <a:rPr lang="uk-UA" sz="1400">
                <a:latin typeface="Calibri" panose="020F0502020204030204" pitchFamily="34" charset="0"/>
                <a:ea typeface="Calibri" panose="020F0502020204030204" pitchFamily="34" charset="0"/>
                <a:cs typeface="Times New Roman" panose="02020603050405020304" pitchFamily="18" charset="0"/>
                <a:hlinkClick r:id="rId3" tooltip="1811">
                  <a:extLst>
                    <a:ext uri="{A12FA001-AC4F-418D-AE19-62706E023703}">
                      <ahyp:hlinkClr xmlns:ahyp="http://schemas.microsoft.com/office/drawing/2018/hyperlinkcolor" val="tx"/>
                    </a:ext>
                  </a:extLst>
                </a:hlinkClick>
              </a:rPr>
              <a:t>1811</a:t>
            </a:r>
            <a:r>
              <a:rPr lang="uk-UA" sz="1400">
                <a:latin typeface="Calibri" panose="020F0502020204030204" pitchFamily="34" charset="0"/>
                <a:ea typeface="Calibri" panose="020F0502020204030204" pitchFamily="34" charset="0"/>
                <a:cs typeface="Times New Roman" panose="02020603050405020304" pitchFamily="18" charset="0"/>
              </a:rPr>
              <a:t>), обґрунтувавши думку, що </a:t>
            </a:r>
            <a:r>
              <a:rPr lang="uk-UA" sz="1400">
                <a:latin typeface="Calibri" panose="020F0502020204030204" pitchFamily="34" charset="0"/>
                <a:ea typeface="Calibri" panose="020F0502020204030204" pitchFamily="34" charset="0"/>
                <a:cs typeface="Times New Roman" panose="02020603050405020304" pitchFamily="18" charset="0"/>
                <a:hlinkClick r:id="rId4" tooltip="Атом">
                  <a:extLst>
                    <a:ext uri="{A12FA001-AC4F-418D-AE19-62706E023703}">
                      <ahyp:hlinkClr xmlns:ahyp="http://schemas.microsoft.com/office/drawing/2018/hyperlinkcolor" val="tx"/>
                    </a:ext>
                  </a:extLst>
                </a:hlinkClick>
              </a:rPr>
              <a:t>атоми</a:t>
            </a:r>
            <a:r>
              <a:rPr lang="uk-UA" sz="1400">
                <a:latin typeface="Calibri" panose="020F0502020204030204" pitchFamily="34" charset="0"/>
                <a:ea typeface="Calibri" panose="020F0502020204030204" pitchFamily="34" charset="0"/>
                <a:cs typeface="Times New Roman" panose="02020603050405020304" pitchFamily="18" charset="0"/>
              </a:rPr>
              <a:t> можуть сполучатися в </a:t>
            </a:r>
            <a:r>
              <a:rPr lang="uk-UA" sz="1400">
                <a:latin typeface="Calibri" panose="020F0502020204030204" pitchFamily="34" charset="0"/>
                <a:ea typeface="Calibri" panose="020F0502020204030204" pitchFamily="34" charset="0"/>
                <a:cs typeface="Times New Roman" panose="02020603050405020304" pitchFamily="18" charset="0"/>
                <a:hlinkClick r:id="rId5" tooltip="Молекула">
                  <a:extLst>
                    <a:ext uri="{A12FA001-AC4F-418D-AE19-62706E023703}">
                      <ahyp:hlinkClr xmlns:ahyp="http://schemas.microsoft.com/office/drawing/2018/hyperlinkcolor" val="tx"/>
                    </a:ext>
                  </a:extLst>
                </a:hlinkClick>
              </a:rPr>
              <a:t>молекули</a:t>
            </a:r>
            <a:r>
              <a:rPr lang="uk-UA" sz="1400">
                <a:latin typeface="Calibri" panose="020F0502020204030204" pitchFamily="34" charset="0"/>
                <a:ea typeface="Calibri" panose="020F0502020204030204" pitchFamily="34" charset="0"/>
                <a:cs typeface="Times New Roman" panose="02020603050405020304" pitchFamily="18" charset="0"/>
              </a:rPr>
              <a:t>, дослідами </a:t>
            </a:r>
            <a:r>
              <a:rPr lang="uk-UA" sz="1400">
                <a:latin typeface="Calibri" panose="020F0502020204030204" pitchFamily="34" charset="0"/>
                <a:ea typeface="Calibri" panose="020F0502020204030204" pitchFamily="34" charset="0"/>
                <a:cs typeface="Times New Roman" panose="02020603050405020304" pitchFamily="18" charset="0"/>
                <a:hlinkClick r:id="rId6" tooltip="Гей-Люссак Жозеф-Луї">
                  <a:extLst>
                    <a:ext uri="{A12FA001-AC4F-418D-AE19-62706E023703}">
                      <ahyp:hlinkClr xmlns:ahyp="http://schemas.microsoft.com/office/drawing/2018/hyperlinkcolor" val="tx"/>
                    </a:ext>
                  </a:extLst>
                </a:hlinkClick>
              </a:rPr>
              <a:t>Гей-Люссака</a:t>
            </a:r>
            <a:r>
              <a:rPr lang="uk-UA" sz="1400">
                <a:latin typeface="Calibri" panose="020F0502020204030204" pitchFamily="34" charset="0"/>
                <a:ea typeface="Calibri" panose="020F0502020204030204" pitchFamily="34" charset="0"/>
                <a:cs typeface="Times New Roman" panose="02020603050405020304" pitchFamily="18" charset="0"/>
              </a:rPr>
              <a:t> та основними положеннями атомістики </a:t>
            </a:r>
            <a:r>
              <a:rPr lang="uk-UA" sz="1400">
                <a:latin typeface="Calibri" panose="020F0502020204030204" pitchFamily="34" charset="0"/>
                <a:ea typeface="Calibri" panose="020F0502020204030204" pitchFamily="34" charset="0"/>
                <a:cs typeface="Times New Roman" panose="02020603050405020304" pitchFamily="18" charset="0"/>
                <a:hlinkClick r:id="rId7" tooltip="Дальтон Джон">
                  <a:extLst>
                    <a:ext uri="{A12FA001-AC4F-418D-AE19-62706E023703}">
                      <ahyp:hlinkClr xmlns:ahyp="http://schemas.microsoft.com/office/drawing/2018/hyperlinkcolor" val="tx"/>
                    </a:ext>
                  </a:extLst>
                </a:hlinkClick>
              </a:rPr>
              <a:t>Дж. Дальтона</a:t>
            </a:r>
            <a:r>
              <a:rPr lang="uk-UA" sz="1400">
                <a:latin typeface="Calibri" panose="020F0502020204030204" pitchFamily="34" charset="0"/>
                <a:ea typeface="Calibri" panose="020F0502020204030204" pitchFamily="34" charset="0"/>
                <a:cs typeface="Times New Roman" panose="02020603050405020304" pitchFamily="18" charset="0"/>
              </a:rPr>
              <a:t>. Авоґадро встановив важливий фізичний закон — </a:t>
            </a:r>
            <a:r>
              <a:rPr lang="uk-UA" sz="1400">
                <a:latin typeface="Calibri" panose="020F0502020204030204" pitchFamily="34" charset="0"/>
                <a:ea typeface="Calibri" panose="020F0502020204030204" pitchFamily="34" charset="0"/>
                <a:cs typeface="Times New Roman" panose="02020603050405020304" pitchFamily="18" charset="0"/>
                <a:hlinkClick r:id="rId8" tooltip="Закон Авогадро">
                  <a:extLst>
                    <a:ext uri="{A12FA001-AC4F-418D-AE19-62706E023703}">
                      <ahyp:hlinkClr xmlns:ahyp="http://schemas.microsoft.com/office/drawing/2018/hyperlinkcolor" val="tx"/>
                    </a:ext>
                  </a:extLst>
                </a:hlinkClick>
              </a:rPr>
              <a:t>закон Авогадро</a:t>
            </a:r>
            <a:r>
              <a:rPr lang="uk-UA" sz="1400">
                <a:latin typeface="Calibri" panose="020F0502020204030204" pitchFamily="34" charset="0"/>
                <a:ea typeface="Calibri" panose="020F0502020204030204" pitchFamily="34" charset="0"/>
                <a:cs typeface="Times New Roman" panose="02020603050405020304" pitchFamily="18" charset="0"/>
              </a:rPr>
              <a:t>, на підставі якого визначають </a:t>
            </a:r>
            <a:r>
              <a:rPr lang="uk-UA" sz="1400">
                <a:latin typeface="Calibri" panose="020F0502020204030204" pitchFamily="34" charset="0"/>
                <a:ea typeface="Calibri" panose="020F0502020204030204" pitchFamily="34" charset="0"/>
                <a:cs typeface="Times New Roman" panose="02020603050405020304" pitchFamily="18" charset="0"/>
                <a:hlinkClick r:id="rId9" tooltip="Атомна маса">
                  <a:extLst>
                    <a:ext uri="{A12FA001-AC4F-418D-AE19-62706E023703}">
                      <ahyp:hlinkClr xmlns:ahyp="http://schemas.microsoft.com/office/drawing/2018/hyperlinkcolor" val="tx"/>
                    </a:ext>
                  </a:extLst>
                </a:hlinkClick>
              </a:rPr>
              <a:t>атомну</a:t>
            </a:r>
            <a:r>
              <a:rPr lang="uk-UA" sz="1400">
                <a:latin typeface="Calibri" panose="020F0502020204030204" pitchFamily="34" charset="0"/>
                <a:ea typeface="Calibri" panose="020F0502020204030204" pitchFamily="34" charset="0"/>
                <a:cs typeface="Times New Roman" panose="02020603050405020304" pitchFamily="18" charset="0"/>
              </a:rPr>
              <a:t> і </a:t>
            </a:r>
            <a:r>
              <a:rPr lang="uk-UA" sz="1400">
                <a:latin typeface="Calibri" panose="020F0502020204030204" pitchFamily="34" charset="0"/>
                <a:ea typeface="Calibri" panose="020F0502020204030204" pitchFamily="34" charset="0"/>
                <a:cs typeface="Times New Roman" panose="02020603050405020304" pitchFamily="18" charset="0"/>
                <a:hlinkClick r:id="rId10" tooltip="Молекулярна маса">
                  <a:extLst>
                    <a:ext uri="{A12FA001-AC4F-418D-AE19-62706E023703}">
                      <ahyp:hlinkClr xmlns:ahyp="http://schemas.microsoft.com/office/drawing/2018/hyperlinkcolor" val="tx"/>
                    </a:ext>
                  </a:extLst>
                </a:hlinkClick>
              </a:rPr>
              <a:t>молекулярну масу</a:t>
            </a:r>
            <a:r>
              <a:rPr lang="uk-UA" sz="1400">
                <a:latin typeface="Calibri" panose="020F0502020204030204" pitchFamily="34" charset="0"/>
                <a:ea typeface="Calibri" panose="020F0502020204030204" pitchFamily="34" charset="0"/>
                <a:cs typeface="Times New Roman" panose="02020603050405020304" pitchFamily="18" charset="0"/>
              </a:rPr>
              <a:t>. Ім'ям Авоґадро названа універсальна стала — </a:t>
            </a:r>
            <a:r>
              <a:rPr lang="uk-UA" sz="1400">
                <a:latin typeface="Calibri" panose="020F0502020204030204" pitchFamily="34" charset="0"/>
                <a:ea typeface="Calibri" panose="020F0502020204030204" pitchFamily="34" charset="0"/>
                <a:cs typeface="Times New Roman" panose="02020603050405020304" pitchFamily="18" charset="0"/>
                <a:hlinkClick r:id="rId11" tooltip="Число Авогадро">
                  <a:extLst>
                    <a:ext uri="{A12FA001-AC4F-418D-AE19-62706E023703}">
                      <ahyp:hlinkClr xmlns:ahyp="http://schemas.microsoft.com/office/drawing/2018/hyperlinkcolor" val="tx"/>
                    </a:ext>
                  </a:extLst>
                </a:hlinkClick>
              </a:rPr>
              <a:t>число Авогадро</a:t>
            </a:r>
            <a:r>
              <a:rPr lang="uk-UA" sz="1400">
                <a:latin typeface="Calibri" panose="020F0502020204030204" pitchFamily="34" charset="0"/>
                <a:ea typeface="Calibri" panose="020F0502020204030204" pitchFamily="34" charset="0"/>
                <a:cs typeface="Times New Roman" panose="02020603050405020304" pitchFamily="18" charset="0"/>
              </a:rPr>
              <a:t>, число молекул в одному </a:t>
            </a:r>
            <a:r>
              <a:rPr lang="uk-UA" sz="1400">
                <a:latin typeface="Calibri" panose="020F0502020204030204" pitchFamily="34" charset="0"/>
                <a:ea typeface="Calibri" panose="020F0502020204030204" pitchFamily="34" charset="0"/>
                <a:cs typeface="Times New Roman" panose="02020603050405020304" pitchFamily="18" charset="0"/>
                <a:hlinkClick r:id="rId12" tooltip="Моль">
                  <a:extLst>
                    <a:ext uri="{A12FA001-AC4F-418D-AE19-62706E023703}">
                      <ahyp:hlinkClr xmlns:ahyp="http://schemas.microsoft.com/office/drawing/2018/hyperlinkcolor" val="tx"/>
                    </a:ext>
                  </a:extLst>
                </a:hlinkClick>
              </a:rPr>
              <a:t>молі</a:t>
            </a:r>
            <a:r>
              <a:rPr lang="uk-UA" sz="1400">
                <a:latin typeface="Calibri" panose="020F0502020204030204" pitchFamily="34" charset="0"/>
                <a:ea typeface="Calibri" panose="020F0502020204030204" pitchFamily="34" charset="0"/>
                <a:cs typeface="Times New Roman" panose="02020603050405020304" pitchFamily="18" charset="0"/>
              </a:rPr>
              <a:t> </a:t>
            </a:r>
            <a:r>
              <a:rPr lang="uk-UA" sz="1400">
                <a:latin typeface="Calibri" panose="020F0502020204030204" pitchFamily="34" charset="0"/>
                <a:ea typeface="Calibri" panose="020F0502020204030204" pitchFamily="34" charset="0"/>
                <a:cs typeface="Times New Roman" panose="02020603050405020304" pitchFamily="18" charset="0"/>
                <a:hlinkClick r:id="rId13" tooltip="Ідеальний газ">
                  <a:extLst>
                    <a:ext uri="{A12FA001-AC4F-418D-AE19-62706E023703}">
                      <ahyp:hlinkClr xmlns:ahyp="http://schemas.microsoft.com/office/drawing/2018/hyperlinkcolor" val="tx"/>
                    </a:ext>
                  </a:extLst>
                </a:hlinkClick>
              </a:rPr>
              <a:t>ідеального газу</a:t>
            </a:r>
            <a:r>
              <a:rPr lang="uk-UA" sz="1400">
                <a:latin typeface="Calibri" panose="020F0502020204030204" pitchFamily="34" charset="0"/>
                <a:ea typeface="Calibri" panose="020F0502020204030204" pitchFamily="34" charset="0"/>
                <a:cs typeface="Times New Roman" panose="02020603050405020304" pitchFamily="18" charset="0"/>
              </a:rPr>
              <a:t> (NA = 6.02214129(27)×1023 моль−1). Розробив метод визначення молекулярної маси, завдяки чому, використавши експериментальні дані інших дослідників, уперше правильно вирахував атомні маси </a:t>
            </a:r>
            <a:r>
              <a:rPr lang="uk-UA" sz="1400">
                <a:latin typeface="Calibri" panose="020F0502020204030204" pitchFamily="34" charset="0"/>
                <a:ea typeface="Calibri" panose="020F0502020204030204" pitchFamily="34" charset="0"/>
                <a:cs typeface="Times New Roman" panose="02020603050405020304" pitchFamily="18" charset="0"/>
                <a:hlinkClick r:id="rId14" tooltip="Кисень">
                  <a:extLst>
                    <a:ext uri="{A12FA001-AC4F-418D-AE19-62706E023703}">
                      <ahyp:hlinkClr xmlns:ahyp="http://schemas.microsoft.com/office/drawing/2018/hyperlinkcolor" val="tx"/>
                    </a:ext>
                  </a:extLst>
                </a:hlinkClick>
              </a:rPr>
              <a:t>кисню</a:t>
            </a:r>
            <a:r>
              <a:rPr lang="uk-UA" sz="1400">
                <a:latin typeface="Calibri" panose="020F0502020204030204" pitchFamily="34" charset="0"/>
                <a:ea typeface="Calibri" panose="020F0502020204030204" pitchFamily="34" charset="0"/>
                <a:cs typeface="Times New Roman" panose="02020603050405020304" pitchFamily="18" charset="0"/>
              </a:rPr>
              <a:t>, </a:t>
            </a:r>
            <a:r>
              <a:rPr lang="uk-UA" sz="1400">
                <a:latin typeface="Calibri" panose="020F0502020204030204" pitchFamily="34" charset="0"/>
                <a:ea typeface="Calibri" panose="020F0502020204030204" pitchFamily="34" charset="0"/>
                <a:cs typeface="Times New Roman" panose="02020603050405020304" pitchFamily="18" charset="0"/>
                <a:hlinkClick r:id="rId15" tooltip="Вуглець">
                  <a:extLst>
                    <a:ext uri="{A12FA001-AC4F-418D-AE19-62706E023703}">
                      <ahyp:hlinkClr xmlns:ahyp="http://schemas.microsoft.com/office/drawing/2018/hyperlinkcolor" val="tx"/>
                    </a:ext>
                  </a:extLst>
                </a:hlinkClick>
              </a:rPr>
              <a:t>вуглецю</a:t>
            </a:r>
            <a:r>
              <a:rPr lang="uk-UA" sz="1400">
                <a:latin typeface="Calibri" panose="020F0502020204030204" pitchFamily="34" charset="0"/>
                <a:ea typeface="Calibri" panose="020F0502020204030204" pitchFamily="34" charset="0"/>
                <a:cs typeface="Times New Roman" panose="02020603050405020304" pitchFamily="18" charset="0"/>
              </a:rPr>
              <a:t>, </a:t>
            </a:r>
            <a:r>
              <a:rPr lang="uk-UA" sz="1400">
                <a:latin typeface="Calibri" panose="020F0502020204030204" pitchFamily="34" charset="0"/>
                <a:ea typeface="Calibri" panose="020F0502020204030204" pitchFamily="34" charset="0"/>
                <a:cs typeface="Times New Roman" panose="02020603050405020304" pitchFamily="18" charset="0"/>
                <a:hlinkClick r:id="rId16" tooltip="Азот">
                  <a:extLst>
                    <a:ext uri="{A12FA001-AC4F-418D-AE19-62706E023703}">
                      <ahyp:hlinkClr xmlns:ahyp="http://schemas.microsoft.com/office/drawing/2018/hyperlinkcolor" val="tx"/>
                    </a:ext>
                  </a:extLst>
                </a:hlinkClick>
              </a:rPr>
              <a:t>азоту</a:t>
            </a:r>
            <a:r>
              <a:rPr lang="uk-UA" sz="1400">
                <a:latin typeface="Calibri" panose="020F0502020204030204" pitchFamily="34" charset="0"/>
                <a:ea typeface="Calibri" panose="020F0502020204030204" pitchFamily="34" charset="0"/>
                <a:cs typeface="Times New Roman" panose="02020603050405020304" pitchFamily="18" charset="0"/>
              </a:rPr>
              <a:t>, </a:t>
            </a:r>
            <a:r>
              <a:rPr lang="uk-UA" sz="1400">
                <a:latin typeface="Calibri" panose="020F0502020204030204" pitchFamily="34" charset="0"/>
                <a:ea typeface="Calibri" panose="020F0502020204030204" pitchFamily="34" charset="0"/>
                <a:cs typeface="Times New Roman" panose="02020603050405020304" pitchFamily="18" charset="0"/>
                <a:hlinkClick r:id="rId17" tooltip="Хлор">
                  <a:extLst>
                    <a:ext uri="{A12FA001-AC4F-418D-AE19-62706E023703}">
                      <ahyp:hlinkClr xmlns:ahyp="http://schemas.microsoft.com/office/drawing/2018/hyperlinkcolor" val="tx"/>
                    </a:ext>
                  </a:extLst>
                </a:hlinkClick>
              </a:rPr>
              <a:t>хлору</a:t>
            </a:r>
            <a:r>
              <a:rPr lang="uk-UA" sz="1400">
                <a:latin typeface="Calibri" panose="020F0502020204030204" pitchFamily="34" charset="0"/>
                <a:ea typeface="Calibri" panose="020F0502020204030204" pitchFamily="34" charset="0"/>
                <a:cs typeface="Times New Roman" panose="02020603050405020304" pitchFamily="18" charset="0"/>
              </a:rPr>
              <a:t> та ін. </a:t>
            </a:r>
            <a:r>
              <a:rPr lang="uk-UA" sz="1400">
                <a:latin typeface="Calibri" panose="020F0502020204030204" pitchFamily="34" charset="0"/>
                <a:ea typeface="Calibri" panose="020F0502020204030204" pitchFamily="34" charset="0"/>
                <a:cs typeface="Times New Roman" panose="02020603050405020304" pitchFamily="18" charset="0"/>
                <a:hlinkClick r:id="rId18" tooltip="Хімічний елемент">
                  <a:extLst>
                    <a:ext uri="{A12FA001-AC4F-418D-AE19-62706E023703}">
                      <ahyp:hlinkClr xmlns:ahyp="http://schemas.microsoft.com/office/drawing/2018/hyperlinkcolor" val="tx"/>
                    </a:ext>
                  </a:extLst>
                </a:hlinkClick>
              </a:rPr>
              <a:t>елементів</a:t>
            </a:r>
            <a:r>
              <a:rPr lang="uk-UA" sz="1400">
                <a:latin typeface="Calibri" panose="020F0502020204030204" pitchFamily="34" charset="0"/>
                <a:ea typeface="Calibri" panose="020F0502020204030204" pitchFamily="34" charset="0"/>
                <a:cs typeface="Times New Roman" panose="02020603050405020304" pitchFamily="18" charset="0"/>
              </a:rPr>
              <a:t>. Встановив точний кількісний склад багатьох речовин — </a:t>
            </a:r>
            <a:r>
              <a:rPr lang="uk-UA" sz="1400">
                <a:latin typeface="Calibri" panose="020F0502020204030204" pitchFamily="34" charset="0"/>
                <a:ea typeface="Calibri" panose="020F0502020204030204" pitchFamily="34" charset="0"/>
                <a:cs typeface="Times New Roman" panose="02020603050405020304" pitchFamily="18" charset="0"/>
                <a:hlinkClick r:id="rId19" tooltip="Вода">
                  <a:extLst>
                    <a:ext uri="{A12FA001-AC4F-418D-AE19-62706E023703}">
                      <ahyp:hlinkClr xmlns:ahyp="http://schemas.microsoft.com/office/drawing/2018/hyperlinkcolor" val="tx"/>
                    </a:ext>
                  </a:extLst>
                </a:hlinkClick>
              </a:rPr>
              <a:t>води</a:t>
            </a:r>
            <a:r>
              <a:rPr lang="uk-UA" sz="1400">
                <a:latin typeface="Calibri" panose="020F0502020204030204" pitchFamily="34" charset="0"/>
                <a:ea typeface="Calibri" panose="020F0502020204030204" pitchFamily="34" charset="0"/>
                <a:cs typeface="Times New Roman" panose="02020603050405020304" pitchFamily="18" charset="0"/>
              </a:rPr>
              <a:t>, кисню, </a:t>
            </a:r>
            <a:r>
              <a:rPr lang="uk-UA" sz="1400">
                <a:latin typeface="Calibri" panose="020F0502020204030204" pitchFamily="34" charset="0"/>
                <a:ea typeface="Calibri" panose="020F0502020204030204" pitchFamily="34" charset="0"/>
                <a:cs typeface="Times New Roman" panose="02020603050405020304" pitchFamily="18" charset="0"/>
                <a:hlinkClick r:id="rId20" tooltip="Аміак">
                  <a:extLst>
                    <a:ext uri="{A12FA001-AC4F-418D-AE19-62706E023703}">
                      <ahyp:hlinkClr xmlns:ahyp="http://schemas.microsoft.com/office/drawing/2018/hyperlinkcolor" val="tx"/>
                    </a:ext>
                  </a:extLst>
                </a:hlinkClick>
              </a:rPr>
              <a:t>аміаку</a:t>
            </a:r>
            <a:r>
              <a:rPr lang="uk-UA" sz="1400">
                <a:latin typeface="Calibri" panose="020F0502020204030204" pitchFamily="34" charset="0"/>
                <a:ea typeface="Calibri" panose="020F0502020204030204" pitchFamily="34" charset="0"/>
                <a:cs typeface="Times New Roman" panose="02020603050405020304" pitchFamily="18" charset="0"/>
              </a:rPr>
              <a:t> та багатьох </a:t>
            </a:r>
            <a:r>
              <a:rPr lang="uk-UA" sz="1400">
                <a:latin typeface="Calibri" panose="020F0502020204030204" pitchFamily="34" charset="0"/>
                <a:ea typeface="Calibri" panose="020F0502020204030204" pitchFamily="34" charset="0"/>
                <a:cs typeface="Times New Roman" panose="02020603050405020304" pitchFamily="18" charset="0"/>
                <a:hlinkClick r:id="rId21" tooltip="Оксиди">
                  <a:extLst>
                    <a:ext uri="{A12FA001-AC4F-418D-AE19-62706E023703}">
                      <ahyp:hlinkClr xmlns:ahyp="http://schemas.microsoft.com/office/drawing/2018/hyperlinkcolor" val="tx"/>
                    </a:ext>
                  </a:extLst>
                </a:hlinkClick>
              </a:rPr>
              <a:t>оксидів</a:t>
            </a:r>
            <a:r>
              <a:rPr lang="uk-UA" sz="1400">
                <a:latin typeface="Calibri" panose="020F0502020204030204" pitchFamily="34" charset="0"/>
                <a:ea typeface="Calibri" panose="020F0502020204030204" pitchFamily="34" charset="0"/>
                <a:cs typeface="Times New Roman" panose="02020603050405020304" pitchFamily="18" charset="0"/>
              </a:rPr>
              <a:t>. Також вивчав кристалічну будову твердих тіл і узагальнив відомості про склад речовини. Його праці сприяли подальшому розвитку Атомно-Молекулярної теорії.</a:t>
            </a:r>
          </a:p>
        </p:txBody>
      </p:sp>
    </p:spTree>
    <p:extLst>
      <p:ext uri="{BB962C8B-B14F-4D97-AF65-F5344CB8AC3E}">
        <p14:creationId xmlns:p14="http://schemas.microsoft.com/office/powerpoint/2010/main" val="342440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D4313B-120D-466A-A44E-AF6A9D37EB43}"/>
              </a:ext>
            </a:extLst>
          </p:cNvPr>
          <p:cNvSpPr txBox="1"/>
          <p:nvPr/>
        </p:nvSpPr>
        <p:spPr>
          <a:xfrm>
            <a:off x="541867" y="364404"/>
            <a:ext cx="2057400" cy="6463308"/>
          </a:xfrm>
          <a:prstGeom prst="rect">
            <a:avLst/>
          </a:prstGeom>
          <a:noFill/>
        </p:spPr>
        <p:txBody>
          <a:bodyPr wrap="square">
            <a:spAutoFit/>
          </a:bodyPr>
          <a:lstStyle/>
          <a:p>
            <a:pPr algn="just"/>
            <a:r>
              <a:rPr lang="uk-UA" sz="1800" dirty="0">
                <a:effectLst/>
                <a:latin typeface="Calibri" panose="020F0502020204030204" pitchFamily="34" charset="0"/>
                <a:ea typeface="Calibri" panose="020F0502020204030204" pitchFamily="34" charset="0"/>
                <a:cs typeface="Times New Roman" panose="02020603050405020304" pitchFamily="18" charset="0"/>
              </a:rPr>
              <a:t>Ці протиріччя вирішив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Станіслао</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Канніццаро</a:t>
            </a:r>
            <a:r>
              <a:rPr lang="uk-UA" sz="1800" dirty="0">
                <a:effectLst/>
                <a:latin typeface="Calibri" panose="020F0502020204030204" pitchFamily="34" charset="0"/>
                <a:ea typeface="Calibri" panose="020F0502020204030204" pitchFamily="34" charset="0"/>
                <a:cs typeface="Times New Roman" panose="02020603050405020304" pitchFamily="18" charset="0"/>
              </a:rPr>
              <a:t> (1826-1910). Він дійшов висновку, про який повідомив у 1860 р., що молекули низки газів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двоатомні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С</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Далі, використовуючи уявлення Авогадро, він визначив маси 1 л різних газів і порівняв їх із масою 1 л водню (Н2), що дозволило визначити відносні маси молекул досліджуваних газів.</a:t>
            </a:r>
            <a:endParaRPr lang="ru-RU" dirty="0"/>
          </a:p>
        </p:txBody>
      </p:sp>
      <p:pic>
        <p:nvPicPr>
          <p:cNvPr id="10242" name="Picture 2">
            <a:extLst>
              <a:ext uri="{FF2B5EF4-FFF2-40B4-BE49-F238E27FC236}">
                <a16:creationId xmlns:a16="http://schemas.microsoft.com/office/drawing/2014/main" id="{C546260A-CFF7-449B-AFCD-C3E4C5588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714" y="609600"/>
            <a:ext cx="4392744" cy="58970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6D926FE-0423-4E0C-BE22-1032EC320C15}"/>
              </a:ext>
            </a:extLst>
          </p:cNvPr>
          <p:cNvSpPr txBox="1"/>
          <p:nvPr/>
        </p:nvSpPr>
        <p:spPr>
          <a:xfrm>
            <a:off x="7459134" y="609600"/>
            <a:ext cx="4597400" cy="6124754"/>
          </a:xfrm>
          <a:prstGeom prst="rect">
            <a:avLst/>
          </a:prstGeom>
          <a:noFill/>
        </p:spPr>
        <p:txBody>
          <a:bodyPr wrap="square">
            <a:spAutoFit/>
          </a:bodyPr>
          <a:lstStyle/>
          <a:p>
            <a:r>
              <a:rPr lang="uk-UA" sz="1400" b="0" i="0" dirty="0" err="1">
                <a:solidFill>
                  <a:srgbClr val="202122"/>
                </a:solidFill>
                <a:effectLst/>
                <a:latin typeface="Arial" panose="020B0604020202020204" pitchFamily="34" charset="0"/>
              </a:rPr>
              <a:t>Канніццаро</a:t>
            </a:r>
            <a:r>
              <a:rPr lang="uk-UA" sz="1400" b="0" i="0" dirty="0">
                <a:solidFill>
                  <a:srgbClr val="202122"/>
                </a:solidFill>
                <a:effectLst/>
                <a:latin typeface="Arial" panose="020B0604020202020204" pitchFamily="34" charset="0"/>
              </a:rPr>
              <a:t> виконав ряд важливих досліджень в галузі </a:t>
            </a:r>
            <a:r>
              <a:rPr lang="uk-UA" sz="1400" b="0" i="0" u="none" strike="noStrike" dirty="0">
                <a:solidFill>
                  <a:srgbClr val="0645AD"/>
                </a:solidFill>
                <a:effectLst/>
                <a:latin typeface="Arial" panose="020B0604020202020204" pitchFamily="34" charset="0"/>
                <a:hlinkClick r:id="rId3" tooltip="Органічна хімія"/>
              </a:rPr>
              <a:t>органічної хімії</a:t>
            </a:r>
            <a:r>
              <a:rPr lang="uk-UA" sz="1400" b="0" i="0" dirty="0">
                <a:solidFill>
                  <a:srgbClr val="202122"/>
                </a:solidFill>
                <a:effectLst/>
                <a:latin typeface="Arial" panose="020B0604020202020204" pitchFamily="34" charset="0"/>
              </a:rPr>
              <a:t>. У 1851 р. він отримав ціанамід (спільно з французьким хіміком Ф. С. </a:t>
            </a:r>
            <a:r>
              <a:rPr lang="uk-UA" sz="1400" b="0" i="0" dirty="0" err="1">
                <a:solidFill>
                  <a:srgbClr val="202122"/>
                </a:solidFill>
                <a:effectLst/>
                <a:latin typeface="Arial" panose="020B0604020202020204" pitchFamily="34" charset="0"/>
              </a:rPr>
              <a:t>Клоезом</a:t>
            </a:r>
            <a:r>
              <a:rPr lang="uk-UA" sz="1400" b="0" i="0" dirty="0">
                <a:solidFill>
                  <a:srgbClr val="202122"/>
                </a:solidFill>
                <a:effectLst/>
                <a:latin typeface="Arial" panose="020B0604020202020204" pitchFamily="34" charset="0"/>
              </a:rPr>
              <a:t>), вивчив його термічну полімеризацію і отримав </a:t>
            </a:r>
            <a:r>
              <a:rPr lang="uk-UA" sz="1400" b="0" i="0" u="none" strike="noStrike" dirty="0">
                <a:solidFill>
                  <a:srgbClr val="0645AD"/>
                </a:solidFill>
                <a:effectLst/>
                <a:latin typeface="Arial" panose="020B0604020202020204" pitchFamily="34" charset="0"/>
                <a:hlinkClick r:id="rId4" tooltip="Сечовина"/>
              </a:rPr>
              <a:t>сечовину</a:t>
            </a:r>
            <a:r>
              <a:rPr lang="uk-UA" sz="1400" b="0" i="0" dirty="0">
                <a:solidFill>
                  <a:srgbClr val="202122"/>
                </a:solidFill>
                <a:effectLst/>
                <a:latin typeface="Arial" panose="020B0604020202020204" pitchFamily="34" charset="0"/>
              </a:rPr>
              <a:t> гідратацією ціанаміду. Вивчаючи дію їдкого калію на бензальдегід, виділив у 1853 р. </a:t>
            </a:r>
            <a:r>
              <a:rPr lang="uk-UA" sz="1400" b="0" i="0" u="none" strike="noStrike" dirty="0" err="1">
                <a:solidFill>
                  <a:srgbClr val="0645AD"/>
                </a:solidFill>
                <a:effectLst/>
                <a:latin typeface="Arial" panose="020B0604020202020204" pitchFamily="34" charset="0"/>
                <a:hlinkClick r:id="rId5" tooltip="Бензиловий спирт"/>
              </a:rPr>
              <a:t>бензиловий</a:t>
            </a:r>
            <a:r>
              <a:rPr lang="uk-UA" sz="1400" b="0" i="0" u="none" strike="noStrike" dirty="0">
                <a:solidFill>
                  <a:srgbClr val="0645AD"/>
                </a:solidFill>
                <a:effectLst/>
                <a:latin typeface="Arial" panose="020B0604020202020204" pitchFamily="34" charset="0"/>
                <a:hlinkClick r:id="rId5" tooltip="Бензиловий спирт"/>
              </a:rPr>
              <a:t> спирт</a:t>
            </a:r>
            <a:r>
              <a:rPr lang="uk-UA" sz="1400" b="0" i="0" dirty="0">
                <a:solidFill>
                  <a:srgbClr val="202122"/>
                </a:solidFill>
                <a:effectLst/>
                <a:latin typeface="Arial" panose="020B0604020202020204" pitchFamily="34" charset="0"/>
              </a:rPr>
              <a:t>. Одночасно відкрив реакцію окисно-відновного </a:t>
            </a:r>
            <a:r>
              <a:rPr lang="uk-UA" sz="1400" b="0" i="0" dirty="0" err="1">
                <a:solidFill>
                  <a:srgbClr val="202122"/>
                </a:solidFill>
                <a:effectLst/>
                <a:latin typeface="Arial" panose="020B0604020202020204" pitchFamily="34" charset="0"/>
              </a:rPr>
              <a:t>диспропорціонування</a:t>
            </a:r>
            <a:r>
              <a:rPr lang="uk-UA" sz="1400" b="0" i="0" dirty="0">
                <a:solidFill>
                  <a:srgbClr val="202122"/>
                </a:solidFill>
                <a:effectLst/>
                <a:latin typeface="Arial" panose="020B0604020202020204" pitchFamily="34" charset="0"/>
              </a:rPr>
              <a:t> ароматичних </a:t>
            </a:r>
            <a:r>
              <a:rPr lang="uk-UA" sz="1400" b="0" i="0" u="none" strike="noStrike" dirty="0">
                <a:solidFill>
                  <a:srgbClr val="0645AD"/>
                </a:solidFill>
                <a:effectLst/>
                <a:latin typeface="Arial" panose="020B0604020202020204" pitchFamily="34" charset="0"/>
                <a:hlinkClick r:id="rId6" tooltip="Альдегід"/>
              </a:rPr>
              <a:t>альдегідів</a:t>
            </a:r>
            <a:r>
              <a:rPr lang="uk-UA" sz="1400" b="0" i="0" dirty="0">
                <a:solidFill>
                  <a:srgbClr val="202122"/>
                </a:solidFill>
                <a:effectLst/>
                <a:latin typeface="Arial" panose="020B0604020202020204" pitchFamily="34" charset="0"/>
              </a:rPr>
              <a:t> у лужному середовищі (</a:t>
            </a:r>
            <a:r>
              <a:rPr lang="uk-UA" sz="1400" b="0" i="0" u="none" strike="noStrike" dirty="0">
                <a:solidFill>
                  <a:srgbClr val="0645AD"/>
                </a:solidFill>
                <a:effectLst/>
                <a:latin typeface="Arial" panose="020B0604020202020204" pitchFamily="34" charset="0"/>
                <a:hlinkClick r:id="rId7" tooltip="Реакція Канніццаро"/>
              </a:rPr>
              <a:t>Реакція </a:t>
            </a:r>
            <a:r>
              <a:rPr lang="uk-UA" sz="1400" b="0" i="0" u="none" strike="noStrike" dirty="0" err="1">
                <a:solidFill>
                  <a:srgbClr val="0645AD"/>
                </a:solidFill>
                <a:effectLst/>
                <a:latin typeface="Arial" panose="020B0604020202020204" pitchFamily="34" charset="0"/>
                <a:hlinkClick r:id="rId7" tooltip="Реакція Канніццаро"/>
              </a:rPr>
              <a:t>Канніццаро</a:t>
            </a:r>
            <a:r>
              <a:rPr lang="uk-UA" sz="1400" b="0" i="0" dirty="0">
                <a:solidFill>
                  <a:srgbClr val="202122"/>
                </a:solidFill>
                <a:effectLst/>
                <a:latin typeface="Arial" panose="020B0604020202020204" pitchFamily="34" charset="0"/>
              </a:rPr>
              <a:t>). Він також синтезував </a:t>
            </a:r>
            <a:r>
              <a:rPr lang="uk-UA" sz="1400" b="0" i="0" u="none" strike="noStrike" dirty="0" err="1">
                <a:solidFill>
                  <a:srgbClr val="0645AD"/>
                </a:solidFill>
                <a:effectLst/>
                <a:latin typeface="Arial" panose="020B0604020202020204" pitchFamily="34" charset="0"/>
                <a:hlinkClick r:id="rId8" tooltip="Бензоїлхлорид"/>
              </a:rPr>
              <a:t>бензоїлхлорид</a:t>
            </a:r>
            <a:r>
              <a:rPr lang="uk-UA" sz="1400" b="0" i="0" dirty="0">
                <a:solidFill>
                  <a:srgbClr val="202122"/>
                </a:solidFill>
                <a:effectLst/>
                <a:latin typeface="Arial" panose="020B0604020202020204" pitchFamily="34" charset="0"/>
              </a:rPr>
              <a:t> і </a:t>
            </a:r>
            <a:r>
              <a:rPr lang="uk-UA" sz="1400" b="0" i="0" u="none" strike="noStrike" dirty="0" err="1">
                <a:solidFill>
                  <a:srgbClr val="0645AD"/>
                </a:solidFill>
                <a:effectLst/>
                <a:latin typeface="Arial" panose="020B0604020202020204" pitchFamily="34" charset="0"/>
                <a:hlinkClick r:id="rId9" tooltip="Фенілоцтова кислота"/>
              </a:rPr>
              <a:t>фенілоцтову</a:t>
            </a:r>
            <a:r>
              <a:rPr lang="uk-UA" sz="1400" b="0" i="0" u="none" strike="noStrike" dirty="0">
                <a:solidFill>
                  <a:srgbClr val="0645AD"/>
                </a:solidFill>
                <a:effectLst/>
                <a:latin typeface="Arial" panose="020B0604020202020204" pitchFamily="34" charset="0"/>
                <a:hlinkClick r:id="rId9" tooltip="Фенілоцтова кислота"/>
              </a:rPr>
              <a:t> кислоту</a:t>
            </a:r>
            <a:r>
              <a:rPr lang="uk-UA" sz="1400" b="0" i="0" dirty="0">
                <a:solidFill>
                  <a:srgbClr val="202122"/>
                </a:solidFill>
                <a:effectLst/>
                <a:latin typeface="Arial" panose="020B0604020202020204" pitchFamily="34" charset="0"/>
              </a:rPr>
              <a:t>, вивчив ганусовий спирт, </a:t>
            </a:r>
            <a:r>
              <a:rPr lang="uk-UA" sz="1400" b="0" i="0" dirty="0" err="1">
                <a:solidFill>
                  <a:srgbClr val="202122"/>
                </a:solidFill>
                <a:effectLst/>
                <a:latin typeface="Arial" panose="020B0604020202020204" pitchFamily="34" charset="0"/>
              </a:rPr>
              <a:t>бензилкарбамід</a:t>
            </a:r>
            <a:r>
              <a:rPr lang="uk-UA" sz="1400" b="0" i="0" dirty="0">
                <a:solidFill>
                  <a:srgbClr val="202122"/>
                </a:solidFill>
                <a:effectLst/>
                <a:latin typeface="Arial" panose="020B0604020202020204" pitchFamily="34" charset="0"/>
              </a:rPr>
              <a:t>, сантонін і його похідні. Головною науковою заслугою </a:t>
            </a:r>
            <a:r>
              <a:rPr lang="uk-UA" sz="1400" b="0" i="0" dirty="0" err="1">
                <a:solidFill>
                  <a:srgbClr val="202122"/>
                </a:solidFill>
                <a:effectLst/>
                <a:latin typeface="Arial" panose="020B0604020202020204" pitchFamily="34" charset="0"/>
              </a:rPr>
              <a:t>Канніццаро</a:t>
            </a:r>
            <a:r>
              <a:rPr lang="uk-UA" sz="1400" b="0" i="0" dirty="0">
                <a:solidFill>
                  <a:srgbClr val="202122"/>
                </a:solidFill>
                <a:effectLst/>
                <a:latin typeface="Arial" panose="020B0604020202020204" pitchFamily="34" charset="0"/>
              </a:rPr>
              <a:t> стала запропонована ним система основних хімічних понять, на основі якої була здійснена реформа атомно-молекулярної теорії. Проаналізувавши у своїй праці «Конспект курсу хімічної філософії» («</a:t>
            </a:r>
            <a:r>
              <a:rPr lang="uk-UA" sz="1400" b="0" i="0" dirty="0" err="1">
                <a:solidFill>
                  <a:srgbClr val="202122"/>
                </a:solidFill>
                <a:effectLst/>
                <a:latin typeface="Arial" panose="020B0604020202020204" pitchFamily="34" charset="0"/>
              </a:rPr>
              <a:t>Sunto</a:t>
            </a:r>
            <a:r>
              <a:rPr lang="uk-UA" sz="1400" b="0" i="0" dirty="0">
                <a:solidFill>
                  <a:srgbClr val="202122"/>
                </a:solidFill>
                <a:effectLst/>
                <a:latin typeface="Arial" panose="020B0604020202020204" pitchFamily="34" charset="0"/>
              </a:rPr>
              <a:t> di </a:t>
            </a:r>
            <a:r>
              <a:rPr lang="uk-UA" sz="1400" b="0" i="0" dirty="0" err="1">
                <a:solidFill>
                  <a:srgbClr val="202122"/>
                </a:solidFill>
                <a:effectLst/>
                <a:latin typeface="Arial" panose="020B0604020202020204" pitchFamily="34" charset="0"/>
              </a:rPr>
              <a:t>un</a:t>
            </a:r>
            <a:r>
              <a:rPr lang="uk-UA" sz="1400" b="0" i="0" dirty="0">
                <a:solidFill>
                  <a:srgbClr val="202122"/>
                </a:solidFill>
                <a:effectLst/>
                <a:latin typeface="Arial" panose="020B0604020202020204" pitchFamily="34" charset="0"/>
              </a:rPr>
              <a:t> </a:t>
            </a:r>
            <a:r>
              <a:rPr lang="uk-UA" sz="1400" b="0" i="0" dirty="0" err="1">
                <a:solidFill>
                  <a:srgbClr val="202122"/>
                </a:solidFill>
                <a:effectLst/>
                <a:latin typeface="Arial" panose="020B0604020202020204" pitchFamily="34" charset="0"/>
              </a:rPr>
              <a:t>corso</a:t>
            </a:r>
            <a:r>
              <a:rPr lang="uk-UA" sz="1400" b="0" i="0" dirty="0">
                <a:solidFill>
                  <a:srgbClr val="202122"/>
                </a:solidFill>
                <a:effectLst/>
                <a:latin typeface="Arial" panose="020B0604020202020204" pitchFamily="34" charset="0"/>
              </a:rPr>
              <a:t> di </a:t>
            </a:r>
            <a:r>
              <a:rPr lang="uk-UA" sz="1400" b="0" i="0" dirty="0" err="1">
                <a:solidFill>
                  <a:srgbClr val="202122"/>
                </a:solidFill>
                <a:effectLst/>
                <a:latin typeface="Arial" panose="020B0604020202020204" pitchFamily="34" charset="0"/>
              </a:rPr>
              <a:t>filosopfia</a:t>
            </a:r>
            <a:r>
              <a:rPr lang="uk-UA" sz="1400" b="0" i="0" dirty="0">
                <a:solidFill>
                  <a:srgbClr val="202122"/>
                </a:solidFill>
                <a:effectLst/>
                <a:latin typeface="Arial" panose="020B0604020202020204" pitchFamily="34" charset="0"/>
              </a:rPr>
              <a:t> </a:t>
            </a:r>
            <a:r>
              <a:rPr lang="uk-UA" sz="1400" b="0" i="0" dirty="0" err="1">
                <a:solidFill>
                  <a:srgbClr val="202122"/>
                </a:solidFill>
                <a:effectLst/>
                <a:latin typeface="Arial" panose="020B0604020202020204" pitchFamily="34" charset="0"/>
              </a:rPr>
              <a:t>chimica</a:t>
            </a:r>
            <a:r>
              <a:rPr lang="uk-UA" sz="1400" b="0" i="0" dirty="0">
                <a:solidFill>
                  <a:srgbClr val="202122"/>
                </a:solidFill>
                <a:effectLst/>
                <a:latin typeface="Arial" panose="020B0604020202020204" pitchFamily="34" charset="0"/>
              </a:rPr>
              <a:t>») розвиток атомно-молекулярних поглядів від </a:t>
            </a:r>
            <a:r>
              <a:rPr lang="uk-UA" sz="1400" b="0" i="0" u="none" strike="noStrike" dirty="0" err="1">
                <a:solidFill>
                  <a:srgbClr val="0645AD"/>
                </a:solidFill>
                <a:effectLst/>
                <a:latin typeface="Arial" panose="020B0604020202020204" pitchFamily="34" charset="0"/>
                <a:hlinkClick r:id="rId10" tooltip="Джон Дальтон"/>
              </a:rPr>
              <a:t>Дж</a:t>
            </a:r>
            <a:r>
              <a:rPr lang="uk-UA" sz="1400" b="0" i="0" u="none" strike="noStrike" dirty="0">
                <a:solidFill>
                  <a:srgbClr val="0645AD"/>
                </a:solidFill>
                <a:effectLst/>
                <a:latin typeface="Arial" panose="020B0604020202020204" pitchFamily="34" charset="0"/>
                <a:hlinkClick r:id="rId10" tooltip="Джон Дальтон"/>
              </a:rPr>
              <a:t>. </a:t>
            </a:r>
            <a:r>
              <a:rPr lang="uk-UA" sz="1400" b="0" i="0" u="none" strike="noStrike" dirty="0" err="1">
                <a:solidFill>
                  <a:srgbClr val="0645AD"/>
                </a:solidFill>
                <a:effectLst/>
                <a:latin typeface="Arial" panose="020B0604020202020204" pitchFamily="34" charset="0"/>
                <a:hlinkClick r:id="rId10" tooltip="Джон Дальтон"/>
              </a:rPr>
              <a:t>Дальтона</a:t>
            </a:r>
            <a:r>
              <a:rPr lang="uk-UA" sz="1400" b="0" i="0" dirty="0">
                <a:solidFill>
                  <a:srgbClr val="202122"/>
                </a:solidFill>
                <a:effectLst/>
                <a:latin typeface="Arial" panose="020B0604020202020204" pitchFamily="34" charset="0"/>
              </a:rPr>
              <a:t> і </a:t>
            </a:r>
            <a:r>
              <a:rPr lang="uk-UA" sz="1400" b="0" i="0" u="none" strike="noStrike" dirty="0">
                <a:solidFill>
                  <a:srgbClr val="0645AD"/>
                </a:solidFill>
                <a:effectLst/>
                <a:latin typeface="Arial" panose="020B0604020202020204" pitchFamily="34" charset="0"/>
                <a:hlinkClick r:id="rId11" tooltip="Амедео Авогадро"/>
              </a:rPr>
              <a:t>А. Авогадро</a:t>
            </a:r>
            <a:r>
              <a:rPr lang="uk-UA" sz="1400" b="0" i="0" dirty="0">
                <a:solidFill>
                  <a:srgbClr val="202122"/>
                </a:solidFill>
                <a:effectLst/>
                <a:latin typeface="Arial" panose="020B0604020202020204" pitchFamily="34" charset="0"/>
              </a:rPr>
              <a:t> до </a:t>
            </a:r>
            <a:r>
              <a:rPr lang="uk-UA" sz="1400" b="0" i="0" u="none" strike="noStrike" dirty="0">
                <a:solidFill>
                  <a:srgbClr val="0645AD"/>
                </a:solidFill>
                <a:effectLst/>
                <a:latin typeface="Arial" panose="020B0604020202020204" pitchFamily="34" charset="0"/>
                <a:hlinkClick r:id="rId12" tooltip="Шарль Фредерік Жерар"/>
              </a:rPr>
              <a:t>Ш. </a:t>
            </a:r>
            <a:r>
              <a:rPr lang="uk-UA" sz="1400" b="0" i="0" u="none" strike="noStrike" dirty="0" err="1">
                <a:solidFill>
                  <a:srgbClr val="0645AD"/>
                </a:solidFill>
                <a:effectLst/>
                <a:latin typeface="Arial" panose="020B0604020202020204" pitchFamily="34" charset="0"/>
                <a:hlinkClick r:id="rId12" tooltip="Шарль Фредерік Жерар"/>
              </a:rPr>
              <a:t>Жерара</a:t>
            </a:r>
            <a:r>
              <a:rPr lang="uk-UA" sz="1400" b="0" i="0" dirty="0">
                <a:solidFill>
                  <a:srgbClr val="202122"/>
                </a:solidFill>
                <a:effectLst/>
                <a:latin typeface="Arial" panose="020B0604020202020204" pitchFamily="34" charset="0"/>
              </a:rPr>
              <a:t> і </a:t>
            </a:r>
            <a:r>
              <a:rPr lang="uk-UA" sz="1400" b="0" i="0" u="none" strike="noStrike" dirty="0">
                <a:solidFill>
                  <a:srgbClr val="0645AD"/>
                </a:solidFill>
                <a:effectLst/>
                <a:latin typeface="Arial" panose="020B0604020202020204" pitchFamily="34" charset="0"/>
                <a:hlinkClick r:id="rId13" tooltip="Огюст Лоран"/>
              </a:rPr>
              <a:t>О. </a:t>
            </a:r>
            <a:r>
              <a:rPr lang="uk-UA" sz="1400" b="0" i="0" u="none" strike="noStrike" dirty="0" err="1">
                <a:solidFill>
                  <a:srgbClr val="0645AD"/>
                </a:solidFill>
                <a:effectLst/>
                <a:latin typeface="Arial" panose="020B0604020202020204" pitchFamily="34" charset="0"/>
                <a:hlinkClick r:id="rId13" tooltip="Огюст Лоран"/>
              </a:rPr>
              <a:t>Лорана</a:t>
            </a:r>
            <a:r>
              <a:rPr lang="uk-UA" sz="1400" b="0" i="0" dirty="0">
                <a:solidFill>
                  <a:srgbClr val="202122"/>
                </a:solidFill>
                <a:effectLst/>
                <a:latin typeface="Arial" panose="020B0604020202020204" pitchFamily="34" charset="0"/>
              </a:rPr>
              <a:t>, </a:t>
            </a:r>
            <a:r>
              <a:rPr lang="uk-UA" sz="1400" b="0" i="0" dirty="0" err="1">
                <a:solidFill>
                  <a:srgbClr val="202122"/>
                </a:solidFill>
                <a:effectLst/>
                <a:latin typeface="Arial" panose="020B0604020202020204" pitchFamily="34" charset="0"/>
              </a:rPr>
              <a:t>Канніццаро</a:t>
            </a:r>
            <a:r>
              <a:rPr lang="uk-UA" sz="1400" b="0" i="0" dirty="0">
                <a:solidFill>
                  <a:srgbClr val="202122"/>
                </a:solidFill>
                <a:effectLst/>
                <a:latin typeface="Arial" panose="020B0604020202020204" pitchFamily="34" charset="0"/>
              </a:rPr>
              <a:t> на основі закону Авогадро чітко розмежував поняття </a:t>
            </a:r>
            <a:r>
              <a:rPr lang="uk-UA" sz="1400" b="0" i="0" u="none" strike="noStrike" dirty="0">
                <a:solidFill>
                  <a:srgbClr val="0645AD"/>
                </a:solidFill>
                <a:effectLst/>
                <a:latin typeface="Arial" panose="020B0604020202020204" pitchFamily="34" charset="0"/>
                <a:hlinkClick r:id="rId14" tooltip="Атом"/>
              </a:rPr>
              <a:t>«атом»</a:t>
            </a:r>
            <a:r>
              <a:rPr lang="uk-UA" sz="1400" b="0" i="0" dirty="0">
                <a:solidFill>
                  <a:srgbClr val="202122"/>
                </a:solidFill>
                <a:effectLst/>
                <a:latin typeface="Arial" panose="020B0604020202020204" pitchFamily="34" charset="0"/>
              </a:rPr>
              <a:t>, </a:t>
            </a:r>
            <a:r>
              <a:rPr lang="uk-UA" sz="1400" b="0" i="0" u="none" strike="noStrike" dirty="0">
                <a:solidFill>
                  <a:srgbClr val="0645AD"/>
                </a:solidFill>
                <a:effectLst/>
                <a:latin typeface="Arial" panose="020B0604020202020204" pitchFamily="34" charset="0"/>
                <a:hlinkClick r:id="rId15" tooltip="Молекула"/>
              </a:rPr>
              <a:t>«молекула»</a:t>
            </a:r>
            <a:r>
              <a:rPr lang="uk-UA" sz="1400" b="0" i="0" dirty="0">
                <a:solidFill>
                  <a:srgbClr val="202122"/>
                </a:solidFill>
                <a:effectLst/>
                <a:latin typeface="Arial" panose="020B0604020202020204" pitchFamily="34" charset="0"/>
              </a:rPr>
              <a:t> і «еквівалент» і запропонував раціональну систему атомної ваги. Ґрунтуючись на даних про теплоємність металів і на густину їх пари, а частково і на хімічних міркуваннях, він встановив і обґрунтував правильні атомні ваги багатьох елементів, перш за все металів.</a:t>
            </a:r>
            <a:endParaRPr lang="uk-UA" sz="1400" dirty="0"/>
          </a:p>
        </p:txBody>
      </p:sp>
    </p:spTree>
    <p:extLst>
      <p:ext uri="{BB962C8B-B14F-4D97-AF65-F5344CB8AC3E}">
        <p14:creationId xmlns:p14="http://schemas.microsoft.com/office/powerpoint/2010/main" val="4166162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50F173-950B-4BDE-AC26-57F09F95C533}"/>
              </a:ext>
            </a:extLst>
          </p:cNvPr>
          <p:cNvSpPr txBox="1"/>
          <p:nvPr/>
        </p:nvSpPr>
        <p:spPr>
          <a:xfrm>
            <a:off x="364069" y="352333"/>
            <a:ext cx="6629397" cy="6314229"/>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Визначення атомних мас створило основу систематики елементів. У 1869 р. російський хімік Дмитро Іванович Менделєєв (1834-1907) повідомив про відкриття періодичного закону та створення періодичної системи елементів. Закон був дано в наступному формулюванні: властивості простих речовин, а також форми та властивості з'єднань елементів знаходяться в періодичній залежності від величини атомних мас елементів.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Менделєєв вже під час складання періодичної таблиці уточнив атомні маси деяких елементів. Так, для урану атомна маса приймалася рівною 120 і він мав розміститися в періодичній таблиці між оловом та сурмою.</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Менделєєв збільшив атомну масу для цього елемента до 240 (точне значення 238,03) та помістив його на іншу позицію в таблиці. Він виправив атомну масу індію з 76 на 114 (точне значення 114,82).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Варіант періодичної таблиці, запропонований Менделєєвим і доповнений елементами надалі, широко відомий. У 1985 р. Міжнародний союз теоретичної та прикладної хімії (IUPAC) рекомендував новий,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довгоперіодний</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варіант періодичної таблиці, в якому елементи розділені на 18 груп.</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266" name="Picture 2">
            <a:extLst>
              <a:ext uri="{FF2B5EF4-FFF2-40B4-BE49-F238E27FC236}">
                <a16:creationId xmlns:a16="http://schemas.microsoft.com/office/drawing/2014/main" id="{01C03298-6561-4F2F-A6FE-01366E08A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293" y="378414"/>
            <a:ext cx="4342848" cy="610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772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A7EF5F-0BC7-458C-9C71-FF8C0B81A2C8}"/>
              </a:ext>
            </a:extLst>
          </p:cNvPr>
          <p:cNvSpPr txBox="1"/>
          <p:nvPr/>
        </p:nvSpPr>
        <p:spPr>
          <a:xfrm>
            <a:off x="516467" y="173429"/>
            <a:ext cx="6096000" cy="6576993"/>
          </a:xfrm>
          <a:prstGeom prst="rect">
            <a:avLst/>
          </a:prstGeom>
          <a:noFill/>
        </p:spPr>
        <p:txBody>
          <a:bodyPr wrap="square">
            <a:spAutoFit/>
          </a:bodyPr>
          <a:lstStyle/>
          <a:p>
            <a:pPr indent="450215" algn="just">
              <a:lnSpc>
                <a:spcPct val="107000"/>
              </a:lnSpc>
              <a:spcAft>
                <a:spcPts val="800"/>
              </a:spcAft>
            </a:pPr>
            <a:r>
              <a:rPr lang="uk-UA" b="1" dirty="0">
                <a:effectLst/>
                <a:latin typeface="Calibri" panose="020F0502020204030204" pitchFamily="34" charset="0"/>
                <a:ea typeface="Calibri" panose="020F0502020204030204" pitchFamily="34" charset="0"/>
                <a:cs typeface="Times New Roman" panose="02020603050405020304" pitchFamily="18" charset="0"/>
              </a:rPr>
              <a:t>2.2. Відкриття електрона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У 1891 р. ірландський фізик Джордж Джонсон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Стоуні</a:t>
            </a:r>
            <a:r>
              <a:rPr lang="uk-UA" sz="1400" dirty="0">
                <a:effectLst/>
                <a:latin typeface="Calibri" panose="020F0502020204030204" pitchFamily="34" charset="0"/>
                <a:ea typeface="Calibri" panose="020F0502020204030204" pitchFamily="34" charset="0"/>
                <a:cs typeface="Times New Roman" panose="02020603050405020304" pitchFamily="18" charset="0"/>
              </a:rPr>
              <a:t> (1826-1911) зробив висновок, що електрика існує як дискретні одиничні заряди. Він запровадив поняття електрон для передбачуваної одиниці електрики. Через кілька років фізики зробили дослідження проходження електрики через гази. Між електродами, впаяними в скляну трубку, створили велику різницю потенціалів (10 000 В), що породжувало випромінювання променів катодом (катодні промені). У 1895 р. Жан Батист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Гіррен</a:t>
            </a:r>
            <a:r>
              <a:rPr lang="uk-UA" sz="1400" dirty="0">
                <a:effectLst/>
                <a:latin typeface="Calibri" panose="020F0502020204030204" pitchFamily="34" charset="0"/>
                <a:ea typeface="Calibri" panose="020F0502020204030204" pitchFamily="34" charset="0"/>
                <a:cs typeface="Times New Roman" panose="02020603050405020304" pitchFamily="18" charset="0"/>
              </a:rPr>
              <a:t> (1870-1942) показав, що катодні промені складаються з негативно заряджених частинок. У 1897 р. Джозеф Джон Томсон (1856-1940) вивчив відхилення катодних променів у магнітному та електричному полях і переконався, що ці промені становлять потік заряджених частинок і відношення заряду до маси (е/</a:t>
            </a:r>
            <a:r>
              <a:rPr lang="en-US" sz="1400" dirty="0">
                <a:effectLst/>
                <a:latin typeface="Calibri" panose="020F0502020204030204" pitchFamily="34" charset="0"/>
                <a:ea typeface="Calibri" panose="020F0502020204030204" pitchFamily="34" charset="0"/>
                <a:cs typeface="Times New Roman" panose="02020603050405020304" pitchFamily="18" charset="0"/>
              </a:rPr>
              <a:t>m</a:t>
            </a:r>
            <a:r>
              <a:rPr lang="uk-UA" sz="1400" dirty="0">
                <a:effectLst/>
                <a:latin typeface="Calibri" panose="020F0502020204030204" pitchFamily="34" charset="0"/>
                <a:ea typeface="Calibri" panose="020F0502020204030204" pitchFamily="34" charset="0"/>
                <a:cs typeface="Times New Roman" panose="02020603050405020304" pitchFamily="18" charset="0"/>
              </a:rPr>
              <a:t>) у частинок залишається постійним, незалежно від матеріалу катода. Він дійшов висновку, що ці частинки становлять особливу форму речовини. Зіставлення кількісних результатів досліджень Томсона і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Стоуні</a:t>
            </a:r>
            <a:r>
              <a:rPr lang="uk-UA" sz="1400" dirty="0">
                <a:effectLst/>
                <a:latin typeface="Calibri" panose="020F0502020204030204" pitchFamily="34" charset="0"/>
                <a:ea typeface="Calibri" panose="020F0502020204030204" pitchFamily="34" charset="0"/>
                <a:cs typeface="Times New Roman" panose="02020603050405020304" pitchFamily="18" charset="0"/>
              </a:rPr>
              <a:t> дозволило зробити висновок, що катодні промені - це потік електронів. Роберт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Ендрус</a:t>
            </a:r>
            <a:r>
              <a:rPr lang="uk-UA" sz="14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Міллікен</a:t>
            </a:r>
            <a:r>
              <a:rPr lang="uk-UA" sz="1400" dirty="0">
                <a:effectLst/>
                <a:latin typeface="Calibri" panose="020F0502020204030204" pitchFamily="34" charset="0"/>
                <a:ea typeface="Calibri" panose="020F0502020204030204" pitchFamily="34" charset="0"/>
                <a:cs typeface="Times New Roman" panose="02020603050405020304" pitchFamily="18" charset="0"/>
              </a:rPr>
              <a:t> (1868-1953) вимірював заряди крапель олії і при математичній обробці отриманих значень виявив у 1911 р., що вони мають загальний множник 1,6</a:t>
            </a:r>
            <a:r>
              <a:rPr lang="uk-UA" sz="1400" dirty="0">
                <a:effectLst/>
                <a:latin typeface="Calibri" panose="020F0502020204030204" pitchFamily="34" charset="0"/>
                <a:ea typeface="Calibri" panose="020F0502020204030204" pitchFamily="34" charset="0"/>
                <a:cs typeface="Calibri" panose="020F0502020204030204" pitchFamily="34" charset="0"/>
              </a:rPr>
              <a:t>·</a:t>
            </a:r>
            <a:r>
              <a:rPr lang="uk-UA" sz="1400" dirty="0">
                <a:effectLst/>
                <a:latin typeface="Calibri" panose="020F0502020204030204" pitchFamily="34" charset="0"/>
                <a:ea typeface="Calibri" panose="020F0502020204030204" pitchFamily="34" charset="0"/>
                <a:cs typeface="Times New Roman" panose="02020603050405020304" pitchFamily="18" charset="0"/>
              </a:rPr>
              <a:t>10</a:t>
            </a:r>
            <a:r>
              <a:rPr lang="uk-UA" sz="1400" baseline="30000" dirty="0">
                <a:effectLst/>
                <a:latin typeface="Calibri" panose="020F0502020204030204" pitchFamily="34" charset="0"/>
                <a:ea typeface="Calibri" panose="020F0502020204030204" pitchFamily="34" charset="0"/>
                <a:cs typeface="Times New Roman" panose="02020603050405020304" pitchFamily="18" charset="0"/>
              </a:rPr>
              <a:t>-19</a:t>
            </a:r>
            <a:r>
              <a:rPr lang="uk-UA" sz="1400" dirty="0">
                <a:effectLst/>
                <a:latin typeface="Calibri" panose="020F0502020204030204" pitchFamily="34" charset="0"/>
                <a:ea typeface="Calibri" panose="020F0502020204030204" pitchFamily="34" charset="0"/>
                <a:cs typeface="Times New Roman" panose="02020603050405020304" pitchFamily="18" charset="0"/>
              </a:rPr>
              <a:t> кулонів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Кл</a:t>
            </a:r>
            <a:r>
              <a:rPr lang="uk-UA" sz="1400" dirty="0">
                <a:effectLst/>
                <a:latin typeface="Calibri" panose="020F0502020204030204" pitchFamily="34" charset="0"/>
                <a:ea typeface="Calibri" panose="020F0502020204030204" pitchFamily="34" charset="0"/>
                <a:cs typeface="Times New Roman" panose="02020603050405020304" pitchFamily="18" charset="0"/>
              </a:rPr>
              <a:t>). Це значення було прийнято за величину заряду електрона як найменшої частки електрики. Останнім часом були проведені точніші виміри, які призвели до значення е = 1,60218</a:t>
            </a:r>
            <a:r>
              <a:rPr lang="uk-UA" sz="1400" dirty="0">
                <a:effectLst/>
                <a:latin typeface="Calibri" panose="020F0502020204030204" pitchFamily="34" charset="0"/>
                <a:ea typeface="Calibri" panose="020F0502020204030204" pitchFamily="34" charset="0"/>
                <a:cs typeface="Calibri" panose="020F0502020204030204" pitchFamily="34" charset="0"/>
              </a:rPr>
              <a:t>·</a:t>
            </a:r>
            <a:r>
              <a:rPr lang="uk-UA" sz="1400" dirty="0">
                <a:effectLst/>
                <a:latin typeface="Calibri" panose="020F0502020204030204" pitchFamily="34" charset="0"/>
                <a:ea typeface="Calibri" panose="020F0502020204030204" pitchFamily="34" charset="0"/>
                <a:cs typeface="Times New Roman" panose="02020603050405020304" pitchFamily="18" charset="0"/>
              </a:rPr>
              <a:t>10-</a:t>
            </a:r>
            <a:r>
              <a:rPr lang="uk-UA" sz="1400" baseline="30000" dirty="0">
                <a:effectLst/>
                <a:latin typeface="Calibri" panose="020F0502020204030204" pitchFamily="34" charset="0"/>
                <a:ea typeface="Calibri" panose="020F0502020204030204" pitchFamily="34" charset="0"/>
                <a:cs typeface="Times New Roman" panose="02020603050405020304" pitchFamily="18" charset="0"/>
              </a:rPr>
              <a:t>19</a:t>
            </a:r>
            <a:r>
              <a:rPr lang="uk-UA" sz="14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Кл</a:t>
            </a:r>
            <a:r>
              <a:rPr lang="uk-UA" sz="1400" dirty="0">
                <a:effectLst/>
                <a:latin typeface="Calibri" panose="020F0502020204030204" pitchFamily="34" charset="0"/>
                <a:ea typeface="Calibri" panose="020F0502020204030204" pitchFamily="34" charset="0"/>
                <a:cs typeface="Times New Roman" panose="02020603050405020304" pitchFamily="18" charset="0"/>
              </a:rPr>
              <a:t>. Зі співвідношення е/</a:t>
            </a:r>
            <a:r>
              <a:rPr lang="en-US" sz="1400" dirty="0">
                <a:effectLst/>
                <a:latin typeface="Calibri" panose="020F0502020204030204" pitchFamily="34" charset="0"/>
                <a:ea typeface="Calibri" panose="020F0502020204030204" pitchFamily="34" charset="0"/>
                <a:cs typeface="Times New Roman" panose="02020603050405020304" pitchFamily="18" charset="0"/>
              </a:rPr>
              <a:t>m</a:t>
            </a:r>
            <a:r>
              <a:rPr lang="uk-UA" sz="1400" dirty="0">
                <a:effectLst/>
                <a:latin typeface="Calibri" panose="020F0502020204030204" pitchFamily="34" charset="0"/>
                <a:ea typeface="Calibri" panose="020F0502020204030204" pitchFamily="34" charset="0"/>
                <a:cs typeface="Times New Roman" panose="02020603050405020304" pitchFamily="18" charset="0"/>
              </a:rPr>
              <a:t> було визначено маса електрона, </a:t>
            </a:r>
            <a:r>
              <a:rPr lang="en-US" sz="1400" dirty="0">
                <a:effectLst/>
                <a:latin typeface="Calibri" panose="020F0502020204030204" pitchFamily="34" charset="0"/>
                <a:ea typeface="Calibri" panose="020F0502020204030204" pitchFamily="34" charset="0"/>
                <a:cs typeface="Times New Roman" panose="02020603050405020304" pitchFamily="18" charset="0"/>
              </a:rPr>
              <a:t>m</a:t>
            </a:r>
            <a:r>
              <a:rPr lang="en-US" sz="1400" baseline="-25000" dirty="0">
                <a:effectLst/>
                <a:latin typeface="Calibri" panose="020F0502020204030204" pitchFamily="34" charset="0"/>
                <a:ea typeface="Calibri" panose="020F0502020204030204" pitchFamily="34" charset="0"/>
                <a:cs typeface="Times New Roman" panose="02020603050405020304" pitchFamily="18" charset="0"/>
              </a:rPr>
              <a:t>e</a:t>
            </a:r>
            <a:r>
              <a:rPr lang="uk-UA" sz="1400" dirty="0">
                <a:effectLst/>
                <a:latin typeface="Calibri" panose="020F0502020204030204" pitchFamily="34" charset="0"/>
                <a:ea typeface="Calibri" panose="020F0502020204030204" pitchFamily="34" charset="0"/>
                <a:cs typeface="Times New Roman" panose="02020603050405020304" pitchFamily="18" charset="0"/>
              </a:rPr>
              <a:t> = 9,1094</a:t>
            </a:r>
            <a:r>
              <a:rPr lang="uk-UA" sz="1400" dirty="0">
                <a:effectLst/>
                <a:latin typeface="Calibri" panose="020F0502020204030204" pitchFamily="34" charset="0"/>
                <a:ea typeface="Calibri" panose="020F0502020204030204" pitchFamily="34" charset="0"/>
                <a:cs typeface="Calibri" panose="020F0502020204030204" pitchFamily="34" charset="0"/>
              </a:rPr>
              <a:t>·</a:t>
            </a:r>
            <a:r>
              <a:rPr lang="uk-UA" sz="1400" dirty="0">
                <a:effectLst/>
                <a:latin typeface="Calibri" panose="020F0502020204030204" pitchFamily="34" charset="0"/>
                <a:ea typeface="Calibri" panose="020F0502020204030204" pitchFamily="34" charset="0"/>
                <a:cs typeface="Times New Roman" panose="02020603050405020304" pitchFamily="18" charset="0"/>
              </a:rPr>
              <a:t>10</a:t>
            </a:r>
            <a:r>
              <a:rPr lang="ru-RU" sz="14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400" baseline="30000" dirty="0">
                <a:effectLst/>
                <a:latin typeface="Calibri" panose="020F0502020204030204" pitchFamily="34" charset="0"/>
                <a:ea typeface="Calibri" panose="020F0502020204030204" pitchFamily="34" charset="0"/>
                <a:cs typeface="Times New Roman" panose="02020603050405020304" pitchFamily="18" charset="0"/>
              </a:rPr>
              <a:t>31</a:t>
            </a:r>
            <a:r>
              <a:rPr lang="uk-UA" sz="1400" dirty="0">
                <a:effectLst/>
                <a:latin typeface="Calibri" panose="020F0502020204030204" pitchFamily="34" charset="0"/>
                <a:ea typeface="Calibri" panose="020F0502020204030204" pitchFamily="34" charset="0"/>
                <a:cs typeface="Times New Roman" panose="02020603050405020304" pitchFamily="18" charset="0"/>
              </a:rPr>
              <a:t> кг. Ця маса становить 1/1837 частину маси атома водню.</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При дослідженні катодних променів, що становлять потік електронів, було визначено швидкість руху електронів, вона становила приблизно 1/5 швидкості світла. За таких швидкостей часток вже не можна ігнорувати залежність маси від швидкості.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Мультимедиа в Интернете 3" title="29 квітня. Джозеф Джон Томсон. Відкриття електрона">
            <a:hlinkClick r:id="" action="ppaction://media"/>
            <a:extLst>
              <a:ext uri="{FF2B5EF4-FFF2-40B4-BE49-F238E27FC236}">
                <a16:creationId xmlns:a16="http://schemas.microsoft.com/office/drawing/2014/main" id="{0084B5F7-6DAD-4B17-9BDC-D60C821CC834}"/>
              </a:ext>
            </a:extLst>
          </p:cNvPr>
          <p:cNvPicPr>
            <a:picLocks noRot="1" noChangeAspect="1"/>
          </p:cNvPicPr>
          <p:nvPr>
            <a:videoFile r:link="rId1"/>
          </p:nvPr>
        </p:nvPicPr>
        <p:blipFill>
          <a:blip r:embed="rId3"/>
          <a:stretch>
            <a:fillRect/>
          </a:stretch>
        </p:blipFill>
        <p:spPr>
          <a:xfrm>
            <a:off x="7086600" y="1568450"/>
            <a:ext cx="4551770" cy="2571750"/>
          </a:xfrm>
          <a:prstGeom prst="rect">
            <a:avLst/>
          </a:prstGeom>
        </p:spPr>
      </p:pic>
    </p:spTree>
    <p:extLst>
      <p:ext uri="{BB962C8B-B14F-4D97-AF65-F5344CB8AC3E}">
        <p14:creationId xmlns:p14="http://schemas.microsoft.com/office/powerpoint/2010/main" val="281502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Мультимедиа в Интернете 1" title="Одна історія. Як Вільгельм Рентген отримав першу в історії Нобелівську премію з фізики">
            <a:hlinkClick r:id="" action="ppaction://media"/>
            <a:extLst>
              <a:ext uri="{FF2B5EF4-FFF2-40B4-BE49-F238E27FC236}">
                <a16:creationId xmlns:a16="http://schemas.microsoft.com/office/drawing/2014/main" id="{3828D545-7F40-4F3A-8535-31D490A6F924}"/>
              </a:ext>
            </a:extLst>
          </p:cNvPr>
          <p:cNvPicPr>
            <a:picLocks noRot="1" noChangeAspect="1"/>
          </p:cNvPicPr>
          <p:nvPr>
            <a:videoFile r:link="rId1"/>
          </p:nvPr>
        </p:nvPicPr>
        <p:blipFill>
          <a:blip r:embed="rId3"/>
          <a:stretch>
            <a:fillRect/>
          </a:stretch>
        </p:blipFill>
        <p:spPr>
          <a:xfrm>
            <a:off x="533400" y="1407584"/>
            <a:ext cx="5465869" cy="3088216"/>
          </a:xfrm>
          <a:prstGeom prst="rect">
            <a:avLst/>
          </a:prstGeom>
        </p:spPr>
      </p:pic>
      <p:sp>
        <p:nvSpPr>
          <p:cNvPr id="4" name="TextBox 3">
            <a:extLst>
              <a:ext uri="{FF2B5EF4-FFF2-40B4-BE49-F238E27FC236}">
                <a16:creationId xmlns:a16="http://schemas.microsoft.com/office/drawing/2014/main" id="{027814DF-E9B6-4114-BDE9-86F6EA212E10}"/>
              </a:ext>
            </a:extLst>
          </p:cNvPr>
          <p:cNvSpPr txBox="1"/>
          <p:nvPr/>
        </p:nvSpPr>
        <p:spPr>
          <a:xfrm>
            <a:off x="6988600" y="542184"/>
            <a:ext cx="4416000" cy="5773632"/>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2.3. Відкриття рентгенівських променів та радіоактивності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uk-UA" sz="1800" dirty="0">
                <a:effectLst/>
                <a:latin typeface="Calibri" panose="020F0502020204030204" pitchFamily="34" charset="0"/>
                <a:ea typeface="Calibri" panose="020F0502020204030204" pitchFamily="34" charset="0"/>
                <a:cs typeface="Times New Roman" panose="02020603050405020304" pitchFamily="18" charset="0"/>
              </a:rPr>
              <a:t>1895 р. німецький вчений Вільгельм Конрад Рентген (1845-1923), використовуючи розрядну трубку, відкрив новий тип випромінювання. Воно не було подібно до катодних променів і не відхилялося в електричному і магнітному полях. Виявилося, що випромінювання проходить через непрозорі речовини для звичайного світла, викликає флюоресценцію (свічення) деяких речовин. Фотографічні матеріали «засвічуються» під впливом цього випромінювання. Рентген назвав випромінювання "х-промені", пізніше їх стали називати "рентгенівські промені". Вони відразу ж знайшли застосування в медицині, а потім і дослідження різних матеріалів.</a:t>
            </a:r>
            <a:endParaRPr lang="ru-RU" dirty="0"/>
          </a:p>
        </p:txBody>
      </p:sp>
    </p:spTree>
    <p:extLst>
      <p:ext uri="{BB962C8B-B14F-4D97-AF65-F5344CB8AC3E}">
        <p14:creationId xmlns:p14="http://schemas.microsoft.com/office/powerpoint/2010/main" val="6799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B88519-58C7-4ADA-9D31-BE3ED21D2BA7}"/>
              </a:ext>
            </a:extLst>
          </p:cNvPr>
          <p:cNvSpPr txBox="1"/>
          <p:nvPr/>
        </p:nvSpPr>
        <p:spPr>
          <a:xfrm>
            <a:off x="533400" y="370725"/>
            <a:ext cx="6096000" cy="6302816"/>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Незабаром було відкрито природні джерела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випромінювань</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1896 р. французький дослідник Антуан Анрі Беккерель (1852-1908) виявив, що мінерали, що містять уран, випромінюють випромінювання, яке проникає через захисний папір і затемнює фотографічні пластинки. Він пояснив це явище спонтанним (мимовільним) випромінюванням радіації ураном. Марія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Склодовська</a:t>
            </a:r>
            <a:r>
              <a:rPr lang="uk-UA" sz="1800" dirty="0">
                <a:effectLst/>
                <a:latin typeface="Calibri" panose="020F0502020204030204" pitchFamily="34" charset="0"/>
                <a:ea typeface="Calibri" panose="020F0502020204030204" pitchFamily="34" charset="0"/>
                <a:cs typeface="Times New Roman" panose="02020603050405020304" pitchFamily="18" charset="0"/>
              </a:rPr>
              <a:t>-Кюрі (1867-1934) назвала його радіоактивністю. Вона показала, що в урановій руді поряд з ураном існують інші елементи, що мають радіоактивність. Вона та її чоловік П'єр Кюрі (1859-1906) виділили з руди нові елементи – полоній та радій (1896), які є джерелами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випромінювань</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наступні роки Ернест Резерфорд (1871-1937) виявив три типи радіоактивних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випромінювань</a:t>
            </a:r>
            <a:r>
              <a:rPr lang="uk-UA" sz="1800" dirty="0">
                <a:effectLst/>
                <a:latin typeface="Calibri" panose="020F0502020204030204" pitchFamily="34" charset="0"/>
                <a:ea typeface="Calibri" panose="020F0502020204030204" pitchFamily="34" charset="0"/>
                <a:cs typeface="Times New Roman" panose="02020603050405020304" pitchFamily="18" charset="0"/>
              </a:rPr>
              <a:t>: гамма(у)-промені, бета(Р)-частки та альфа(а)-частки. Вони мають таку природу: у-промені подібні до світла, але мають дуже коротку довжину хвилі (високу енергію), Р-частинки - електрони, що рухаються з високою швидкістю; а-частинки мають позитивний заряд, рівний абсолютної величині двом зарядам електрона, і масу, що перевищує в 73 000 разів масу електрона (ядра Не).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Мультимедиа в Интернете 3" title="Відкриття радіоактивності">
            <a:hlinkClick r:id="" action="ppaction://media"/>
            <a:extLst>
              <a:ext uri="{FF2B5EF4-FFF2-40B4-BE49-F238E27FC236}">
                <a16:creationId xmlns:a16="http://schemas.microsoft.com/office/drawing/2014/main" id="{D345B5DE-FDF5-4A78-8E2E-79923D8CF2B7}"/>
              </a:ext>
            </a:extLst>
          </p:cNvPr>
          <p:cNvPicPr>
            <a:picLocks noRot="1" noChangeAspect="1"/>
          </p:cNvPicPr>
          <p:nvPr>
            <a:videoFile r:link="rId1"/>
          </p:nvPr>
        </p:nvPicPr>
        <p:blipFill>
          <a:blip r:embed="rId3"/>
          <a:stretch>
            <a:fillRect/>
          </a:stretch>
        </p:blipFill>
        <p:spPr>
          <a:xfrm>
            <a:off x="6824133" y="1822450"/>
            <a:ext cx="5091239" cy="2876550"/>
          </a:xfrm>
          <a:prstGeom prst="rect">
            <a:avLst/>
          </a:prstGeom>
        </p:spPr>
      </p:pic>
    </p:spTree>
    <p:extLst>
      <p:ext uri="{BB962C8B-B14F-4D97-AF65-F5344CB8AC3E}">
        <p14:creationId xmlns:p14="http://schemas.microsoft.com/office/powerpoint/2010/main" val="243227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B100B4-229C-4F3A-95F5-3B6CF14DFEBF}"/>
              </a:ext>
            </a:extLst>
          </p:cNvPr>
          <p:cNvSpPr txBox="1"/>
          <p:nvPr/>
        </p:nvSpPr>
        <p:spPr>
          <a:xfrm>
            <a:off x="406400" y="336751"/>
            <a:ext cx="5960533" cy="6314229"/>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2.4. Ядро атома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1909 р. Резерфорд разом із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Гейгером</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Марсденом</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провели ряд дослідів із розсіяння а-частинок речовинами. Використовували платівки слюди та золоту фольгу.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Більшість а-частинок проходили через речовину, відчуваючи лише невеликі кутові відхилення. Однак невелику їх частку (1 із 100 000) становили частинки, які різко змінювали напрямок, вони відхилялися на 90° і більше. Все це можна було пояснити зіткненням окремих а-часток з іншими позитивно зарядженими частинками великої маси, які займають лише малу частину об'єму атома.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Резерфорд дійшов висновку, що це атомне ядро. На основі результатів розсіювання а-частинок Резерфорд запропонував модель атома. У центрі атома знаходиться ядро - щільна, позитивно заряджена частка, в якій зосереджена найбільша маса атома. Навколо ядра рухаються електрони на відстанях, значно більші за розмір ядра. Тому переважна більшість простору атома представляється «порожньою».</a:t>
            </a:r>
            <a:endParaRPr lang="ru-RU" dirty="0"/>
          </a:p>
        </p:txBody>
      </p:sp>
      <p:pic>
        <p:nvPicPr>
          <p:cNvPr id="4" name="Мультимедиа в Интернете 3" title="Будова атома. Склад атомних ядер.">
            <a:hlinkClick r:id="" action="ppaction://media"/>
            <a:extLst>
              <a:ext uri="{FF2B5EF4-FFF2-40B4-BE49-F238E27FC236}">
                <a16:creationId xmlns:a16="http://schemas.microsoft.com/office/drawing/2014/main" id="{1E65E63E-142C-472C-A00C-B28736741CF0}"/>
              </a:ext>
            </a:extLst>
          </p:cNvPr>
          <p:cNvPicPr>
            <a:picLocks noRot="1" noChangeAspect="1"/>
          </p:cNvPicPr>
          <p:nvPr>
            <a:videoFile r:link="rId1"/>
          </p:nvPr>
        </p:nvPicPr>
        <p:blipFill>
          <a:blip r:embed="rId3"/>
          <a:stretch>
            <a:fillRect/>
          </a:stretch>
        </p:blipFill>
        <p:spPr>
          <a:xfrm>
            <a:off x="6637867" y="1915584"/>
            <a:ext cx="5256076" cy="2969683"/>
          </a:xfrm>
          <a:prstGeom prst="rect">
            <a:avLst/>
          </a:prstGeom>
        </p:spPr>
      </p:pic>
    </p:spTree>
    <p:extLst>
      <p:ext uri="{BB962C8B-B14F-4D97-AF65-F5344CB8AC3E}">
        <p14:creationId xmlns:p14="http://schemas.microsoft.com/office/powerpoint/2010/main" val="292318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C5DFA0-1C51-4353-BE29-A998CF712AB2}"/>
              </a:ext>
            </a:extLst>
          </p:cNvPr>
          <p:cNvSpPr txBox="1"/>
          <p:nvPr/>
        </p:nvSpPr>
        <p:spPr>
          <a:xfrm>
            <a:off x="516468" y="698412"/>
            <a:ext cx="5080000" cy="6152710"/>
          </a:xfrm>
          <a:prstGeom prst="rect">
            <a:avLst/>
          </a:prstGeom>
          <a:noFill/>
        </p:spPr>
        <p:txBody>
          <a:bodyPr wrap="square">
            <a:spAutoFit/>
          </a:bodyPr>
          <a:lstStyle/>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Для розуміння природи заряду та маси ядра важливо було також відкриття протонів та нейтронів.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Протони спостерігав вперше Е.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Гольдштейн</a:t>
            </a:r>
            <a:r>
              <a:rPr lang="uk-UA" sz="1400" dirty="0">
                <a:effectLst/>
                <a:latin typeface="Calibri" panose="020F0502020204030204" pitchFamily="34" charset="0"/>
                <a:ea typeface="Calibri" panose="020F0502020204030204" pitchFamily="34" charset="0"/>
                <a:cs typeface="Times New Roman" panose="02020603050405020304" pitchFamily="18" charset="0"/>
              </a:rPr>
              <a:t> в 1886 р. Він використовував модифіковану розрядну трубку для отримання катодних променів, які є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потіком</a:t>
            </a:r>
            <a:r>
              <a:rPr lang="uk-UA" sz="1400" dirty="0">
                <a:effectLst/>
                <a:latin typeface="Calibri" panose="020F0502020204030204" pitchFamily="34" charset="0"/>
                <a:ea typeface="Calibri" panose="020F0502020204030204" pitchFamily="34" charset="0"/>
                <a:cs typeface="Times New Roman" panose="02020603050405020304" pitchFamily="18" charset="0"/>
              </a:rPr>
              <a:t> електронів, що летять від катода до анода. Було виявлено, що у зворотному напрямку (від анода до катода) рухається потік позитивних частинок, заряд яких дорівнює абсолютної величини заряду електрона. Такі частки назвали протонами.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Нейтрони спочатку було передбачено і лише пізніше виявлено експериментально. У 1921 р. американський хімік У.Д.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Харкінс</a:t>
            </a:r>
            <a:r>
              <a:rPr lang="uk-UA" sz="1400" dirty="0">
                <a:effectLst/>
                <a:latin typeface="Calibri" panose="020F0502020204030204" pitchFamily="34" charset="0"/>
                <a:ea typeface="Calibri" panose="020F0502020204030204" pitchFamily="34" charset="0"/>
                <a:cs typeface="Times New Roman" panose="02020603050405020304" pitchFamily="18" charset="0"/>
              </a:rPr>
              <a:t> припустив, що ядра атомів складаються з протонів та нейтронів, хоча нейтрон ще не був відкритий. Він назвав «нейтроном» гіпотетичну частинку з масою, що дорівнює масі протона, але не має заряду. Офіційною датою відкриття нейтрону визнано 1932 р. Це відкриття зробив англійський фізик Джеймс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Чедвік</a:t>
            </a:r>
            <a:r>
              <a:rPr lang="uk-UA" sz="1400" dirty="0">
                <a:effectLst/>
                <a:latin typeface="Calibri" panose="020F0502020204030204" pitchFamily="34" charset="0"/>
                <a:ea typeface="Calibri" panose="020F0502020204030204" pitchFamily="34" charset="0"/>
                <a:cs typeface="Times New Roman" panose="02020603050405020304" pitchFamily="18" charset="0"/>
              </a:rPr>
              <a:t> щодо ядерної реакції, у результаті якої випускалися нейтрони.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Після відкриття протона та нейтрону було визнано, що вони є частинками (нуклонами), що становлять ядро.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Нейтронно</a:t>
            </a:r>
            <a:r>
              <a:rPr lang="uk-UA" sz="1400" dirty="0">
                <a:effectLst/>
                <a:latin typeface="Calibri" panose="020F0502020204030204" pitchFamily="34" charset="0"/>
                <a:ea typeface="Calibri" panose="020F0502020204030204" pitchFamily="34" charset="0"/>
                <a:cs typeface="Times New Roman" panose="02020603050405020304" pitchFamily="18" charset="0"/>
              </a:rPr>
              <a:t>-протонна теорія дозволила пояснити експериментальні заряди і маси атомів всіх відомих елементів. Нині вчені, які займаються ядерною проблемою, вважають будову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ядер</a:t>
            </a:r>
            <a:r>
              <a:rPr lang="uk-UA" sz="1400" dirty="0">
                <a:effectLst/>
                <a:latin typeface="Calibri" panose="020F0502020204030204" pitchFamily="34" charset="0"/>
                <a:ea typeface="Calibri" panose="020F0502020204030204" pitchFamily="34" charset="0"/>
                <a:cs typeface="Times New Roman" panose="02020603050405020304" pitchFamily="18" charset="0"/>
              </a:rPr>
              <a:t> складнішою. Але пояснення хімічних перетворень цілком достатній спрощений варіант теорії.</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290" name="Picture 2" descr="✓Будова атома кальцію">
            <a:extLst>
              <a:ext uri="{FF2B5EF4-FFF2-40B4-BE49-F238E27FC236}">
                <a16:creationId xmlns:a16="http://schemas.microsoft.com/office/drawing/2014/main" id="{4309AFAB-F619-485A-8E8C-72A12BE2B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696" y="1159932"/>
            <a:ext cx="6181928" cy="463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987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7D6A3C-9A7E-42BD-A5A2-A57CF7A218B1}"/>
              </a:ext>
            </a:extLst>
          </p:cNvPr>
          <p:cNvSpPr txBox="1"/>
          <p:nvPr/>
        </p:nvSpPr>
        <p:spPr>
          <a:xfrm>
            <a:off x="372533" y="213923"/>
            <a:ext cx="4631267" cy="6341480"/>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2.5. Ізотопи. Атомна одиниця маси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Ізотопи були виявлені вперше у дослідах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Дж</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Томсона в 1912 р., коли він спостерігав відхилення заряджених частинок в електричному та магнітному полі.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Якщо потік електронів (катодні промені) стикається з атомами елементів, відбувається іонізація атомів і вони стають позитивно зарядженими частинками. Експерименти проводилися з атомами неону. Томсон виявив, що іонізовані атоми неону мають різну масу: одні в 20 разів, а інші в 22 рази більші за масу протона. Їх назвали ізотопами. Термін утворений з грецьких слів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isos</a:t>
            </a:r>
            <a:r>
              <a:rPr lang="uk-UA" sz="1400" dirty="0">
                <a:effectLst/>
                <a:latin typeface="Calibri" panose="020F0502020204030204" pitchFamily="34" charset="0"/>
                <a:ea typeface="Calibri" panose="020F0502020204030204" pitchFamily="34" charset="0"/>
                <a:cs typeface="Times New Roman" panose="02020603050405020304" pitchFamily="18" charset="0"/>
              </a:rPr>
              <a:t> - такий самий і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topos</a:t>
            </a:r>
            <a:r>
              <a:rPr lang="uk-UA" sz="1400" dirty="0">
                <a:effectLst/>
                <a:latin typeface="Calibri" panose="020F0502020204030204" pitchFamily="34" charset="0"/>
                <a:ea typeface="Calibri" panose="020F0502020204030204" pitchFamily="34" charset="0"/>
                <a:cs typeface="Times New Roman" panose="02020603050405020304" pitchFamily="18" charset="0"/>
              </a:rPr>
              <a:t> - місце. Малося на увазі, що ізотопи одного й того самого елемента займають однакове місце в періодичній таблиці.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uk-UA" sz="1400" dirty="0">
                <a:effectLst/>
                <a:latin typeface="Calibri" panose="020F0502020204030204" pitchFamily="34" charset="0"/>
                <a:ea typeface="Calibri" panose="020F0502020204030204" pitchFamily="34" charset="0"/>
                <a:cs typeface="Times New Roman" panose="02020603050405020304" pitchFamily="18" charset="0"/>
              </a:rPr>
              <a:t>Ідея методу Томсона була вдосконалена, що дозволило створити прилад, мас-спектрограф, який використовує принцип відхилення іонізованих атомів від прямолінійних траєкторій при одночасному впливі на них електричного та магнітного поля. Пучки іонів з однаковими значеннями m/z (</a:t>
            </a:r>
            <a:r>
              <a:rPr lang="en-US" sz="1400" dirty="0">
                <a:effectLst/>
                <a:latin typeface="Calibri" panose="020F0502020204030204" pitchFamily="34" charset="0"/>
                <a:ea typeface="Calibri" panose="020F0502020204030204" pitchFamily="34" charset="0"/>
                <a:cs typeface="Times New Roman" panose="02020603050405020304" pitchFamily="18" charset="0"/>
              </a:rPr>
              <a:t>m</a:t>
            </a:r>
            <a:r>
              <a:rPr lang="uk-UA" sz="1400" dirty="0">
                <a:effectLst/>
                <a:latin typeface="Calibri" panose="020F0502020204030204" pitchFamily="34" charset="0"/>
                <a:ea typeface="Calibri" panose="020F0502020204030204" pitchFamily="34" charset="0"/>
                <a:cs typeface="Times New Roman" panose="02020603050405020304" pitchFamily="18" charset="0"/>
              </a:rPr>
              <a:t> - маса іона, z - заряд) фокусуються в певних позиціях. Детектор може бути фотопластинка, і на ній фіксується чітка лінія. Сучасні мас-спектрографи дозволяють досягти дуже високої точності вимірювання мас частинок і уможливлюють ідентифікацію ізотопів</a:t>
            </a:r>
            <a:endParaRPr lang="ru-RU" sz="1400" dirty="0"/>
          </a:p>
        </p:txBody>
      </p:sp>
      <p:pic>
        <p:nvPicPr>
          <p:cNvPr id="4" name="Мультимедиа в Интернете 3" title="ІЗОТОПИ. Що таке ізотопи? Властивості ізотопів">
            <a:hlinkClick r:id="" action="ppaction://media"/>
            <a:extLst>
              <a:ext uri="{FF2B5EF4-FFF2-40B4-BE49-F238E27FC236}">
                <a16:creationId xmlns:a16="http://schemas.microsoft.com/office/drawing/2014/main" id="{FF767E91-F7F3-4C47-B859-C93E54012512}"/>
              </a:ext>
            </a:extLst>
          </p:cNvPr>
          <p:cNvPicPr>
            <a:picLocks noRot="1" noChangeAspect="1"/>
          </p:cNvPicPr>
          <p:nvPr>
            <a:videoFile r:link="rId1"/>
          </p:nvPr>
        </p:nvPicPr>
        <p:blipFill>
          <a:blip r:embed="rId3"/>
          <a:stretch>
            <a:fillRect/>
          </a:stretch>
        </p:blipFill>
        <p:spPr>
          <a:xfrm>
            <a:off x="5214718" y="2000250"/>
            <a:ext cx="6604749" cy="3731683"/>
          </a:xfrm>
          <a:prstGeom prst="rect">
            <a:avLst/>
          </a:prstGeom>
        </p:spPr>
      </p:pic>
    </p:spTree>
    <p:extLst>
      <p:ext uri="{BB962C8B-B14F-4D97-AF65-F5344CB8AC3E}">
        <p14:creationId xmlns:p14="http://schemas.microsoft.com/office/powerpoint/2010/main" val="329056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0C44D1-C7A0-4F87-9D1F-814E63BDE629}"/>
              </a:ext>
            </a:extLst>
          </p:cNvPr>
          <p:cNvSpPr txBox="1"/>
          <p:nvPr/>
        </p:nvSpPr>
        <p:spPr>
          <a:xfrm>
            <a:off x="643467" y="678809"/>
            <a:ext cx="4428066" cy="5909310"/>
          </a:xfrm>
          <a:prstGeom prst="rect">
            <a:avLst/>
          </a:prstGeom>
          <a:noFill/>
        </p:spPr>
        <p:txBody>
          <a:bodyPr wrap="square">
            <a:spAutoFit/>
          </a:bodyPr>
          <a:lstStyle/>
          <a:p>
            <a:pPr algn="just"/>
            <a:r>
              <a:rPr lang="uk-UA" dirty="0"/>
              <a:t>Елементи в природі є сумішшю ізотопів. Наприклад, природний вуглець складається з ізотопів 98,89% 12С і 1,11% 13С (крім </a:t>
            </a:r>
            <a:r>
              <a:rPr lang="uk-UA" dirty="0" err="1"/>
              <a:t>слідових</a:t>
            </a:r>
            <a:r>
              <a:rPr lang="uk-UA" dirty="0"/>
              <a:t> кількостей радіоактивного ізотопу 14С).Якщо висловити масу атома в грамах, виходить дуже мала величина. Тому маси атомів визначаються у відносних одиницях. Як атомна одиниця маси (</a:t>
            </a:r>
            <a:r>
              <a:rPr lang="uk-UA" dirty="0" err="1"/>
              <a:t>а.е.м</a:t>
            </a:r>
            <a:r>
              <a:rPr lang="uk-UA" dirty="0"/>
              <a:t>.) прийнята 1/12 частина маси ізотопу 12уС, Вона визнана як стандарт. Оскільки атомна одиниця маси задається через масу </a:t>
            </a:r>
            <a:r>
              <a:rPr lang="uk-UA" dirty="0" err="1"/>
              <a:t>ізотопуроду</a:t>
            </a:r>
            <a:r>
              <a:rPr lang="uk-UA" dirty="0"/>
              <a:t>, її називають іноді вуглецевою одиницею, У періодичної таблиці кожному за елемента наводиться значення відносної атомної маси, тобто. середньої маси атома елемента при його природному ізотопному складі, віднесеної до 1/12 маси атома вуглецю 12С, У разі необхідності можна обчислити масу атома елемента як добуток:</a:t>
            </a:r>
          </a:p>
        </p:txBody>
      </p:sp>
      <p:pic>
        <p:nvPicPr>
          <p:cNvPr id="5" name="Рисунок 4">
            <a:extLst>
              <a:ext uri="{FF2B5EF4-FFF2-40B4-BE49-F238E27FC236}">
                <a16:creationId xmlns:a16="http://schemas.microsoft.com/office/drawing/2014/main" id="{C30D1BD5-C901-416A-BE04-D99266DA0A80}"/>
              </a:ext>
            </a:extLst>
          </p:cNvPr>
          <p:cNvPicPr>
            <a:picLocks noChangeAspect="1"/>
          </p:cNvPicPr>
          <p:nvPr/>
        </p:nvPicPr>
        <p:blipFill>
          <a:blip r:embed="rId2"/>
          <a:stretch>
            <a:fillRect/>
          </a:stretch>
        </p:blipFill>
        <p:spPr>
          <a:xfrm>
            <a:off x="7741451" y="678809"/>
            <a:ext cx="1843047" cy="484305"/>
          </a:xfrm>
          <a:prstGeom prst="rect">
            <a:avLst/>
          </a:prstGeom>
        </p:spPr>
      </p:pic>
      <p:sp>
        <p:nvSpPr>
          <p:cNvPr id="9" name="TextBox 8">
            <a:extLst>
              <a:ext uri="{FF2B5EF4-FFF2-40B4-BE49-F238E27FC236}">
                <a16:creationId xmlns:a16="http://schemas.microsoft.com/office/drawing/2014/main" id="{8A795ED8-089D-44CD-8860-AC2D46C0B13F}"/>
              </a:ext>
            </a:extLst>
          </p:cNvPr>
          <p:cNvSpPr txBox="1"/>
          <p:nvPr/>
        </p:nvSpPr>
        <p:spPr>
          <a:xfrm>
            <a:off x="5715000" y="1260102"/>
            <a:ext cx="6096000" cy="646331"/>
          </a:xfrm>
          <a:prstGeom prst="rect">
            <a:avLst/>
          </a:prstGeom>
          <a:noFill/>
        </p:spPr>
        <p:txBody>
          <a:bodyPr wrap="square">
            <a:spAutoFit/>
          </a:bodyPr>
          <a:lstStyle/>
          <a:p>
            <a:r>
              <a:rPr lang="uk-UA" dirty="0"/>
              <a:t>де </a:t>
            </a:r>
            <a:r>
              <a:rPr lang="uk-UA" dirty="0" err="1"/>
              <a:t>Аг</a:t>
            </a:r>
            <a:r>
              <a:rPr lang="uk-UA" dirty="0"/>
              <a:t> - відносна атомна маса елемента, а. - Атомна одиниця маси. 1 </a:t>
            </a:r>
            <a:r>
              <a:rPr lang="uk-UA" dirty="0" err="1"/>
              <a:t>а.е.м</a:t>
            </a:r>
            <a:r>
              <a:rPr lang="uk-UA" dirty="0"/>
              <a:t>. = 1,6606-КГ27 кг.</a:t>
            </a:r>
          </a:p>
        </p:txBody>
      </p:sp>
      <p:sp>
        <p:nvSpPr>
          <p:cNvPr id="11" name="TextBox 10">
            <a:extLst>
              <a:ext uri="{FF2B5EF4-FFF2-40B4-BE49-F238E27FC236}">
                <a16:creationId xmlns:a16="http://schemas.microsoft.com/office/drawing/2014/main" id="{F46BD0AF-7098-4199-96B4-51E7DE60185A}"/>
              </a:ext>
            </a:extLst>
          </p:cNvPr>
          <p:cNvSpPr txBox="1"/>
          <p:nvPr/>
        </p:nvSpPr>
        <p:spPr>
          <a:xfrm>
            <a:off x="5715000" y="1906433"/>
            <a:ext cx="6096000" cy="2246769"/>
          </a:xfrm>
          <a:prstGeom prst="rect">
            <a:avLst/>
          </a:prstGeom>
          <a:noFill/>
        </p:spPr>
        <p:txBody>
          <a:bodyPr wrap="square">
            <a:spAutoFit/>
          </a:bodyPr>
          <a:lstStyle/>
          <a:p>
            <a:pPr algn="just"/>
            <a:r>
              <a:rPr lang="uk-UA" sz="1400"/>
              <a:t>Хімічні властивості елементів визначаються насамперед електронною будовою їх атомів. Маса атома не відіграє істотної ролі у формуванні хімічних властивостей елементів. Тому ізотопи одного і того ж елемента не помітні за хімічними властивостями. Радіоактивні ізотопи вводять як «мітку» у з'єднання стабільних ізотопів того ж елемента і далі радіоактивності відстежують поведінку елемента в ході різних перетворень його сполук (метод мічених атомів).Фізичні властивості атомів елементів та їх сполук у тому мірою залежить від ізотопного складу. Відносна відмінність мас ізотопів особливо суттєво у найлегшого елемента - водню. Відомості про ізотопи водню наведені в таблиці</a:t>
            </a:r>
          </a:p>
        </p:txBody>
      </p:sp>
      <p:pic>
        <p:nvPicPr>
          <p:cNvPr id="13" name="Рисунок 12">
            <a:extLst>
              <a:ext uri="{FF2B5EF4-FFF2-40B4-BE49-F238E27FC236}">
                <a16:creationId xmlns:a16="http://schemas.microsoft.com/office/drawing/2014/main" id="{68C57F52-1B63-4C94-B4FF-7E59512DFF2A}"/>
              </a:ext>
            </a:extLst>
          </p:cNvPr>
          <p:cNvPicPr>
            <a:picLocks noChangeAspect="1"/>
          </p:cNvPicPr>
          <p:nvPr/>
        </p:nvPicPr>
        <p:blipFill>
          <a:blip r:embed="rId3"/>
          <a:stretch>
            <a:fillRect/>
          </a:stretch>
        </p:blipFill>
        <p:spPr>
          <a:xfrm>
            <a:off x="5715000" y="4330862"/>
            <a:ext cx="5996479" cy="1147071"/>
          </a:xfrm>
          <a:prstGeom prst="rect">
            <a:avLst/>
          </a:prstGeom>
        </p:spPr>
      </p:pic>
      <p:sp>
        <p:nvSpPr>
          <p:cNvPr id="15" name="TextBox 14">
            <a:extLst>
              <a:ext uri="{FF2B5EF4-FFF2-40B4-BE49-F238E27FC236}">
                <a16:creationId xmlns:a16="http://schemas.microsoft.com/office/drawing/2014/main" id="{D71BC055-F445-438D-8D35-A388506CCA7C}"/>
              </a:ext>
            </a:extLst>
          </p:cNvPr>
          <p:cNvSpPr txBox="1"/>
          <p:nvPr/>
        </p:nvSpPr>
        <p:spPr>
          <a:xfrm>
            <a:off x="5715000" y="5722035"/>
            <a:ext cx="6096000" cy="523220"/>
          </a:xfrm>
          <a:prstGeom prst="rect">
            <a:avLst/>
          </a:prstGeom>
          <a:noFill/>
        </p:spPr>
        <p:txBody>
          <a:bodyPr wrap="square">
            <a:spAutoFit/>
          </a:bodyPr>
          <a:lstStyle/>
          <a:p>
            <a:pPr algn="just"/>
            <a:r>
              <a:rPr lang="uk-UA" sz="1400" dirty="0"/>
              <a:t>* </a:t>
            </a:r>
            <a:r>
              <a:rPr lang="uk-UA" sz="1400" dirty="0" err="1"/>
              <a:t>Трітій</a:t>
            </a:r>
            <a:r>
              <a:rPr lang="uk-UA" sz="1400" dirty="0"/>
              <a:t> - радіоактивний ізотоп, його період напіврозпаду дорівнює 12,26 року.</a:t>
            </a:r>
          </a:p>
        </p:txBody>
      </p:sp>
    </p:spTree>
    <p:extLst>
      <p:ext uri="{BB962C8B-B14F-4D97-AF65-F5344CB8AC3E}">
        <p14:creationId xmlns:p14="http://schemas.microsoft.com/office/powerpoint/2010/main" val="899522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87EC8D-D5C1-4E7E-BE56-1395453DF3CF}"/>
              </a:ext>
            </a:extLst>
          </p:cNvPr>
          <p:cNvSpPr txBox="1"/>
          <p:nvPr/>
        </p:nvSpPr>
        <p:spPr>
          <a:xfrm>
            <a:off x="304800" y="88247"/>
            <a:ext cx="3115733" cy="5618589"/>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2.1. Витоки атомістичної теорії</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68000" algn="just"/>
            <a:r>
              <a:rPr lang="uk-UA" sz="1800" dirty="0">
                <a:effectLst/>
                <a:latin typeface="Calibri" panose="020F0502020204030204" pitchFamily="34" charset="0"/>
                <a:ea typeface="Calibri" panose="020F0502020204030204" pitchFamily="34" charset="0"/>
                <a:cs typeface="Times New Roman" panose="02020603050405020304" pitchFamily="18" charset="0"/>
              </a:rPr>
              <a:t>Ідея атомів як первинних частинок матерії вперше була висловлена у працях античних грецьких філософів. З них найбільш відомий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Демокріт</a:t>
            </a:r>
            <a:r>
              <a:rPr lang="uk-UA" sz="1800" dirty="0">
                <a:effectLst/>
                <a:latin typeface="Calibri" panose="020F0502020204030204" pitchFamily="34" charset="0"/>
                <a:ea typeface="Calibri" panose="020F0502020204030204" pitchFamily="34" charset="0"/>
                <a:cs typeface="Times New Roman" panose="02020603050405020304" pitchFamily="18" charset="0"/>
              </a:rPr>
              <a:t> (V ст. до н.е.). Термін «атом» походить від грецького слова </a:t>
            </a:r>
          </a:p>
          <a:p>
            <a:pPr indent="468000" algn="just"/>
            <a:endParaRPr lang="uk-UA" dirty="0">
              <a:latin typeface="Calibri" panose="020F0502020204030204" pitchFamily="34" charset="0"/>
              <a:ea typeface="Calibri" panose="020F0502020204030204" pitchFamily="34" charset="0"/>
              <a:cs typeface="Times New Roman" panose="02020603050405020304" pitchFamily="18" charset="0"/>
            </a:endParaRPr>
          </a:p>
          <a:p>
            <a:pPr algn="just"/>
            <a:r>
              <a:rPr lang="uk-UA" sz="1800" dirty="0">
                <a:effectLst/>
                <a:latin typeface="Calibri" panose="020F0502020204030204" pitchFamily="34" charset="0"/>
                <a:ea typeface="Calibri" panose="020F0502020204030204" pitchFamily="34" charset="0"/>
                <a:cs typeface="Times New Roman" panose="02020603050405020304" pitchFamily="18" charset="0"/>
              </a:rPr>
              <a:t>неподільний). Протягом понад 2000 років ідея атомів сприймалася переважно як філософська категорія. Тривалий час вона не розвивалася,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т.к</a:t>
            </a:r>
            <a:r>
              <a:rPr lang="uk-UA" sz="1800" dirty="0">
                <a:effectLst/>
                <a:latin typeface="Calibri" panose="020F0502020204030204" pitchFamily="34" charset="0"/>
                <a:ea typeface="Calibri" panose="020F0502020204030204" pitchFamily="34" charset="0"/>
                <a:cs typeface="Times New Roman" panose="02020603050405020304" pitchFamily="18" charset="0"/>
              </a:rPr>
              <a:t>. не було її експериментального доказу.</a:t>
            </a:r>
            <a:endParaRPr lang="ru-RU" dirty="0"/>
          </a:p>
        </p:txBody>
      </p:sp>
      <p:pic>
        <p:nvPicPr>
          <p:cNvPr id="4" name="Рисунок 3">
            <a:extLst>
              <a:ext uri="{FF2B5EF4-FFF2-40B4-BE49-F238E27FC236}">
                <a16:creationId xmlns:a16="http://schemas.microsoft.com/office/drawing/2014/main" id="{55083527-EF95-4796-99E3-C61BDAB12AE3}"/>
              </a:ext>
            </a:extLst>
          </p:cNvPr>
          <p:cNvPicPr>
            <a:picLocks noChangeAspect="1"/>
          </p:cNvPicPr>
          <p:nvPr/>
        </p:nvPicPr>
        <p:blipFill>
          <a:blip r:embed="rId2"/>
          <a:stretch>
            <a:fillRect/>
          </a:stretch>
        </p:blipFill>
        <p:spPr>
          <a:xfrm>
            <a:off x="2212446" y="3262929"/>
            <a:ext cx="996422" cy="332141"/>
          </a:xfrm>
          <a:prstGeom prst="rect">
            <a:avLst/>
          </a:prstGeom>
        </p:spPr>
      </p:pic>
      <p:pic>
        <p:nvPicPr>
          <p:cNvPr id="1026" name="Picture 2">
            <a:extLst>
              <a:ext uri="{FF2B5EF4-FFF2-40B4-BE49-F238E27FC236}">
                <a16:creationId xmlns:a16="http://schemas.microsoft.com/office/drawing/2014/main" id="{608B2CB1-F008-48E4-8D6F-727DBA0C6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799" y="553595"/>
            <a:ext cx="3920209" cy="54186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2D70F7-5109-40D1-AAE5-E36C0EC21D37}"/>
              </a:ext>
            </a:extLst>
          </p:cNvPr>
          <p:cNvSpPr txBox="1"/>
          <p:nvPr/>
        </p:nvSpPr>
        <p:spPr>
          <a:xfrm>
            <a:off x="7587393" y="292721"/>
            <a:ext cx="4420577" cy="6124754"/>
          </a:xfrm>
          <a:prstGeom prst="rect">
            <a:avLst/>
          </a:prstGeom>
          <a:noFill/>
        </p:spPr>
        <p:txBody>
          <a:bodyPr wrap="square">
            <a:spAutoFit/>
          </a:bodyPr>
          <a:lstStyle/>
          <a:p>
            <a:pPr algn="just"/>
            <a:r>
              <a:rPr lang="uk-UA" sz="1400" b="0" i="0">
                <a:solidFill>
                  <a:srgbClr val="202122"/>
                </a:solidFill>
                <a:effectLst/>
                <a:latin typeface="Arial" panose="020B0604020202020204" pitchFamily="34" charset="0"/>
              </a:rPr>
              <a:t>Демокріт розвинув учення про </a:t>
            </a:r>
            <a:r>
              <a:rPr lang="uk-UA" sz="1400" b="0" i="0" u="none" strike="noStrike">
                <a:solidFill>
                  <a:srgbClr val="0645AD"/>
                </a:solidFill>
                <a:effectLst/>
                <a:latin typeface="Arial" panose="020B0604020202020204" pitchFamily="34" charset="0"/>
                <a:hlinkClick r:id="rId4" tooltip="Атом"/>
              </a:rPr>
              <a:t>атоми</a:t>
            </a:r>
            <a:r>
              <a:rPr lang="uk-UA" sz="1400" b="0" i="0">
                <a:solidFill>
                  <a:srgbClr val="202122"/>
                </a:solidFill>
                <a:effectLst/>
                <a:latin typeface="Arial" panose="020B0604020202020204" pitchFamily="34" charset="0"/>
              </a:rPr>
              <a:t> свого вчителя філософа </a:t>
            </a:r>
            <a:r>
              <a:rPr lang="uk-UA" sz="1400" b="0" i="0" u="none" strike="noStrike">
                <a:solidFill>
                  <a:srgbClr val="0645AD"/>
                </a:solidFill>
                <a:effectLst/>
                <a:latin typeface="Arial" panose="020B0604020202020204" pitchFamily="34" charset="0"/>
                <a:hlinkClick r:id="rId5" tooltip="Левкіпп (давньогрецький філософ)"/>
              </a:rPr>
              <a:t>Левкіппа</a:t>
            </a:r>
            <a:r>
              <a:rPr lang="uk-UA" sz="1400" b="0" i="0">
                <a:solidFill>
                  <a:srgbClr val="202122"/>
                </a:solidFill>
                <a:effectLst/>
                <a:latin typeface="Arial" panose="020B0604020202020204" pitchFamily="34" charset="0"/>
              </a:rPr>
              <a:t>, що є головним досягненням демокрітової філософії. Демокріт доходив до ідеї неподільності атомів, які можуть бути різної конфігурації: гачкоподібні, кітвоподібні, кутасті, вигнуті тощо.</a:t>
            </a:r>
          </a:p>
          <a:p>
            <a:pPr algn="just"/>
            <a:r>
              <a:rPr lang="uk-UA" sz="1400" b="0" i="0">
                <a:solidFill>
                  <a:srgbClr val="202122"/>
                </a:solidFill>
                <a:effectLst/>
                <a:latin typeface="Arial" panose="020B0604020202020204" pitchFamily="34" charset="0"/>
              </a:rPr>
              <a:t>За Демокрітом фізичні атоми неподільні, але подумки в них можна виділити певні частини — точки, які не мають ваги і які не можна від атома відторгнути. Це — уявна частина атома — «амера» (та, що не має частин). У найдрібнішому атомі було сім амер: верхня, нижня, ліва і права, передня і задня, серединна. Це була математика, узгоджена з даними чуттєвого сприйняття, які говорили, що, яким би малим не було фізичне тіло — наприклад, невидимий атом, — точки частини (сторони) у ньому завжди можна уявити, але ділити нескінченно навіть подумки неможливо.</a:t>
            </a:r>
            <a:r>
              <a:rPr lang="uk-UA" sz="1400" b="0" i="0" baseline="30000">
                <a:solidFill>
                  <a:srgbClr val="202122"/>
                </a:solidFill>
                <a:effectLst/>
                <a:latin typeface="Arial" panose="020B0604020202020204" pitchFamily="34" charset="0"/>
              </a:rPr>
              <a:t>[</a:t>
            </a:r>
            <a:r>
              <a:rPr lang="uk-UA" sz="1400" b="0" i="1" u="none" strike="noStrike" baseline="30000">
                <a:solidFill>
                  <a:srgbClr val="0645AD"/>
                </a:solidFill>
                <a:effectLst/>
                <a:latin typeface="Arial" panose="020B0604020202020204" pitchFamily="34" charset="0"/>
                <a:hlinkClick r:id="rId6" tooltip="Вікіпедія:Посилання на джерела"/>
              </a:rPr>
              <a:t>джерело?</a:t>
            </a:r>
            <a:r>
              <a:rPr lang="uk-UA" sz="1400" b="0" i="0" baseline="30000">
                <a:solidFill>
                  <a:srgbClr val="202122"/>
                </a:solidFill>
                <a:effectLst/>
                <a:latin typeface="Arial" panose="020B0604020202020204" pitchFamily="34" charset="0"/>
              </a:rPr>
              <a:t>]</a:t>
            </a:r>
            <a:endParaRPr lang="uk-UA" sz="1400" b="0" i="0">
              <a:solidFill>
                <a:srgbClr val="202122"/>
              </a:solidFill>
              <a:effectLst/>
              <a:latin typeface="Arial" panose="020B0604020202020204" pitchFamily="34" charset="0"/>
            </a:endParaRPr>
          </a:p>
          <a:p>
            <a:pPr algn="just"/>
            <a:r>
              <a:rPr lang="uk-UA" sz="1400" b="0" i="0">
                <a:solidFill>
                  <a:srgbClr val="202122"/>
                </a:solidFill>
                <a:effectLst/>
                <a:latin typeface="Arial" panose="020B0604020202020204" pitchFamily="34" charset="0"/>
              </a:rPr>
              <a:t>Атоми рухаються у великій пустоті, вдаряються один об одного, та тримаються разом, утворюючи різні тіла. Різні тіла — це різні комбінації атомів. Різноманітність тіл спричинена різноманітністю складених атомів.</a:t>
            </a:r>
          </a:p>
          <a:p>
            <a:pPr algn="just"/>
            <a:r>
              <a:rPr lang="uk-UA" sz="1400" b="0" i="0">
                <a:solidFill>
                  <a:srgbClr val="202122"/>
                </a:solidFill>
                <a:effectLst/>
                <a:latin typeface="Arial" panose="020B0604020202020204" pitchFamily="34" charset="0"/>
              </a:rPr>
              <a:t>Атоми не можуть доторкатися — між будь-якими двома атомами завжди є простір. Слідкуючи з цього при зближенні атомів між ними виникають сили відштовхування.</a:t>
            </a:r>
          </a:p>
        </p:txBody>
      </p:sp>
    </p:spTree>
    <p:extLst>
      <p:ext uri="{BB962C8B-B14F-4D97-AF65-F5344CB8AC3E}">
        <p14:creationId xmlns:p14="http://schemas.microsoft.com/office/powerpoint/2010/main" val="3132097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2EB949-6B96-423D-AB0A-FEB8336BA53D}"/>
              </a:ext>
            </a:extLst>
          </p:cNvPr>
          <p:cNvSpPr txBox="1"/>
          <p:nvPr/>
        </p:nvSpPr>
        <p:spPr>
          <a:xfrm>
            <a:off x="533400" y="331170"/>
            <a:ext cx="11125200" cy="646331"/>
          </a:xfrm>
          <a:prstGeom prst="rect">
            <a:avLst/>
          </a:prstGeom>
          <a:noFill/>
        </p:spPr>
        <p:txBody>
          <a:bodyPr wrap="square">
            <a:spAutoFit/>
          </a:bodyPr>
          <a:lstStyle/>
          <a:p>
            <a:r>
              <a:rPr lang="uk-UA" dirty="0"/>
              <a:t>Примітно, що ядра водню 1Н не містять нейтронів і це відрізняє їх від </a:t>
            </a:r>
            <a:r>
              <a:rPr lang="uk-UA" dirty="0" err="1"/>
              <a:t>ядер</a:t>
            </a:r>
            <a:r>
              <a:rPr lang="uk-UA" dirty="0"/>
              <a:t> атомів всіх інших елементів. Після іонізації атома водню залишається лише протон ( Властивості Н20 і D2О (важка вода) зіставляються у таблиці</a:t>
            </a:r>
          </a:p>
        </p:txBody>
      </p:sp>
      <p:pic>
        <p:nvPicPr>
          <p:cNvPr id="5" name="Рисунок 4">
            <a:extLst>
              <a:ext uri="{FF2B5EF4-FFF2-40B4-BE49-F238E27FC236}">
                <a16:creationId xmlns:a16="http://schemas.microsoft.com/office/drawing/2014/main" id="{EC510873-C209-4ECC-B93F-C4C99E48D8FB}"/>
              </a:ext>
            </a:extLst>
          </p:cNvPr>
          <p:cNvPicPr>
            <a:picLocks noChangeAspect="1"/>
          </p:cNvPicPr>
          <p:nvPr/>
        </p:nvPicPr>
        <p:blipFill>
          <a:blip r:embed="rId2"/>
          <a:stretch>
            <a:fillRect/>
          </a:stretch>
        </p:blipFill>
        <p:spPr>
          <a:xfrm>
            <a:off x="533399" y="1137437"/>
            <a:ext cx="11125199" cy="2965603"/>
          </a:xfrm>
          <a:prstGeom prst="rect">
            <a:avLst/>
          </a:prstGeom>
        </p:spPr>
      </p:pic>
      <p:sp>
        <p:nvSpPr>
          <p:cNvPr id="7" name="TextBox 6">
            <a:extLst>
              <a:ext uri="{FF2B5EF4-FFF2-40B4-BE49-F238E27FC236}">
                <a16:creationId xmlns:a16="http://schemas.microsoft.com/office/drawing/2014/main" id="{26D15D3D-38C0-4EB6-A59E-C90B7D0F212D}"/>
              </a:ext>
            </a:extLst>
          </p:cNvPr>
          <p:cNvSpPr txBox="1"/>
          <p:nvPr/>
        </p:nvSpPr>
        <p:spPr>
          <a:xfrm>
            <a:off x="533398" y="4680003"/>
            <a:ext cx="10998201" cy="923330"/>
          </a:xfrm>
          <a:prstGeom prst="rect">
            <a:avLst/>
          </a:prstGeom>
          <a:noFill/>
        </p:spPr>
        <p:txBody>
          <a:bodyPr wrap="square">
            <a:spAutoFit/>
          </a:bodyPr>
          <a:lstStyle/>
          <a:p>
            <a:pPr algn="just"/>
            <a:r>
              <a:rPr lang="uk-UA"/>
              <a:t>Зіставлення чисельних значень демонструє вплив різниці мас ізотопів на фізичні властивості речовин. Однак у міру обтяження ядер відносна відмінність мас ізотопів стає все менш суттєвою і відповідно зменшується відмінність фізичних властивостей їх сполук.</a:t>
            </a:r>
          </a:p>
        </p:txBody>
      </p:sp>
    </p:spTree>
    <p:extLst>
      <p:ext uri="{BB962C8B-B14F-4D97-AF65-F5344CB8AC3E}">
        <p14:creationId xmlns:p14="http://schemas.microsoft.com/office/powerpoint/2010/main" val="587683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B4DAA5-525F-46FE-9B1D-A4470F48B2BB}"/>
              </a:ext>
            </a:extLst>
          </p:cNvPr>
          <p:cNvSpPr txBox="1"/>
          <p:nvPr/>
        </p:nvSpPr>
        <p:spPr>
          <a:xfrm>
            <a:off x="736599" y="603287"/>
            <a:ext cx="11006667" cy="1367234"/>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2.6. Іони та їх формування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Нейтральний атом має число електронів, що дорівнює заряду ядра (числу протонів в ядрі). Але атоми можуть віддавати або приєднувати кілька електронів, утворюючи іони, відповідно катіони і аніони.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Катіони</a:t>
            </a:r>
            <a:r>
              <a:rPr lang="uk-UA" sz="1800" dirty="0">
                <a:effectLst/>
                <a:latin typeface="Calibri" panose="020F0502020204030204" pitchFamily="34" charset="0"/>
                <a:ea typeface="Calibri" panose="020F0502020204030204" pitchFamily="34" charset="0"/>
                <a:cs typeface="Times New Roman" panose="02020603050405020304" pitchFamily="18" charset="0"/>
              </a:rPr>
              <a:t> - це позитивно заряджені атоми чи групи атомів. Приклади: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B38D5E63-8FF5-432C-9DC7-36C08D9134E7}"/>
              </a:ext>
            </a:extLst>
          </p:cNvPr>
          <p:cNvPicPr>
            <a:picLocks noChangeAspect="1"/>
          </p:cNvPicPr>
          <p:nvPr/>
        </p:nvPicPr>
        <p:blipFill>
          <a:blip r:embed="rId2"/>
          <a:stretch>
            <a:fillRect/>
          </a:stretch>
        </p:blipFill>
        <p:spPr>
          <a:xfrm>
            <a:off x="3661763" y="1970521"/>
            <a:ext cx="4356182" cy="477105"/>
          </a:xfrm>
          <a:prstGeom prst="rect">
            <a:avLst/>
          </a:prstGeom>
        </p:spPr>
      </p:pic>
      <p:sp>
        <p:nvSpPr>
          <p:cNvPr id="7" name="TextBox 6">
            <a:extLst>
              <a:ext uri="{FF2B5EF4-FFF2-40B4-BE49-F238E27FC236}">
                <a16:creationId xmlns:a16="http://schemas.microsoft.com/office/drawing/2014/main" id="{524A733A-3DF2-4445-888B-FE001FA95563}"/>
              </a:ext>
            </a:extLst>
          </p:cNvPr>
          <p:cNvSpPr txBox="1"/>
          <p:nvPr/>
        </p:nvSpPr>
        <p:spPr>
          <a:xfrm>
            <a:off x="736599" y="2540835"/>
            <a:ext cx="6096000" cy="369332"/>
          </a:xfrm>
          <a:prstGeom prst="rect">
            <a:avLst/>
          </a:prstGeom>
          <a:noFill/>
        </p:spPr>
        <p:txBody>
          <a:bodyPr wrap="square">
            <a:spAutoFit/>
          </a:bodyPr>
          <a:lstStyle/>
          <a:p>
            <a:r>
              <a:rPr lang="ru-RU" b="1" dirty="0" err="1"/>
              <a:t>Аніони</a:t>
            </a:r>
            <a:r>
              <a:rPr lang="ru-RU" dirty="0"/>
              <a:t> - </a:t>
            </a:r>
            <a:r>
              <a:rPr lang="ru-RU" dirty="0" err="1"/>
              <a:t>це</a:t>
            </a:r>
            <a:r>
              <a:rPr lang="ru-RU" dirty="0"/>
              <a:t> негативно </a:t>
            </a:r>
            <a:r>
              <a:rPr lang="ru-RU" dirty="0" err="1"/>
              <a:t>заряджені</a:t>
            </a:r>
            <a:r>
              <a:rPr lang="ru-RU" dirty="0"/>
              <a:t> </a:t>
            </a:r>
            <a:r>
              <a:rPr lang="ru-RU" dirty="0" err="1"/>
              <a:t>атоми</a:t>
            </a:r>
            <a:r>
              <a:rPr lang="ru-RU" dirty="0"/>
              <a:t> </a:t>
            </a:r>
            <a:r>
              <a:rPr lang="ru-RU" dirty="0" err="1"/>
              <a:t>або</a:t>
            </a:r>
            <a:r>
              <a:rPr lang="ru-RU" dirty="0"/>
              <a:t> </a:t>
            </a:r>
            <a:r>
              <a:rPr lang="ru-RU" dirty="0" err="1"/>
              <a:t>групи</a:t>
            </a:r>
            <a:r>
              <a:rPr lang="ru-RU" dirty="0"/>
              <a:t> </a:t>
            </a:r>
            <a:r>
              <a:rPr lang="ru-RU" dirty="0" err="1"/>
              <a:t>атомів</a:t>
            </a:r>
            <a:r>
              <a:rPr lang="ru-RU" dirty="0"/>
              <a:t>:</a:t>
            </a:r>
          </a:p>
        </p:txBody>
      </p:sp>
      <p:pic>
        <p:nvPicPr>
          <p:cNvPr id="11" name="Рисунок 10">
            <a:extLst>
              <a:ext uri="{FF2B5EF4-FFF2-40B4-BE49-F238E27FC236}">
                <a16:creationId xmlns:a16="http://schemas.microsoft.com/office/drawing/2014/main" id="{51C13BA7-2A14-4A62-9872-6BE92006163D}"/>
              </a:ext>
            </a:extLst>
          </p:cNvPr>
          <p:cNvPicPr>
            <a:picLocks noChangeAspect="1"/>
          </p:cNvPicPr>
          <p:nvPr/>
        </p:nvPicPr>
        <p:blipFill>
          <a:blip r:embed="rId3"/>
          <a:stretch>
            <a:fillRect/>
          </a:stretch>
        </p:blipFill>
        <p:spPr>
          <a:xfrm>
            <a:off x="3593256" y="3003376"/>
            <a:ext cx="4771044" cy="477105"/>
          </a:xfrm>
          <a:prstGeom prst="rect">
            <a:avLst/>
          </a:prstGeom>
        </p:spPr>
      </p:pic>
      <p:sp>
        <p:nvSpPr>
          <p:cNvPr id="13" name="TextBox 12">
            <a:extLst>
              <a:ext uri="{FF2B5EF4-FFF2-40B4-BE49-F238E27FC236}">
                <a16:creationId xmlns:a16="http://schemas.microsoft.com/office/drawing/2014/main" id="{3BFA1E47-28E5-4568-8355-CA11D78B4445}"/>
              </a:ext>
            </a:extLst>
          </p:cNvPr>
          <p:cNvSpPr txBox="1"/>
          <p:nvPr/>
        </p:nvSpPr>
        <p:spPr>
          <a:xfrm>
            <a:off x="536790" y="3570083"/>
            <a:ext cx="11265744" cy="671915"/>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Атоми та іони можуть перебувати у різних фазових станах. Почнемо із газоподібного стану. Процес іонізації натрію в газоподібному стані відбувається відповідно до рівняння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Рисунок 14">
            <a:extLst>
              <a:ext uri="{FF2B5EF4-FFF2-40B4-BE49-F238E27FC236}">
                <a16:creationId xmlns:a16="http://schemas.microsoft.com/office/drawing/2014/main" id="{A8377CE9-B9AC-4C80-94C1-8AF84629050C}"/>
              </a:ext>
            </a:extLst>
          </p:cNvPr>
          <p:cNvPicPr>
            <a:picLocks noChangeAspect="1"/>
          </p:cNvPicPr>
          <p:nvPr/>
        </p:nvPicPr>
        <p:blipFill>
          <a:blip r:embed="rId4"/>
          <a:stretch>
            <a:fillRect/>
          </a:stretch>
        </p:blipFill>
        <p:spPr>
          <a:xfrm>
            <a:off x="4613775" y="4241998"/>
            <a:ext cx="3252313" cy="653904"/>
          </a:xfrm>
          <a:prstGeom prst="rect">
            <a:avLst/>
          </a:prstGeom>
        </p:spPr>
      </p:pic>
      <p:sp>
        <p:nvSpPr>
          <p:cNvPr id="17" name="TextBox 16">
            <a:extLst>
              <a:ext uri="{FF2B5EF4-FFF2-40B4-BE49-F238E27FC236}">
                <a16:creationId xmlns:a16="http://schemas.microsoft.com/office/drawing/2014/main" id="{63427068-699B-47CC-B56D-8F410A77D7BB}"/>
              </a:ext>
            </a:extLst>
          </p:cNvPr>
          <p:cNvSpPr txBox="1"/>
          <p:nvPr/>
        </p:nvSpPr>
        <p:spPr>
          <a:xfrm>
            <a:off x="457200" y="4704269"/>
            <a:ext cx="11531600" cy="1264642"/>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нейтральному атомі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Na</a:t>
            </a:r>
            <a:r>
              <a:rPr lang="uk-UA" sz="1800" dirty="0">
                <a:effectLst/>
                <a:latin typeface="Calibri" panose="020F0502020204030204" pitchFamily="34" charset="0"/>
                <a:ea typeface="Calibri" panose="020F0502020204030204" pitchFamily="34" charset="0"/>
                <a:cs typeface="Times New Roman" panose="02020603050405020304" pitchFamily="18" charset="0"/>
              </a:rPr>
              <a:t> міститься 11 р+ (ядро) та 11 е~. Після іонізації атома число протонів у ядрі не змінюється, але число електронів знижується до 10. Найлегше віддають електрони атоми елементів, що стоять у нижній лівій частині періодичної таблиці. Атоми елементів, що стоять у правій частині періодичної таблиці, навпаки, більш схильні до приєднання електронів: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Рисунок 18">
            <a:extLst>
              <a:ext uri="{FF2B5EF4-FFF2-40B4-BE49-F238E27FC236}">
                <a16:creationId xmlns:a16="http://schemas.microsoft.com/office/drawing/2014/main" id="{D887303B-F289-43AA-B5DB-14ADD34A96D6}"/>
              </a:ext>
            </a:extLst>
          </p:cNvPr>
          <p:cNvPicPr>
            <a:picLocks noChangeAspect="1"/>
          </p:cNvPicPr>
          <p:nvPr/>
        </p:nvPicPr>
        <p:blipFill>
          <a:blip r:embed="rId5"/>
          <a:stretch>
            <a:fillRect/>
          </a:stretch>
        </p:blipFill>
        <p:spPr>
          <a:xfrm>
            <a:off x="4694657" y="5841560"/>
            <a:ext cx="2645484" cy="740105"/>
          </a:xfrm>
          <a:prstGeom prst="rect">
            <a:avLst/>
          </a:prstGeom>
        </p:spPr>
      </p:pic>
    </p:spTree>
    <p:extLst>
      <p:ext uri="{BB962C8B-B14F-4D97-AF65-F5344CB8AC3E}">
        <p14:creationId xmlns:p14="http://schemas.microsoft.com/office/powerpoint/2010/main" val="1611366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1EF03E-7E41-4B97-9F63-898D26B5C06C}"/>
              </a:ext>
            </a:extLst>
          </p:cNvPr>
          <p:cNvSpPr txBox="1"/>
          <p:nvPr/>
        </p:nvSpPr>
        <p:spPr>
          <a:xfrm>
            <a:off x="347133" y="263329"/>
            <a:ext cx="5054600" cy="6416115"/>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Особливу групу елементів становлять гази (Не,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Ne</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Аг</a:t>
            </a:r>
            <a:r>
              <a:rPr lang="uk-UA" sz="1800" dirty="0">
                <a:effectLst/>
                <a:latin typeface="Calibri" panose="020F0502020204030204" pitchFamily="34" charset="0"/>
                <a:ea typeface="Calibri" panose="020F0502020204030204" pitchFamily="34" charset="0"/>
                <a:cs typeface="Times New Roman" panose="02020603050405020304" pitchFamily="18" charset="0"/>
              </a:rPr>
              <a:t>, Кг,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Хе</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Rn</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Вони мають стійку електронну оболонку і найважче піддаються іонізації.</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У газоподібному стані можна створити умови, за яких атом будь-якого елемента здатний втратити багато електронів і далі зазнати повної іонізації. Однак мимоволі приєднувати електрони можуть атоми небагатьох елементів (і зазвичай трохи більше одного електрона на атом). Негативно заряджений іон (аніон), що утворюється, електростатично відштовхує наступні електрони.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У твердому стані в одних речовинах можуть зберігатися нейтральні атоми, а в інших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наатомах</a:t>
            </a:r>
            <a:r>
              <a:rPr lang="uk-UA" sz="1400" dirty="0">
                <a:effectLst/>
                <a:latin typeface="Calibri" panose="020F0502020204030204" pitchFamily="34" charset="0"/>
                <a:ea typeface="Calibri" panose="020F0502020204030204" pitchFamily="34" charset="0"/>
                <a:cs typeface="Times New Roman" panose="02020603050405020304" pitchFamily="18" charset="0"/>
              </a:rPr>
              <a:t> з'являються позитивні або негативні заряди (за загальної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електронейтральності</a:t>
            </a:r>
            <a:r>
              <a:rPr lang="uk-UA" sz="1400" dirty="0">
                <a:effectLst/>
                <a:latin typeface="Calibri" panose="020F0502020204030204" pitchFamily="34" charset="0"/>
                <a:ea typeface="Calibri" panose="020F0502020204030204" pitchFamily="34" charset="0"/>
                <a:cs typeface="Times New Roman" panose="02020603050405020304" pitchFamily="18" charset="0"/>
              </a:rPr>
              <a:t> речовини). Але фактичні заряди зазвичай не досягають великої величини і не мають цілих значень. При переведенні будь-якого благородного газу в твердий стан їх атоми не набувають будь-який постійний заряд. Заряди на атомах у парі Na</a:t>
            </a:r>
            <a:r>
              <a:rPr lang="uk-UA" sz="1400" baseline="30000" dirty="0">
                <a:effectLst/>
                <a:latin typeface="Calibri" panose="020F0502020204030204" pitchFamily="34" charset="0"/>
                <a:ea typeface="Calibri" panose="020F0502020204030204" pitchFamily="34" charset="0"/>
                <a:cs typeface="Times New Roman" panose="02020603050405020304" pitchFamily="18" charset="0"/>
              </a:rPr>
              <a:t>+0,7</a:t>
            </a:r>
            <a:r>
              <a:rPr lang="uk-UA" sz="1400" dirty="0">
                <a:effectLst/>
                <a:latin typeface="Calibri" panose="020F0502020204030204" pitchFamily="34" charset="0"/>
                <a:ea typeface="Calibri" panose="020F0502020204030204" pitchFamily="34" charset="0"/>
                <a:cs typeface="Times New Roman" panose="02020603050405020304" pitchFamily="18" charset="0"/>
              </a:rPr>
              <a:t> - СГ</a:t>
            </a:r>
            <a:r>
              <a:rPr lang="uk-UA" sz="1400" baseline="30000" dirty="0">
                <a:effectLst/>
                <a:latin typeface="Calibri" panose="020F0502020204030204" pitchFamily="34" charset="0"/>
                <a:ea typeface="Calibri" panose="020F0502020204030204" pitchFamily="34" charset="0"/>
                <a:cs typeface="Times New Roman" panose="02020603050405020304" pitchFamily="18" charset="0"/>
              </a:rPr>
              <a:t>0,7 </a:t>
            </a:r>
            <a:r>
              <a:rPr lang="uk-UA" sz="1400" dirty="0">
                <a:effectLst/>
                <a:latin typeface="Calibri" panose="020F0502020204030204" pitchFamily="34" charset="0"/>
                <a:ea typeface="Calibri" panose="020F0502020204030204" pitchFamily="34" charset="0"/>
                <a:cs typeface="Times New Roman" panose="02020603050405020304" pitchFamily="18" charset="0"/>
              </a:rPr>
              <a:t>(газоподібний стан) не досягають повних значень. Величина зарядів визначається характером хімічного зв'язку між атомами. Однак у багатьох випадках цілком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прийнятно</a:t>
            </a:r>
            <a:r>
              <a:rPr lang="uk-UA" sz="1400" dirty="0">
                <a:effectLst/>
                <a:latin typeface="Calibri" panose="020F0502020204030204" pitchFamily="34" charset="0"/>
                <a:ea typeface="Calibri" panose="020F0502020204030204" pitchFamily="34" charset="0"/>
                <a:cs typeface="Times New Roman" panose="02020603050405020304" pitchFamily="18" charset="0"/>
              </a:rPr>
              <a:t> виходити із простішої моделі твердого тіла, у якій іонам умовно приписують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цілочисленні</a:t>
            </a:r>
            <a:r>
              <a:rPr lang="uk-UA" sz="1400" dirty="0">
                <a:effectLst/>
                <a:latin typeface="Calibri" panose="020F0502020204030204" pitchFamily="34" charset="0"/>
                <a:ea typeface="Calibri" panose="020F0502020204030204" pitchFamily="34" charset="0"/>
                <a:cs typeface="Times New Roman" panose="02020603050405020304" pitchFamily="18" charset="0"/>
              </a:rPr>
              <a:t> заряди: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Na</a:t>
            </a:r>
            <a:r>
              <a:rPr lang="uk-UA" sz="14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400" dirty="0">
                <a:effectLst/>
                <a:latin typeface="Calibri" panose="020F0502020204030204" pitchFamily="34" charset="0"/>
                <a:ea typeface="Calibri" panose="020F0502020204030204" pitchFamily="34" charset="0"/>
                <a:cs typeface="Times New Roman" panose="02020603050405020304" pitchFamily="18" charset="0"/>
              </a:rPr>
              <a:t>, СГ, Zn</a:t>
            </a:r>
            <a:r>
              <a:rPr lang="uk-UA" sz="14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uk-UA" sz="1400" dirty="0">
                <a:effectLst/>
                <a:latin typeface="Calibri" panose="020F0502020204030204" pitchFamily="34" charset="0"/>
                <a:ea typeface="Calibri" panose="020F0502020204030204" pitchFamily="34" charset="0"/>
                <a:cs typeface="Times New Roman" panose="02020603050405020304" pitchFamily="18" charset="0"/>
              </a:rPr>
              <a:t>, О</a:t>
            </a:r>
            <a:r>
              <a:rPr lang="uk-UA" sz="14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uk-UA" sz="1400" dirty="0">
                <a:effectLst/>
                <a:latin typeface="Calibri" panose="020F0502020204030204" pitchFamily="34" charset="0"/>
                <a:ea typeface="Calibri" panose="020F0502020204030204" pitchFamily="34" charset="0"/>
                <a:cs typeface="Times New Roman" panose="02020603050405020304" pitchFamily="18" charset="0"/>
              </a:rPr>
              <a:t> та інші. У той самий час існує коло завдань, під час вирішення яких необхідно враховувати фактичні значення зарядів на атомах у сполуках.</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314" name="Picture 2" descr="Урок 6. Простые ионы – HIMI4KA">
            <a:extLst>
              <a:ext uri="{FF2B5EF4-FFF2-40B4-BE49-F238E27FC236}">
                <a16:creationId xmlns:a16="http://schemas.microsoft.com/office/drawing/2014/main" id="{E66E3A7C-A4D8-4778-BE07-A70C8386B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906" y="1445154"/>
            <a:ext cx="6205961" cy="24579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D314C8-025E-4F1D-B0C8-C2D04B21DE04}"/>
              </a:ext>
            </a:extLst>
          </p:cNvPr>
          <p:cNvSpPr txBox="1"/>
          <p:nvPr/>
        </p:nvSpPr>
        <p:spPr>
          <a:xfrm>
            <a:off x="5638906" y="5277413"/>
            <a:ext cx="6096000" cy="1264642"/>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Аналогічна проблема існує щодо зарядів атомів у складних іонах. Наприклад, аніон SO</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має заряд 2 - Він належить іону в цілому, і зовсім не очевидно, як він розподіляється між окремими атомами.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0345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65CFBB-E35C-4C50-8846-FE4DA05B4610}"/>
              </a:ext>
            </a:extLst>
          </p:cNvPr>
          <p:cNvSpPr txBox="1"/>
          <p:nvPr/>
        </p:nvSpPr>
        <p:spPr>
          <a:xfrm>
            <a:off x="220134" y="409110"/>
            <a:ext cx="4385734" cy="968278"/>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Стан іонів у водних розчинах має свої особливості, що відображає рівняння процесу розчинення: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88E09554-EA7D-4B2C-BBD9-B07CBC74A0E3}"/>
              </a:ext>
            </a:extLst>
          </p:cNvPr>
          <p:cNvPicPr>
            <a:picLocks noChangeAspect="1"/>
          </p:cNvPicPr>
          <p:nvPr/>
        </p:nvPicPr>
        <p:blipFill>
          <a:blip r:embed="rId2"/>
          <a:stretch>
            <a:fillRect/>
          </a:stretch>
        </p:blipFill>
        <p:spPr>
          <a:xfrm>
            <a:off x="426868" y="1419200"/>
            <a:ext cx="3972265" cy="441362"/>
          </a:xfrm>
          <a:prstGeom prst="rect">
            <a:avLst/>
          </a:prstGeom>
        </p:spPr>
      </p:pic>
      <p:sp>
        <p:nvSpPr>
          <p:cNvPr id="9" name="TextBox 8">
            <a:extLst>
              <a:ext uri="{FF2B5EF4-FFF2-40B4-BE49-F238E27FC236}">
                <a16:creationId xmlns:a16="http://schemas.microsoft.com/office/drawing/2014/main" id="{63F57082-E9D8-414B-8093-EABA8373C9A7}"/>
              </a:ext>
            </a:extLst>
          </p:cNvPr>
          <p:cNvSpPr txBox="1"/>
          <p:nvPr/>
        </p:nvSpPr>
        <p:spPr>
          <a:xfrm>
            <a:off x="220134" y="1979105"/>
            <a:ext cx="4385734" cy="2849050"/>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При переході в розчин іони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Na</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СГ відчувають гідратацію і стають гідратованими іонами. Це означає, що кожен із них оточується деякою кількістю молекул води. Гідратація іонів істотно впливає на процес розчинення речовин, і нехтувати нею не можна.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Рівняння процесу розчинення зазвичай записують у простішій формі: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17ADB031-FC76-4A3E-9E68-4BAB066FD7A2}"/>
              </a:ext>
            </a:extLst>
          </p:cNvPr>
          <p:cNvPicPr>
            <a:picLocks noChangeAspect="1"/>
          </p:cNvPicPr>
          <p:nvPr/>
        </p:nvPicPr>
        <p:blipFill>
          <a:blip r:embed="rId3"/>
          <a:stretch>
            <a:fillRect/>
          </a:stretch>
        </p:blipFill>
        <p:spPr>
          <a:xfrm>
            <a:off x="1034985" y="5269712"/>
            <a:ext cx="1884119" cy="338175"/>
          </a:xfrm>
          <a:prstGeom prst="rect">
            <a:avLst/>
          </a:prstGeom>
        </p:spPr>
      </p:pic>
      <p:pic>
        <p:nvPicPr>
          <p:cNvPr id="14338" name="Picture 2" descr="5. Фізико-хімічна суть процесу розчинення | Хімія – шкільний курс">
            <a:extLst>
              <a:ext uri="{FF2B5EF4-FFF2-40B4-BE49-F238E27FC236}">
                <a16:creationId xmlns:a16="http://schemas.microsoft.com/office/drawing/2014/main" id="{A419DA76-D6B2-450E-B725-4DE6C828D7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49" y="1311286"/>
            <a:ext cx="6882571" cy="4235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786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0D2640-86AC-4B1B-BC4F-C0A30E8BC315}"/>
              </a:ext>
            </a:extLst>
          </p:cNvPr>
          <p:cNvSpPr txBox="1"/>
          <p:nvPr/>
        </p:nvSpPr>
        <p:spPr>
          <a:xfrm>
            <a:off x="414867" y="521846"/>
            <a:ext cx="6096000" cy="2461508"/>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2.7. Ступінь окислення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Для складання формул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забезпечення балансу в рівняннях хімічних реакцій зручно користуватися значеннями ступенів окиснення елементів.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Це поняття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виникло</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зв'язку з хімічними реакціями окислення елементів.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Розглянемо конкретні приклади: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B5127FAE-0750-4683-B932-A9C231021BEA}"/>
              </a:ext>
            </a:extLst>
          </p:cNvPr>
          <p:cNvPicPr>
            <a:picLocks noChangeAspect="1"/>
          </p:cNvPicPr>
          <p:nvPr/>
        </p:nvPicPr>
        <p:blipFill>
          <a:blip r:embed="rId2"/>
          <a:stretch>
            <a:fillRect/>
          </a:stretch>
        </p:blipFill>
        <p:spPr>
          <a:xfrm>
            <a:off x="2394314" y="3047979"/>
            <a:ext cx="2424887" cy="826667"/>
          </a:xfrm>
          <a:prstGeom prst="rect">
            <a:avLst/>
          </a:prstGeom>
        </p:spPr>
      </p:pic>
      <p:sp>
        <p:nvSpPr>
          <p:cNvPr id="7" name="TextBox 6">
            <a:extLst>
              <a:ext uri="{FF2B5EF4-FFF2-40B4-BE49-F238E27FC236}">
                <a16:creationId xmlns:a16="http://schemas.microsoft.com/office/drawing/2014/main" id="{5563CFCC-F449-4222-A42F-6AD4E705B1E2}"/>
              </a:ext>
            </a:extLst>
          </p:cNvPr>
          <p:cNvSpPr txBox="1"/>
          <p:nvPr/>
        </p:nvSpPr>
        <p:spPr>
          <a:xfrm>
            <a:off x="414867" y="3731675"/>
            <a:ext cx="6096000" cy="2849050"/>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Якщо атом елемента віддає електрони, він відчуває процес окислення (протилежний процес - відновлення). Наведені рівняння показують, що залізо може мати різні стани окислення (Fe</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Fe</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які характеризуються різними ступенями окислення (+2 і +3) або, можна сказати, різними окислювальними числами.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Далі поняттю ступеня окислення надали ширший зміст. Негативні значення також назвали ступенями окиснення. Так, сірка має такі ступені окислення: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a:extLst>
              <a:ext uri="{FF2B5EF4-FFF2-40B4-BE49-F238E27FC236}">
                <a16:creationId xmlns:a16="http://schemas.microsoft.com/office/drawing/2014/main" id="{493E308F-EC24-488D-ABEE-F6AA8C91051D}"/>
              </a:ext>
            </a:extLst>
          </p:cNvPr>
          <p:cNvPicPr>
            <a:picLocks noChangeAspect="1"/>
          </p:cNvPicPr>
          <p:nvPr/>
        </p:nvPicPr>
        <p:blipFill>
          <a:blip r:embed="rId3"/>
          <a:stretch>
            <a:fillRect/>
          </a:stretch>
        </p:blipFill>
        <p:spPr>
          <a:xfrm>
            <a:off x="4266702" y="6298760"/>
            <a:ext cx="1448297" cy="369565"/>
          </a:xfrm>
          <a:prstGeom prst="rect">
            <a:avLst/>
          </a:prstGeom>
        </p:spPr>
      </p:pic>
      <p:sp>
        <p:nvSpPr>
          <p:cNvPr id="11" name="TextBox 10">
            <a:extLst>
              <a:ext uri="{FF2B5EF4-FFF2-40B4-BE49-F238E27FC236}">
                <a16:creationId xmlns:a16="http://schemas.microsoft.com/office/drawing/2014/main" id="{5F094AFB-2C85-4152-9B57-310F56F6378D}"/>
              </a:ext>
            </a:extLst>
          </p:cNvPr>
          <p:cNvSpPr txBox="1"/>
          <p:nvPr/>
        </p:nvSpPr>
        <p:spPr>
          <a:xfrm>
            <a:off x="6798648" y="874046"/>
            <a:ext cx="5122419" cy="5794279"/>
          </a:xfrm>
          <a:prstGeom prst="rect">
            <a:avLst/>
          </a:prstGeom>
          <a:noFill/>
        </p:spPr>
        <p:txBody>
          <a:bodyPr wrap="square">
            <a:spAutoFit/>
          </a:bodyPr>
          <a:lstStyle/>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Ступінь окислення атома елемента в хімічному з'єднанні - це умовний (формальний) заряд атома, обчислений виходячи з припущення, що всі зв'язки з'єднані іонні. Наприклад, у поєднанні СаС1</a:t>
            </a:r>
            <a:r>
              <a:rPr lang="uk-UA" sz="14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400" dirty="0">
                <a:effectLst/>
                <a:latin typeface="Calibri" panose="020F0502020204030204" pitchFamily="34" charset="0"/>
                <a:ea typeface="Calibri" panose="020F0502020204030204" pitchFamily="34" charset="0"/>
                <a:cs typeface="Times New Roman" panose="02020603050405020304" pitchFamily="18" charset="0"/>
              </a:rPr>
              <a:t> зв'язку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Са</a:t>
            </a:r>
            <a:r>
              <a:rPr lang="uk-UA" sz="1400" dirty="0">
                <a:effectLst/>
                <a:latin typeface="Calibri" panose="020F0502020204030204" pitchFamily="34" charset="0"/>
                <a:ea typeface="Calibri" panose="020F0502020204030204" pitchFamily="34" charset="0"/>
                <a:cs typeface="Times New Roman" panose="02020603050405020304" pitchFamily="18" charset="0"/>
              </a:rPr>
              <a:t>-С</a:t>
            </a:r>
            <a:r>
              <a:rPr lang="en-US" sz="1400" dirty="0">
                <a:effectLst/>
                <a:latin typeface="Calibri" panose="020F0502020204030204" pitchFamily="34" charset="0"/>
                <a:ea typeface="Calibri" panose="020F0502020204030204" pitchFamily="34" charset="0"/>
                <a:cs typeface="Times New Roman" panose="02020603050405020304" pitchFamily="18" charset="0"/>
              </a:rPr>
              <a:t>l</a:t>
            </a:r>
            <a:r>
              <a:rPr lang="uk-UA" sz="1400" dirty="0">
                <a:effectLst/>
                <a:latin typeface="Calibri" panose="020F0502020204030204" pitchFamily="34" charset="0"/>
                <a:ea typeface="Calibri" panose="020F0502020204030204" pitchFamily="34" charset="0"/>
                <a:cs typeface="Times New Roman" panose="02020603050405020304" pitchFamily="18" charset="0"/>
              </a:rPr>
              <a:t> вважаємо іонними і приймаємо, що з'єднання утворене іонами Са</a:t>
            </a:r>
            <a:r>
              <a:rPr lang="uk-UA" sz="14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uk-UA" sz="1400" dirty="0">
                <a:effectLst/>
                <a:latin typeface="Calibri" panose="020F0502020204030204" pitchFamily="34" charset="0"/>
                <a:ea typeface="Calibri" panose="020F0502020204030204" pitchFamily="34" charset="0"/>
                <a:cs typeface="Times New Roman" panose="02020603050405020304" pitchFamily="18" charset="0"/>
              </a:rPr>
              <a:t> та СГ Відповідно ступінь окислення атома кальцію + 2 та кожного атома хлору - 1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Насправді мало хімічних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400" dirty="0">
                <a:effectLst/>
                <a:latin typeface="Calibri" panose="020F0502020204030204" pitchFamily="34" charset="0"/>
                <a:ea typeface="Calibri" panose="020F0502020204030204" pitchFamily="34" charset="0"/>
                <a:cs typeface="Times New Roman" panose="02020603050405020304" pitchFamily="18" charset="0"/>
              </a:rPr>
              <a:t>, у яких хімічні зв'язки близькі до ідеально іонних. Загальне правило таке, що зі збільшенням ступеня окиснення атома елемента його зв'язку з іншими атомами у поєднанні стають дедалі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ковалентнішими</a:t>
            </a:r>
            <a:r>
              <a:rPr lang="uk-UA" sz="1400" dirty="0">
                <a:effectLst/>
                <a:latin typeface="Calibri" panose="020F0502020204030204" pitchFamily="34" charset="0"/>
                <a:ea typeface="Calibri" panose="020F0502020204030204" pitchFamily="34" charset="0"/>
                <a:cs typeface="Times New Roman" panose="02020603050405020304" pitchFamily="18" charset="0"/>
              </a:rPr>
              <a:t>. У з'єднаннях із ковалентними зв'язками за ступінь окислення атома елемента приймаємо число електронів, відтягнутих (зміщених) від менш електронегативного атома до електронегативного атома (або кільком атомам).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Наприклад, у поєднанні РС</a:t>
            </a:r>
            <a:r>
              <a:rPr lang="en-US" sz="1400" dirty="0">
                <a:effectLst/>
                <a:latin typeface="Calibri" panose="020F0502020204030204" pitchFamily="34" charset="0"/>
                <a:ea typeface="Calibri" panose="020F0502020204030204" pitchFamily="34" charset="0"/>
                <a:cs typeface="Times New Roman" panose="02020603050405020304" pitchFamily="18" charset="0"/>
              </a:rPr>
              <a:t>l</a:t>
            </a:r>
            <a:r>
              <a:rPr lang="uk-UA" sz="14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400" dirty="0">
                <a:effectLst/>
                <a:latin typeface="Calibri" panose="020F0502020204030204" pitchFamily="34" charset="0"/>
                <a:ea typeface="Calibri" panose="020F0502020204030204" pitchFamily="34" charset="0"/>
                <a:cs typeface="Times New Roman" panose="02020603050405020304" pitchFamily="18" charset="0"/>
              </a:rPr>
              <a:t> припускаємо, що хімічні зв'язки Р-С</a:t>
            </a:r>
            <a:r>
              <a:rPr lang="en-US" sz="1400" dirty="0">
                <a:effectLst/>
                <a:latin typeface="Calibri" panose="020F0502020204030204" pitchFamily="34" charset="0"/>
                <a:ea typeface="Calibri" panose="020F0502020204030204" pitchFamily="34" charset="0"/>
                <a:cs typeface="Times New Roman" panose="02020603050405020304" pitchFamily="18" charset="0"/>
              </a:rPr>
              <a:t>l</a:t>
            </a:r>
            <a:r>
              <a:rPr lang="uk-UA" sz="1400" dirty="0">
                <a:effectLst/>
                <a:latin typeface="Calibri" panose="020F0502020204030204" pitchFamily="34" charset="0"/>
                <a:ea typeface="Calibri" panose="020F0502020204030204" pitchFamily="34" charset="0"/>
                <a:cs typeface="Times New Roman" panose="02020603050405020304" pitchFamily="18" charset="0"/>
              </a:rPr>
              <a:t> поляризовані за рахунок зміщення електрона від атома Р до атома С</a:t>
            </a:r>
            <a:r>
              <a:rPr lang="en-US" sz="1400" dirty="0">
                <a:effectLst/>
                <a:latin typeface="Calibri" panose="020F0502020204030204" pitchFamily="34" charset="0"/>
                <a:ea typeface="Calibri" panose="020F0502020204030204" pitchFamily="34" charset="0"/>
                <a:cs typeface="Times New Roman" panose="02020603050405020304" pitchFamily="18" charset="0"/>
              </a:rPr>
              <a:t>l</a:t>
            </a:r>
            <a:r>
              <a:rPr lang="uk-UA" sz="1400" dirty="0">
                <a:effectLst/>
                <a:latin typeface="Calibri" panose="020F0502020204030204" pitchFamily="34" charset="0"/>
                <a:ea typeface="Calibri" panose="020F0502020204030204" pitchFamily="34" charset="0"/>
                <a:cs typeface="Times New Roman" panose="02020603050405020304" pitchFamily="18" charset="0"/>
              </a:rPr>
              <a:t> як більш електронегативного.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Далі умовно приймаємо ступеня окиснення для атома фосфору +3 і атомів хлору - 1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Ступінь окиснення зображують арабською цифрою над символом елемента, а знак вказують попереду цифри. Використовують також римські цифри, насамперед у назвах іонів та з'єднань.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2561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A79A88-B483-49CD-A153-89BCCF9AF61B}"/>
              </a:ext>
            </a:extLst>
          </p:cNvPr>
          <p:cNvSpPr txBox="1"/>
          <p:nvPr/>
        </p:nvSpPr>
        <p:spPr>
          <a:xfrm>
            <a:off x="567266" y="365724"/>
            <a:ext cx="5300134" cy="2062552"/>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2.8. Хімічні формули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Хімічна формула речовини включає хімічні символи елементів із зазначенням підрядкових числових індексів, щоб передати співвідношення атомів різних елементів в речовині.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Приклади хімічних формул речовин: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787AA541-8725-4C83-8EDB-5BAECC5A8071}"/>
              </a:ext>
            </a:extLst>
          </p:cNvPr>
          <p:cNvPicPr>
            <a:picLocks noChangeAspect="1"/>
          </p:cNvPicPr>
          <p:nvPr/>
        </p:nvPicPr>
        <p:blipFill>
          <a:blip r:embed="rId2"/>
          <a:stretch>
            <a:fillRect/>
          </a:stretch>
        </p:blipFill>
        <p:spPr>
          <a:xfrm>
            <a:off x="2127179" y="2495541"/>
            <a:ext cx="2785180" cy="323859"/>
          </a:xfrm>
          <a:prstGeom prst="rect">
            <a:avLst/>
          </a:prstGeom>
        </p:spPr>
      </p:pic>
      <p:sp>
        <p:nvSpPr>
          <p:cNvPr id="7" name="TextBox 6">
            <a:extLst>
              <a:ext uri="{FF2B5EF4-FFF2-40B4-BE49-F238E27FC236}">
                <a16:creationId xmlns:a16="http://schemas.microsoft.com/office/drawing/2014/main" id="{7D6ABA5B-ED65-463B-A60D-65A884A93F67}"/>
              </a:ext>
            </a:extLst>
          </p:cNvPr>
          <p:cNvSpPr txBox="1"/>
          <p:nvPr/>
        </p:nvSpPr>
        <p:spPr>
          <a:xfrm>
            <a:off x="169333" y="2819400"/>
            <a:ext cx="5698067" cy="3145413"/>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Кожна з цих формул показує, які атоми та в якому співвідношенні входять до складу речовини. Хімічні формули використовують як молекулярних, так іонних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Але є деякі особливості складання хімічних формул для різних груп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Молекулярні сполуки складаються із молекул. Молекула – це певна група атомів, які мають між собою хімічні зв'язки. Зазвичай зв'язки між атомами в молекулі мають ковалентний характер. Молекули притаманні для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 неметалів.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a:extLst>
              <a:ext uri="{FF2B5EF4-FFF2-40B4-BE49-F238E27FC236}">
                <a16:creationId xmlns:a16="http://schemas.microsoft.com/office/drawing/2014/main" id="{EFBF433A-C62F-45D4-993E-55AC05E75517}"/>
              </a:ext>
            </a:extLst>
          </p:cNvPr>
          <p:cNvPicPr>
            <a:picLocks noChangeAspect="1"/>
          </p:cNvPicPr>
          <p:nvPr/>
        </p:nvPicPr>
        <p:blipFill>
          <a:blip r:embed="rId3"/>
          <a:stretch>
            <a:fillRect/>
          </a:stretch>
        </p:blipFill>
        <p:spPr>
          <a:xfrm>
            <a:off x="1978582" y="6067673"/>
            <a:ext cx="2325994" cy="288264"/>
          </a:xfrm>
          <a:prstGeom prst="rect">
            <a:avLst/>
          </a:prstGeom>
        </p:spPr>
      </p:pic>
      <p:sp>
        <p:nvSpPr>
          <p:cNvPr id="11" name="TextBox 10">
            <a:extLst>
              <a:ext uri="{FF2B5EF4-FFF2-40B4-BE49-F238E27FC236}">
                <a16:creationId xmlns:a16="http://schemas.microsoft.com/office/drawing/2014/main" id="{47AACD68-3CAA-482C-9025-E2161EF25494}"/>
              </a:ext>
            </a:extLst>
          </p:cNvPr>
          <p:cNvSpPr txBox="1"/>
          <p:nvPr/>
        </p:nvSpPr>
        <p:spPr>
          <a:xfrm>
            <a:off x="6324602" y="472098"/>
            <a:ext cx="5613398" cy="1070871"/>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Молекулярна формула вказує кількість атомів кожного з елементів, що входять до складу молекули.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Приклади: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Рисунок 11">
            <a:extLst>
              <a:ext uri="{FF2B5EF4-FFF2-40B4-BE49-F238E27FC236}">
                <a16:creationId xmlns:a16="http://schemas.microsoft.com/office/drawing/2014/main" id="{AEED599B-E7EF-4D2A-AF46-7807CEC4EFFE}"/>
              </a:ext>
            </a:extLst>
          </p:cNvPr>
          <p:cNvPicPr>
            <a:picLocks noChangeAspect="1"/>
          </p:cNvPicPr>
          <p:nvPr/>
        </p:nvPicPr>
        <p:blipFill>
          <a:blip r:embed="rId4"/>
          <a:stretch>
            <a:fillRect/>
          </a:stretch>
        </p:blipFill>
        <p:spPr>
          <a:xfrm>
            <a:off x="8226424" y="1442956"/>
            <a:ext cx="3020415" cy="275777"/>
          </a:xfrm>
          <a:prstGeom prst="rect">
            <a:avLst/>
          </a:prstGeom>
        </p:spPr>
      </p:pic>
      <p:sp>
        <p:nvSpPr>
          <p:cNvPr id="14" name="TextBox 13">
            <a:extLst>
              <a:ext uri="{FF2B5EF4-FFF2-40B4-BE49-F238E27FC236}">
                <a16:creationId xmlns:a16="http://schemas.microsoft.com/office/drawing/2014/main" id="{7AFB0B8F-16E8-4AB8-861D-C4146D463C5C}"/>
              </a:ext>
            </a:extLst>
          </p:cNvPr>
          <p:cNvSpPr txBox="1"/>
          <p:nvPr/>
        </p:nvSpPr>
        <p:spPr>
          <a:xfrm>
            <a:off x="6324602" y="2226674"/>
            <a:ext cx="5613398" cy="3738139"/>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Наведені приклади показують, що молекули розрізняються складом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О</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співвідношення атомів різних елементів (Н20 і Н202). Зустрічаються і прості речовини, в молекулах яких міститься різне число атомів одного й того самого елемента (S</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S</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S</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S</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8</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Таким чином, молекулярна формула - це нічим іншим, як хімічна формула з точним зазначенням числа кожного (або даного) виду атомів у молекулі.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Властивості молекул залежать не тільки від їхнього складу, а й від структури. Структурна формула - це хімічна формула, яка показує, як атоми пов'язані один з одним у молекулі.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4131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C8EE35-16C7-4B95-97FF-844B11645FD3}"/>
              </a:ext>
            </a:extLst>
          </p:cNvPr>
          <p:cNvSpPr txBox="1"/>
          <p:nvPr/>
        </p:nvSpPr>
        <p:spPr>
          <a:xfrm>
            <a:off x="677334" y="648846"/>
            <a:ext cx="11108266" cy="2267737"/>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Приклади: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О та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О</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Структурні формули цих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p>
          <a:p>
            <a:pPr indent="450215" algn="ctr">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Н-О-Н, Н-О-О-Н.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Такі формули особливо важливі в органічній хімії.</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Наприклад, дана хімічна формула С</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6</a:t>
            </a:r>
            <a:r>
              <a:rPr lang="uk-UA" sz="1800" dirty="0">
                <a:effectLst/>
                <a:latin typeface="Calibri" panose="020F0502020204030204" pitchFamily="34" charset="0"/>
                <a:ea typeface="Calibri" panose="020F0502020204030204" pitchFamily="34" charset="0"/>
                <a:cs typeface="Times New Roman" panose="02020603050405020304" pitchFamily="18" charset="0"/>
              </a:rPr>
              <a:t>0. Без структурної формули не можна ідентифікувати з'єднання, а саме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72AE3F09-5FDB-4EF1-BC1C-95A1A412CFE4}"/>
              </a:ext>
            </a:extLst>
          </p:cNvPr>
          <p:cNvPicPr>
            <a:picLocks noChangeAspect="1"/>
          </p:cNvPicPr>
          <p:nvPr/>
        </p:nvPicPr>
        <p:blipFill>
          <a:blip r:embed="rId2"/>
          <a:stretch>
            <a:fillRect/>
          </a:stretch>
        </p:blipFill>
        <p:spPr>
          <a:xfrm>
            <a:off x="3850043" y="2448113"/>
            <a:ext cx="5166721" cy="718420"/>
          </a:xfrm>
          <a:prstGeom prst="rect">
            <a:avLst/>
          </a:prstGeom>
        </p:spPr>
      </p:pic>
      <p:sp>
        <p:nvSpPr>
          <p:cNvPr id="7" name="TextBox 6">
            <a:extLst>
              <a:ext uri="{FF2B5EF4-FFF2-40B4-BE49-F238E27FC236}">
                <a16:creationId xmlns:a16="http://schemas.microsoft.com/office/drawing/2014/main" id="{8165AF81-0815-47D3-9D1C-1F4BDD76D620}"/>
              </a:ext>
            </a:extLst>
          </p:cNvPr>
          <p:cNvSpPr txBox="1"/>
          <p:nvPr/>
        </p:nvSpPr>
        <p:spPr>
          <a:xfrm>
            <a:off x="677334" y="3259666"/>
            <a:ext cx="11209867" cy="3248005"/>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Іонні сполуки складаються з катіонів та аніонів. Вони утворюються, коли з'єднуються атоми металів та неметалів. У іонних сполуках немає молекул. Їх іноді називають макромолекулами. Хімічна формула іонної сполуки ставиться так, щоб найменшими цілими числами у вигляді підрядкових індексів передавалося співвідношення між атомами різних елементів, що входять до складу сполуки. У цьому заряди іонів опускаються, не вказуються підрядкові індекси, рівні одиниці.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NaCl</a:t>
            </a:r>
            <a:r>
              <a:rPr lang="uk-UA" sz="1800" dirty="0">
                <a:effectLst/>
                <a:latin typeface="Calibri" panose="020F0502020204030204" pitchFamily="34" charset="0"/>
                <a:ea typeface="Calibri" panose="020F0502020204030204" pitchFamily="34" charset="0"/>
                <a:cs typeface="Times New Roman" panose="02020603050405020304" pitchFamily="18" charset="0"/>
              </a:rPr>
              <a:t>, NaN0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Fe</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(S0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Іонні сполуки не містять молекул, і хімічні формули відбивають склад умовних «часток», які прийнято називати формульними одиницями речовини. Поняття формульної одиниці іноді поширюють на реальні частки речовини (молекули, атоми, іони, електрони та інші).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Під час проведення хімічного аналізу встановлюють співвідношення між атомами елементів у складі речовини, що дозволяє скласти емпіричну формулу сполуки.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9429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D63127-0BBA-4EEC-B943-6086516FC325}"/>
              </a:ext>
            </a:extLst>
          </p:cNvPr>
          <p:cNvSpPr txBox="1"/>
          <p:nvPr/>
        </p:nvSpPr>
        <p:spPr>
          <a:xfrm>
            <a:off x="381000" y="479949"/>
            <a:ext cx="11429999" cy="1663597"/>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Емпірична формула (або найпростіша формула) речовини є хімічною формулою, яка записується з мінімальними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цілочисельними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підрядковими індексами. Вона відбиває склад молекул, але збігається за змістом з формульною одиницею іонних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Розглянуті поняття узагальним на прикладі в галузі органічної хімії. Застосуємо різні види формул для характеристики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етену</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бутену-1.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9C6B6F9A-68A0-4653-9D3D-291CE673F94E}"/>
              </a:ext>
            </a:extLst>
          </p:cNvPr>
          <p:cNvPicPr>
            <a:picLocks noChangeAspect="1"/>
          </p:cNvPicPr>
          <p:nvPr/>
        </p:nvPicPr>
        <p:blipFill>
          <a:blip r:embed="rId2"/>
          <a:stretch>
            <a:fillRect/>
          </a:stretch>
        </p:blipFill>
        <p:spPr>
          <a:xfrm>
            <a:off x="2142066" y="2426319"/>
            <a:ext cx="8075539" cy="3065967"/>
          </a:xfrm>
          <a:prstGeom prst="rect">
            <a:avLst/>
          </a:prstGeom>
        </p:spPr>
      </p:pic>
    </p:spTree>
    <p:extLst>
      <p:ext uri="{BB962C8B-B14F-4D97-AF65-F5344CB8AC3E}">
        <p14:creationId xmlns:p14="http://schemas.microsoft.com/office/powerpoint/2010/main" val="4244092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EF2CF6-4AB8-4652-8A0C-7428A243FC68}"/>
              </a:ext>
            </a:extLst>
          </p:cNvPr>
          <p:cNvSpPr txBox="1"/>
          <p:nvPr/>
        </p:nvSpPr>
        <p:spPr>
          <a:xfrm>
            <a:off x="516468" y="590559"/>
            <a:ext cx="11286066" cy="5846216"/>
          </a:xfrm>
          <a:prstGeom prst="rect">
            <a:avLst/>
          </a:prstGeom>
          <a:noFill/>
        </p:spPr>
        <p:txBody>
          <a:bodyPr wrap="square">
            <a:spAutoFit/>
          </a:bodyPr>
          <a:lstStyle/>
          <a:p>
            <a:pPr indent="450215" algn="just">
              <a:lnSpc>
                <a:spcPct val="107000"/>
              </a:lnSpc>
              <a:spcAft>
                <a:spcPts val="80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Запитання для самоперевірки до глави 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2.1.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Зіставте</a:t>
            </a:r>
            <a:r>
              <a:rPr lang="uk-UA" sz="1400" dirty="0">
                <a:effectLst/>
                <a:latin typeface="Calibri" panose="020F0502020204030204" pitchFamily="34" charset="0"/>
                <a:ea typeface="Calibri" panose="020F0502020204030204" pitchFamily="34" charset="0"/>
                <a:cs typeface="Times New Roman" panose="02020603050405020304" pitchFamily="18" charset="0"/>
              </a:rPr>
              <a:t> варіанти періодичних таблиць, запропонованих Д.І. Менделєєвим та Міжнародним союзом теоретичної та прикладної хімії (IUPAC). Визначте номери груп у кожному варіанті періодичної таблиці, де розміщені такі елементи: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Be</a:t>
            </a:r>
            <a:r>
              <a:rPr lang="uk-UA" sz="14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Mn</a:t>
            </a:r>
            <a:r>
              <a:rPr lang="uk-UA" sz="14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Zn</a:t>
            </a:r>
            <a:r>
              <a:rPr lang="uk-UA" sz="1400" dirty="0">
                <a:effectLst/>
                <a:latin typeface="Calibri" panose="020F0502020204030204" pitchFamily="34" charset="0"/>
                <a:ea typeface="Calibri" panose="020F0502020204030204" pitchFamily="34" charset="0"/>
                <a:cs typeface="Times New Roman" panose="02020603050405020304" pitchFamily="18" charset="0"/>
              </a:rPr>
              <a:t>, С, Про, Не. Простежте з прикладу елементів четвертого періоду, у якій групі розміщується кожен елемент у тому й іншому варіантах періодичної таблиці. Чи можна передбачити, як зміниться періодична таблиця у майбутньому?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2.2. Вважають, що сім металів стали відомі людині щонайменше п'ять тисячоліть тому. Перерахуйте ці метали. Який елемент відкривали щонайменше тричі протягом XVII та XVIII століть?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А.Л.Лавуазьє</a:t>
            </a:r>
            <a:r>
              <a:rPr lang="uk-UA" sz="1400" dirty="0">
                <a:effectLst/>
                <a:latin typeface="Calibri" panose="020F0502020204030204" pitchFamily="34" charset="0"/>
                <a:ea typeface="Calibri" panose="020F0502020204030204" pitchFamily="34" charset="0"/>
                <a:cs typeface="Times New Roman" panose="02020603050405020304" pitchFamily="18" charset="0"/>
              </a:rPr>
              <a:t> (1743-1794) у книзі «Елементарний курс хімії» перерахував 31 хімічний елемент. Більшість із них є металами. Не могли б ви назвати неметали, відомі Лавуазьє.</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Чи існувала у минулому реальна можливість здійснити перетворення ртуті на золото? Як отримати золото з ртуті в даний час? Запропонуйте методики, що забезпечують ідентифікацію знову синтезованих трансуранових елементів (короткоживучі ізотопи), які безпосередньо базуються на періодичних властивостях елементів.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2.3. Повторіть формулювання закону кратних відносин. Чи дотримується закон кратних відносин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400" dirty="0">
                <a:effectLst/>
                <a:latin typeface="Calibri" panose="020F0502020204030204" pitchFamily="34" charset="0"/>
                <a:ea typeface="Calibri" panose="020F0502020204030204" pitchFamily="34" charset="0"/>
                <a:cs typeface="Times New Roman" panose="02020603050405020304" pitchFamily="18" charset="0"/>
              </a:rPr>
              <a:t> водню і кисню, якщо відомо, що вони мають різний склад: Н20, Н20 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2.4. Наведіть докази того, що електрони мають властивості як частинки, так і хвилі.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2.5. Як можна виявити - чи є речовина радіоактивною чи ні? Що дало відкриття радіоактивності розуміння природи атомів?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2.6. У чому полягала сутність експерименту, за допомогою якого Резерфорд довів, що атом містить невелике за розміром дуже щільне, позитивно заряджене ядро?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2.7.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Зіставте</a:t>
            </a:r>
            <a:r>
              <a:rPr lang="uk-UA" sz="1400" dirty="0">
                <a:effectLst/>
                <a:latin typeface="Calibri" panose="020F0502020204030204" pitchFamily="34" charset="0"/>
                <a:ea typeface="Calibri" panose="020F0502020204030204" pitchFamily="34" charset="0"/>
                <a:cs typeface="Times New Roman" panose="02020603050405020304" pitchFamily="18" charset="0"/>
              </a:rPr>
              <a:t> між собою елементарні частинки: нейтрон, протон, електрон позитрон . Як співвідносяться їх заряди та маси? Яка роль цих елементарних частинок в утворенні атомів? Які елементарні частки входять до складу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ядер</a:t>
            </a:r>
            <a:r>
              <a:rPr lang="uk-UA" sz="1400" dirty="0">
                <a:effectLst/>
                <a:latin typeface="Calibri" panose="020F0502020204030204" pitchFamily="34" charset="0"/>
                <a:ea typeface="Calibri" panose="020F0502020204030204" pitchFamily="34" charset="0"/>
                <a:cs typeface="Times New Roman" panose="02020603050405020304" pitchFamily="18" charset="0"/>
              </a:rPr>
              <a:t> атомів елементів?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2.8. Як за інформацією про елемент, що міститься в періодичній системі, визначити атомний номер Z, масове число А, протонів і нейтронів в ядрі?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7035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4E1555-CCC7-4668-9743-CE4494762F7A}"/>
              </a:ext>
            </a:extLst>
          </p:cNvPr>
          <p:cNvSpPr txBox="1"/>
          <p:nvPr/>
        </p:nvSpPr>
        <p:spPr>
          <a:xfrm>
            <a:off x="347133" y="725871"/>
            <a:ext cx="11616267" cy="5154681"/>
          </a:xfrm>
          <a:prstGeom prst="rect">
            <a:avLst/>
          </a:prstGeom>
          <a:noFill/>
        </p:spPr>
        <p:txBody>
          <a:bodyPr wrap="square">
            <a:spAutoFit/>
          </a:bodyPr>
          <a:lstStyle/>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2.9. Як скласти символ ізотопу, якщо відома кількість протонів і нейтронів у його ядрі? Наведіть приклади.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2.10. Поясніть, чому масові числа елементів, як правило, не є цілими числами (див. періодичну таблицю), тоді як маси, складових їх ядра, близькі до одиниці?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2.11. Що означають поняття «стабільний ізотоп» та «радіоактивний ізотоп»? Наведіть приклади тих та інших.</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2.12. Чи можна стверджувати, що радіоактивні та стабільні ізотопи одного і того ж елемента мають однакові хімічні властивості? Що таке «метод мічених атомів»?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2.13.Что змінюється у складі атома, якщо він перетворюється на позитивно чи негативно заряджений іон? Чи можуть іони існувати в кожній з наступних речовин з урахуванням його фізичного стану: а) тверда сіль, б) сіль у розплавленому стані, в) сіль у водному розчині, г) пари солі. Підтвердить свою відповідь прикладами.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2.14. Чи правильне твердження, що атоми водню можуть утворювати і позитивно, і негативно заряджені іони?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2.15. Чи можуть збігатися ступінь окислення елемента та заряд його іона? Якщо іон включає кілька атомів різних елементів, то як можна обчислити заряд такого складного іона? А якщо зустрічається такий іон, як Hg</a:t>
            </a:r>
            <a:r>
              <a:rPr lang="uk-UA" sz="14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4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uk-UA" sz="1400" dirty="0">
                <a:effectLst/>
                <a:latin typeface="Calibri" panose="020F0502020204030204" pitchFamily="34" charset="0"/>
                <a:ea typeface="Calibri" panose="020F0502020204030204" pitchFamily="34" charset="0"/>
                <a:cs typeface="Times New Roman" panose="02020603050405020304" pitchFamily="18" charset="0"/>
              </a:rPr>
              <a:t>, то що можна сказати про ступінь окислення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ртути</a:t>
            </a:r>
            <a:r>
              <a:rPr lang="uk-UA" sz="1400" dirty="0">
                <a:effectLst/>
                <a:latin typeface="Calibri" panose="020F0502020204030204" pitchFamily="34" charset="0"/>
                <a:ea typeface="Calibri" panose="020F0502020204030204" pitchFamily="34" charset="0"/>
                <a:cs typeface="Times New Roman" panose="02020603050405020304" pitchFamily="18" charset="0"/>
              </a:rPr>
              <a:t>, що входить до його складу?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2.16. Чи можуть речовини, склад яких виражаєте однаковою емпіричною формулою, мати різні молекулярні формули? Відповідь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підтвердіть</a:t>
            </a:r>
            <a:r>
              <a:rPr lang="uk-UA" sz="1400" dirty="0">
                <a:effectLst/>
                <a:latin typeface="Calibri" panose="020F0502020204030204" pitchFamily="34" charset="0"/>
                <a:ea typeface="Calibri" panose="020F0502020204030204" pitchFamily="34" charset="0"/>
                <a:cs typeface="Times New Roman" panose="02020603050405020304" pitchFamily="18" charset="0"/>
              </a:rPr>
              <a:t> прикладами.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2.17. Виразіть склад хлориду алюмінію за допомогою формульної одиниці та емпіричної формули.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2.18. Розгляньте дві органічні сполуки: бутен-1 і циклобутан. Складіть для кожного з них емпіричну, молекулярну та структурні формули. Чи можливо, що якісь із формул виявляться однаковими для обох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400" dirty="0">
                <a:effectLst/>
                <a:latin typeface="Calibri" panose="020F0502020204030204" pitchFamily="34" charset="0"/>
                <a:ea typeface="Calibri" panose="020F0502020204030204" pitchFamily="34" charset="0"/>
                <a:cs typeface="Times New Roman" panose="02020603050405020304" pitchFamily="18" charset="0"/>
              </a:rPr>
              <a:t>? Чи можна стверджувати, що ці сполуки утворюють пару структурних ізомерів?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317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B1F752-7114-4579-84DC-3315E117775A}"/>
              </a:ext>
            </a:extLst>
          </p:cNvPr>
          <p:cNvSpPr txBox="1"/>
          <p:nvPr/>
        </p:nvSpPr>
        <p:spPr>
          <a:xfrm>
            <a:off x="467984" y="474345"/>
            <a:ext cx="1654114" cy="5909310"/>
          </a:xfrm>
          <a:prstGeom prst="rect">
            <a:avLst/>
          </a:prstGeom>
          <a:noFill/>
        </p:spPr>
        <p:txBody>
          <a:bodyPr wrap="square">
            <a:spAutoFit/>
          </a:bodyPr>
          <a:lstStyle/>
          <a:p>
            <a:pPr algn="just"/>
            <a:r>
              <a:rPr lang="uk-UA" sz="1800" dirty="0">
                <a:effectLst/>
                <a:latin typeface="Calibri" panose="020F0502020204030204" pitchFamily="34" charset="0"/>
                <a:ea typeface="Calibri" panose="020F0502020204030204" pitchFamily="34" charset="0"/>
                <a:cs typeface="Times New Roman" panose="02020603050405020304" pitchFamily="18" charset="0"/>
              </a:rPr>
              <a:t>У створення сучасної атомістичної теорії зробили внесок: Френсіс Бекон (1561-1626), який звернув увагу на важливість експерименту;</a:t>
            </a:r>
          </a:p>
          <a:p>
            <a:pPr algn="just"/>
            <a:endParaRPr lang="uk-UA" dirty="0">
              <a:latin typeface="Calibri" panose="020F0502020204030204" pitchFamily="34" charset="0"/>
              <a:ea typeface="Calibri" panose="020F0502020204030204" pitchFamily="34" charset="0"/>
              <a:cs typeface="Times New Roman" panose="02020603050405020304" pitchFamily="18" charset="0"/>
            </a:endParaRPr>
          </a:p>
          <a:p>
            <a:pPr algn="just"/>
            <a:r>
              <a:rPr lang="uk-UA" sz="1800" dirty="0">
                <a:effectLst/>
                <a:latin typeface="Calibri" panose="020F0502020204030204" pitchFamily="34" charset="0"/>
                <a:ea typeface="Calibri" panose="020F0502020204030204" pitchFamily="34" charset="0"/>
                <a:cs typeface="Times New Roman" panose="02020603050405020304" pitchFamily="18" charset="0"/>
              </a:rPr>
              <a:t>Роберт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Бойль</a:t>
            </a:r>
            <a:r>
              <a:rPr lang="uk-UA" sz="1800" dirty="0">
                <a:effectLst/>
                <a:latin typeface="Calibri" panose="020F0502020204030204" pitchFamily="34" charset="0"/>
                <a:ea typeface="Calibri" panose="020F0502020204030204" pitchFamily="34" charset="0"/>
                <a:cs typeface="Times New Roman" panose="02020603050405020304" pitchFamily="18" charset="0"/>
              </a:rPr>
              <a:t> (1627-1691), який заклав кількісні основи фізики та хімії, запропонував ідею хімічних елементів. </a:t>
            </a:r>
            <a:endParaRPr lang="ru-RU" dirty="0"/>
          </a:p>
        </p:txBody>
      </p:sp>
      <p:pic>
        <p:nvPicPr>
          <p:cNvPr id="2050" name="Picture 2">
            <a:extLst>
              <a:ext uri="{FF2B5EF4-FFF2-40B4-BE49-F238E27FC236}">
                <a16:creationId xmlns:a16="http://schemas.microsoft.com/office/drawing/2014/main" id="{2CF14B51-692E-4665-94F7-1B909FC90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274" y="125844"/>
            <a:ext cx="2595517" cy="30711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98D9635-06BF-492E-82CC-4375BFD5C045}"/>
              </a:ext>
            </a:extLst>
          </p:cNvPr>
          <p:cNvSpPr txBox="1"/>
          <p:nvPr/>
        </p:nvSpPr>
        <p:spPr>
          <a:xfrm>
            <a:off x="2270904" y="3408169"/>
            <a:ext cx="4431822" cy="3323987"/>
          </a:xfrm>
          <a:prstGeom prst="rect">
            <a:avLst/>
          </a:prstGeom>
          <a:noFill/>
        </p:spPr>
        <p:txBody>
          <a:bodyPr wrap="square">
            <a:spAutoFit/>
          </a:bodyPr>
          <a:lstStyle/>
          <a:p>
            <a:pPr algn="just"/>
            <a:r>
              <a:rPr lang="uk-UA" sz="1400" b="0" i="0" dirty="0">
                <a:solidFill>
                  <a:srgbClr val="202122"/>
                </a:solidFill>
                <a:effectLst/>
                <a:latin typeface="Arial" panose="020B0604020202020204" pitchFamily="34" charset="0"/>
              </a:rPr>
              <a:t>Френсіс Бекон визначив зміст і сенс наукового методу пізнання, виділивши в ньому значення експерименту і вказав на індукцію як головний шлях до гіпотези.</a:t>
            </a:r>
          </a:p>
          <a:p>
            <a:pPr algn="just"/>
            <a:r>
              <a:rPr lang="uk-UA" sz="1400" b="0" i="0" dirty="0">
                <a:solidFill>
                  <a:srgbClr val="202122"/>
                </a:solidFill>
                <a:effectLst/>
                <a:latin typeface="Arial" panose="020B0604020202020204" pitchFamily="34" charset="0"/>
              </a:rPr>
              <a:t>Він визначив мету науки як спосіб принести користь людству. Більшість законів природи, які здаються універсальними, як з'ясувалося, справедливі лише за певних умов, поки немає причин підозрювати обмеженість або недостатність самого наукового підходу до вивчення природи. Френсіс Бекон стверджував, що «істина — донька часу, а не авторитету».</a:t>
            </a:r>
          </a:p>
          <a:p>
            <a:pPr algn="just"/>
            <a:r>
              <a:rPr lang="uk-UA" sz="1400" b="0" i="0" dirty="0">
                <a:solidFill>
                  <a:srgbClr val="202122"/>
                </a:solidFill>
                <a:effectLst/>
                <a:latin typeface="Arial" panose="020B0604020202020204" pitchFamily="34" charset="0"/>
              </a:rPr>
              <a:t>Бекону вдалося точно визначити не стільки мету Знання, скільки його роль у майбутньому світі технологій і, перш за все, в капіталістичній Англії.</a:t>
            </a:r>
          </a:p>
        </p:txBody>
      </p:sp>
      <p:pic>
        <p:nvPicPr>
          <p:cNvPr id="2052" name="Picture 4">
            <a:extLst>
              <a:ext uri="{FF2B5EF4-FFF2-40B4-BE49-F238E27FC236}">
                <a16:creationId xmlns:a16="http://schemas.microsoft.com/office/drawing/2014/main" id="{F57EEA60-2CCE-49B1-8155-D43FB1B7E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2295" y="86157"/>
            <a:ext cx="2428666" cy="30659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54DDFD9-3B09-49CB-90C1-89EB248339E2}"/>
              </a:ext>
            </a:extLst>
          </p:cNvPr>
          <p:cNvSpPr txBox="1"/>
          <p:nvPr/>
        </p:nvSpPr>
        <p:spPr>
          <a:xfrm>
            <a:off x="6819347" y="3408169"/>
            <a:ext cx="5197249" cy="3539430"/>
          </a:xfrm>
          <a:prstGeom prst="rect">
            <a:avLst/>
          </a:prstGeom>
          <a:noFill/>
        </p:spPr>
        <p:txBody>
          <a:bodyPr wrap="square">
            <a:spAutoFit/>
          </a:bodyPr>
          <a:lstStyle/>
          <a:p>
            <a:pPr algn="just"/>
            <a:r>
              <a:rPr lang="uk-UA" sz="1400" b="0" i="0" dirty="0">
                <a:solidFill>
                  <a:srgbClr val="202122"/>
                </a:solidFill>
                <a:effectLst/>
                <a:latin typeface="Arial" panose="020B0604020202020204" pitchFamily="34" charset="0"/>
              </a:rPr>
              <a:t>Фізичні і хімічні зміни речовини </a:t>
            </a:r>
            <a:r>
              <a:rPr lang="uk-UA" sz="1400" b="0" i="0" dirty="0" err="1">
                <a:solidFill>
                  <a:srgbClr val="202122"/>
                </a:solidFill>
                <a:effectLst/>
                <a:latin typeface="Arial" panose="020B0604020202020204" pitchFamily="34" charset="0"/>
              </a:rPr>
              <a:t>Бойль</a:t>
            </a:r>
            <a:r>
              <a:rPr lang="uk-UA" sz="1400" b="0" i="0" dirty="0">
                <a:solidFill>
                  <a:srgbClr val="202122"/>
                </a:solidFill>
                <a:effectLst/>
                <a:latin typeface="Arial" panose="020B0604020202020204" pitchFamily="34" charset="0"/>
              </a:rPr>
              <a:t> пояснював з'єднанням і роз'єднанням атомів, і висловлював проникливу здогад, що справжні елементи будуть знайдені при послідовному розкладанні тіл. Остання частина його теоретичних поглядів отримала підтвердження в новітній хімії; що ж стосується його експериментальних робіт з хімії, то хоча він і показав, що повітря змінюється від горіння в ньому тіл, і що деякі метали збільшуються у вазі при нагріванні, і що під дією оцту на крейду або соляної кислоти на залізо виходять гази, але не зробив зі своїх робіт ніяких теоретичних висновків. Досліди </a:t>
            </a:r>
            <a:r>
              <a:rPr lang="uk-UA" sz="1400" b="0" i="0" dirty="0" err="1">
                <a:solidFill>
                  <a:srgbClr val="202122"/>
                </a:solidFill>
                <a:effectLst/>
                <a:latin typeface="Arial" panose="020B0604020202020204" pitchFamily="34" charset="0"/>
              </a:rPr>
              <a:t>Бойля</a:t>
            </a:r>
            <a:r>
              <a:rPr lang="uk-UA" sz="1400" b="0" i="0" dirty="0">
                <a:solidFill>
                  <a:srgbClr val="202122"/>
                </a:solidFill>
                <a:effectLst/>
                <a:latin typeface="Arial" panose="020B0604020202020204" pitchFamily="34" charset="0"/>
              </a:rPr>
              <a:t>, описані ним з надзвичайною точністю і докладністю, мали велику важливість, навіть будучи не завжди вірно витлумачені та узагальнені. Головною його заслугою залишається все-таки формулювання закону щодо пружності і відповідного об'єму повітря.</a:t>
            </a:r>
            <a:endParaRPr lang="uk-UA" sz="1400" dirty="0"/>
          </a:p>
        </p:txBody>
      </p:sp>
    </p:spTree>
    <p:extLst>
      <p:ext uri="{BB962C8B-B14F-4D97-AF65-F5344CB8AC3E}">
        <p14:creationId xmlns:p14="http://schemas.microsoft.com/office/powerpoint/2010/main" val="3885633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7E78EB-F2F7-4F78-B3E0-824BE715B459}"/>
              </a:ext>
            </a:extLst>
          </p:cNvPr>
          <p:cNvSpPr txBox="1"/>
          <p:nvPr/>
        </p:nvSpPr>
        <p:spPr>
          <a:xfrm>
            <a:off x="516467" y="927511"/>
            <a:ext cx="10837333" cy="4638642"/>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Завдання для самостійного рішення до розділу 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2.32. Проілюструйте закон кратних відносин на прикладі оксидів азоту, якщо за результатами хімічного аналізу їх проб встановлено такі маси елементів: а) 18,662 г N та 10,672 г О; б) 1,260 г N і 1,440 г О; в) 3,501 г N та 8,002 г О. Складіть емпіричні формули відповідних оксидів азоту.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2.33. Визначено склад різних оксидів вуглецю та заліза. Масові частки елементів в оксидах такі: а) С - 42,9%, 0 - 57,1%; б) С – 27,3 %, О – 72,7 %; в)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Fe</a:t>
            </a:r>
            <a:r>
              <a:rPr lang="uk-UA" sz="1800" dirty="0">
                <a:effectLst/>
                <a:latin typeface="Calibri" panose="020F0502020204030204" pitchFamily="34" charset="0"/>
                <a:ea typeface="Calibri" panose="020F0502020204030204" pitchFamily="34" charset="0"/>
                <a:cs typeface="Times New Roman" panose="02020603050405020304" pitchFamily="18" charset="0"/>
              </a:rPr>
              <a:t> - 69,9%, 0 - 33,1%; г)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Fe</a:t>
            </a:r>
            <a:r>
              <a:rPr lang="uk-UA" sz="1800" dirty="0">
                <a:effectLst/>
                <a:latin typeface="Calibri" panose="020F0502020204030204" pitchFamily="34" charset="0"/>
                <a:ea typeface="Calibri" panose="020F0502020204030204" pitchFamily="34" charset="0"/>
                <a:cs typeface="Times New Roman" panose="02020603050405020304" pitchFamily="18" charset="0"/>
              </a:rPr>
              <a:t> – 75,2 %, О – 24,8 %. Визначте атомні відношення елементів у оксидах. Розгляньте їх із позицій закону кратних відносин. Чи у всіх розглянутих з'єднаннях виконується закон кратних відносин?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2.34.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Випишіть</a:t>
            </a:r>
            <a:r>
              <a:rPr lang="uk-UA" sz="1800" dirty="0">
                <a:effectLst/>
                <a:latin typeface="Calibri" panose="020F0502020204030204" pitchFamily="34" charset="0"/>
                <a:ea typeface="Calibri" panose="020F0502020204030204" pitchFamily="34" charset="0"/>
                <a:cs typeface="Times New Roman" panose="02020603050405020304" pitchFamily="18" charset="0"/>
              </a:rPr>
              <a:t> із періодичної системи символ одного з елементів, що належать до кожної з наступних груп: а) лужні метали; б) лужноземельні метали; в) перехідні метали; г) лантаноїди; д) актиноїди; ) галогени, 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халькогени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к) шляхетні гази.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2.35. Назвіть елементи, керуючись їх положенням у періодичній системі: а) елемент VIA групи та четвертого періоду; б) галоген шостого періоду; в) елемент 12 групи (таблиця IUPAC) четвертого періоду; г) перехідний метал 10 групи третього перехідного ряду.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0012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F1B4F2-2CB8-4483-B365-9E57145E6AEC}"/>
              </a:ext>
            </a:extLst>
          </p:cNvPr>
          <p:cNvSpPr txBox="1"/>
          <p:nvPr/>
        </p:nvSpPr>
        <p:spPr>
          <a:xfrm>
            <a:off x="381719" y="300342"/>
            <a:ext cx="2085436" cy="5909310"/>
          </a:xfrm>
          <a:prstGeom prst="rect">
            <a:avLst/>
          </a:prstGeom>
          <a:noFill/>
        </p:spPr>
        <p:txBody>
          <a:bodyPr wrap="square">
            <a:spAutoFit/>
          </a:bodyPr>
          <a:lstStyle/>
          <a:p>
            <a:r>
              <a:rPr lang="uk-UA" sz="1800" dirty="0">
                <a:effectLst/>
                <a:latin typeface="Calibri" panose="020F0502020204030204" pitchFamily="34" charset="0"/>
                <a:ea typeface="Calibri" panose="020F0502020204030204" pitchFamily="34" charset="0"/>
                <a:cs typeface="Times New Roman" panose="02020603050405020304" pitchFamily="18" charset="0"/>
              </a:rPr>
              <a:t>Важливим етапом по дорозі розвитку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атоміостичної</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теорії стало відкриття закону збереження маси.</a:t>
            </a:r>
          </a:p>
          <a:p>
            <a:r>
              <a:rPr lang="uk-UA" sz="1800" dirty="0">
                <a:effectLst/>
                <a:latin typeface="Calibri" panose="020F0502020204030204" pitchFamily="34" charset="0"/>
                <a:ea typeface="Calibri" panose="020F0502020204030204" pitchFamily="34" charset="0"/>
                <a:cs typeface="Times New Roman" panose="02020603050405020304" pitchFamily="18" charset="0"/>
              </a:rPr>
              <a:t> 1748 року Михайло Васильович Ломоносов (1711-1765) дійшов висновку, що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а.,..якщо</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де зменшиться кілька матерії, то помножиться у іншому місці....Сей загальний природний закон простягається й у правила руху»</a:t>
            </a:r>
            <a:endParaRPr lang="ru-RU" dirty="0"/>
          </a:p>
        </p:txBody>
      </p:sp>
      <p:pic>
        <p:nvPicPr>
          <p:cNvPr id="3074" name="Picture 2">
            <a:extLst>
              <a:ext uri="{FF2B5EF4-FFF2-40B4-BE49-F238E27FC236}">
                <a16:creationId xmlns:a16="http://schemas.microsoft.com/office/drawing/2014/main" id="{380E1F82-BE0D-4AC2-A356-825ACAABD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913" y="337858"/>
            <a:ext cx="4382098" cy="58717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A96030B-EC63-40E2-8A89-41B936231B24}"/>
              </a:ext>
            </a:extLst>
          </p:cNvPr>
          <p:cNvSpPr txBox="1"/>
          <p:nvPr/>
        </p:nvSpPr>
        <p:spPr>
          <a:xfrm>
            <a:off x="7004769" y="300342"/>
            <a:ext cx="5037706" cy="6555641"/>
          </a:xfrm>
          <a:prstGeom prst="rect">
            <a:avLst/>
          </a:prstGeom>
          <a:noFill/>
        </p:spPr>
        <p:txBody>
          <a:bodyPr wrap="square">
            <a:spAutoFit/>
          </a:bodyPr>
          <a:lstStyle/>
          <a:p>
            <a:pPr algn="just"/>
            <a:r>
              <a:rPr lang="uk-UA" sz="1400" dirty="0"/>
              <a:t>Серед творів Ломоносова є роботи з фізики, хімії, астрономії, гірничої справи, геології та географії (зокрема метеорології та кліматології, гідрології та гляціології, палеогеографії та </a:t>
            </a:r>
            <a:r>
              <a:rPr lang="uk-UA" sz="1400" dirty="0" err="1"/>
              <a:t>палеоетектоніки</a:t>
            </a:r>
            <a:r>
              <a:rPr lang="uk-UA" sz="1400" dirty="0"/>
              <a:t>, суспільної географії), історії і філології. Ломоносов дуже мало піклувався про поширення своїх праць за кордоном. Результати його наукової діяльності, хоча і відзначалися в голландських, німецьких і французьких наукових журналах, у цілому залишилися маловідомими європейським вченим, а в Росії тоді було замало фахівців, здатних оцінити їх.</a:t>
            </a:r>
          </a:p>
          <a:p>
            <a:endParaRPr lang="uk-UA" sz="1400" dirty="0"/>
          </a:p>
          <a:p>
            <a:pPr algn="just"/>
            <a:r>
              <a:rPr lang="uk-UA" sz="1400" dirty="0"/>
              <a:t>Дуже глибоку й оригінальну ідею було висловлено ним у дисертації «Міркування про причину тепла і холоду» (1744 р.), у якій він прямо пов'язав температуру тіла з «внутрішнім рухом власної матерії», тобто з рухом дрібних часток (молекул), з яких, за його переконанням, складалося будь-яке тіло. У дисертації «Спроба теорії пружної сили повітря» (1749 р.) він прогнозував деякі засади кінетичної теорії газів.</a:t>
            </a:r>
          </a:p>
          <a:p>
            <a:endParaRPr lang="uk-UA" sz="1400" dirty="0"/>
          </a:p>
          <a:p>
            <a:pPr algn="just"/>
            <a:r>
              <a:rPr lang="uk-UA" sz="1400" dirty="0"/>
              <a:t>1753 р. у «Слові про явища повітряні і їх залежність від електричної сили» він виклав глибоко продуману теорію атмосферної електрики. У своєму «Слові про народження металів від струсів землі» він за 60 років до Юнга висунув ідею про «невідчутні землетруси», тобто повільні коливання земної кори. У «Курсі щирої фізичної хімії» (1754 р.) Ломоносов висловив свої погляди на утворення кристалів і наполегливо рекомендував «добре досліджувати фігуру кристалів і вимірювати їх» (Роме де Ліль, якого вважають засновником кристалографії, висловив таку пропозицію лише 1783 р.)</a:t>
            </a:r>
          </a:p>
        </p:txBody>
      </p:sp>
    </p:spTree>
    <p:extLst>
      <p:ext uri="{BB962C8B-B14F-4D97-AF65-F5344CB8AC3E}">
        <p14:creationId xmlns:p14="http://schemas.microsoft.com/office/powerpoint/2010/main" val="1607588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AAE009-E49F-4991-AE30-C98BDDB839E6}"/>
              </a:ext>
            </a:extLst>
          </p:cNvPr>
          <p:cNvSpPr txBox="1"/>
          <p:nvPr/>
        </p:nvSpPr>
        <p:spPr>
          <a:xfrm>
            <a:off x="269575" y="343475"/>
            <a:ext cx="1800765" cy="6463308"/>
          </a:xfrm>
          <a:prstGeom prst="rect">
            <a:avLst/>
          </a:prstGeom>
          <a:noFill/>
        </p:spPr>
        <p:txBody>
          <a:bodyPr wrap="square">
            <a:spAutoFit/>
          </a:bodyPr>
          <a:lstStyle/>
          <a:p>
            <a:pPr algn="just"/>
            <a:r>
              <a:rPr lang="uk-UA" sz="1800" dirty="0">
                <a:effectLst/>
                <a:latin typeface="Calibri" panose="020F0502020204030204" pitchFamily="34" charset="0"/>
                <a:ea typeface="Calibri" panose="020F0502020204030204" pitchFamily="34" charset="0"/>
                <a:cs typeface="Times New Roman" panose="02020603050405020304" pitchFamily="18" charset="0"/>
              </a:rPr>
              <a:t>Широке визнання закон збереження маси отримав завдяки праці Антуана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Лорана</a:t>
            </a:r>
            <a:r>
              <a:rPr lang="uk-UA" sz="1800" dirty="0">
                <a:effectLst/>
                <a:latin typeface="Calibri" panose="020F0502020204030204" pitchFamily="34" charset="0"/>
                <a:ea typeface="Calibri" panose="020F0502020204030204" pitchFamily="34" charset="0"/>
                <a:cs typeface="Times New Roman" panose="02020603050405020304" pitchFamily="18" charset="0"/>
              </a:rPr>
              <a:t> Лавуазьє (1743-1794), який експериментально підтвердив справедливість закону і сформулював його у загальному вигляді (1789). Після відкриття цього закону хімію було перетворено з якісно описової на кількісну науку.</a:t>
            </a:r>
            <a:endParaRPr lang="ru-RU" dirty="0"/>
          </a:p>
        </p:txBody>
      </p:sp>
      <p:pic>
        <p:nvPicPr>
          <p:cNvPr id="4098" name="Picture 2">
            <a:extLst>
              <a:ext uri="{FF2B5EF4-FFF2-40B4-BE49-F238E27FC236}">
                <a16:creationId xmlns:a16="http://schemas.microsoft.com/office/drawing/2014/main" id="{E2481C1F-3A94-4CB5-8899-73A3A7D41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157" y="1035170"/>
            <a:ext cx="4149305" cy="47876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14B2779-6D1D-4E65-8003-38327040ED3C}"/>
              </a:ext>
            </a:extLst>
          </p:cNvPr>
          <p:cNvSpPr txBox="1"/>
          <p:nvPr/>
        </p:nvSpPr>
        <p:spPr>
          <a:xfrm>
            <a:off x="6801929" y="757543"/>
            <a:ext cx="4955876" cy="5478423"/>
          </a:xfrm>
          <a:prstGeom prst="rect">
            <a:avLst/>
          </a:prstGeom>
          <a:noFill/>
        </p:spPr>
        <p:txBody>
          <a:bodyPr wrap="square">
            <a:spAutoFit/>
          </a:bodyPr>
          <a:lstStyle/>
          <a:p>
            <a:pPr algn="just"/>
            <a:r>
              <a:rPr lang="uk-UA" sz="1400" b="0" i="0" dirty="0">
                <a:solidFill>
                  <a:srgbClr val="202122"/>
                </a:solidFill>
                <a:effectLst/>
                <a:latin typeface="Arial" panose="020B0604020202020204" pitchFamily="34" charset="0"/>
              </a:rPr>
              <a:t>Значну частину прибутків витрачав на досліди. Він не рахував гроші: наприклад, досліди зі складу води коштували йому 50000 ліврів. Він домагався високоточного постановлення експериментів, використовував досконалі прилади: він зробив у це дуже великий вклад. 1775 року міністр </a:t>
            </a:r>
            <a:r>
              <a:rPr lang="uk-UA" sz="1400" b="0" i="0" dirty="0" err="1">
                <a:solidFill>
                  <a:srgbClr val="202122"/>
                </a:solidFill>
                <a:effectLst/>
                <a:latin typeface="Arial" panose="020B0604020202020204" pitchFamily="34" charset="0"/>
              </a:rPr>
              <a:t>Тюрго</a:t>
            </a:r>
            <a:r>
              <a:rPr lang="uk-UA" sz="1400" b="0" i="0" dirty="0">
                <a:solidFill>
                  <a:srgbClr val="202122"/>
                </a:solidFill>
                <a:effectLst/>
                <a:latin typeface="Arial" panose="020B0604020202020204" pitchFamily="34" charset="0"/>
              </a:rPr>
              <a:t>, що відкрив виробництво пороху у Франції, назначив його одним з 4-х його керівників. Завдяки вченому до 1788 року виробництво пороху у Франції збільшилось вдвічі.</a:t>
            </a:r>
          </a:p>
          <a:p>
            <a:pPr algn="just"/>
            <a:r>
              <a:rPr lang="uk-UA" sz="1400" b="0" i="0" dirty="0">
                <a:solidFill>
                  <a:srgbClr val="202122"/>
                </a:solidFill>
                <a:effectLst/>
                <a:latin typeface="Arial" panose="020B0604020202020204" pitchFamily="34" charset="0"/>
              </a:rPr>
              <a:t>Експериментально довів, що </a:t>
            </a:r>
            <a:r>
              <a:rPr lang="uk-UA" sz="1400" b="0" i="0" u="none" strike="noStrike" dirty="0">
                <a:solidFill>
                  <a:srgbClr val="0645AD"/>
                </a:solidFill>
                <a:effectLst/>
                <a:latin typeface="Arial" panose="020B0604020202020204" pitchFamily="34" charset="0"/>
                <a:hlinkClick r:id="rId3" tooltip="Повітря"/>
              </a:rPr>
              <a:t>повітря</a:t>
            </a:r>
            <a:r>
              <a:rPr lang="uk-UA" sz="1400" b="0" i="0" dirty="0">
                <a:solidFill>
                  <a:srgbClr val="202122"/>
                </a:solidFill>
                <a:effectLst/>
                <a:latin typeface="Arial" panose="020B0604020202020204" pitchFamily="34" charset="0"/>
              </a:rPr>
              <a:t> — не просте </a:t>
            </a:r>
            <a:r>
              <a:rPr lang="uk-UA" sz="1400" b="0" i="0" u="none" strike="noStrike" dirty="0">
                <a:solidFill>
                  <a:srgbClr val="0645AD"/>
                </a:solidFill>
                <a:effectLst/>
                <a:latin typeface="Arial" panose="020B0604020202020204" pitchFamily="34" charset="0"/>
                <a:hlinkClick r:id="rId4" tooltip="Фізичне тіло"/>
              </a:rPr>
              <a:t>тіло</a:t>
            </a:r>
            <a:r>
              <a:rPr lang="uk-UA" sz="1400" b="0" i="0" dirty="0">
                <a:solidFill>
                  <a:srgbClr val="202122"/>
                </a:solidFill>
                <a:effectLst/>
                <a:latin typeface="Arial" panose="020B0604020202020204" pitchFamily="34" charset="0"/>
              </a:rPr>
              <a:t>, як вважалося на той час, а суміш різних за властивостями газів. Запропонував назву </a:t>
            </a:r>
            <a:r>
              <a:rPr lang="uk-UA" sz="1400" b="0" i="0" u="none" strike="noStrike" dirty="0">
                <a:solidFill>
                  <a:srgbClr val="0645AD"/>
                </a:solidFill>
                <a:effectLst/>
                <a:latin typeface="Arial" panose="020B0604020202020204" pitchFamily="34" charset="0"/>
                <a:hlinkClick r:id="rId5" tooltip="Оксиген"/>
              </a:rPr>
              <a:t>«оксиген»</a:t>
            </a:r>
            <a:r>
              <a:rPr lang="uk-UA" sz="1400" b="0" i="0" dirty="0">
                <a:solidFill>
                  <a:srgbClr val="202122"/>
                </a:solidFill>
                <a:effectLst/>
                <a:latin typeface="Arial" panose="020B0604020202020204" pitchFamily="34" charset="0"/>
              </a:rPr>
              <a:t> і пояснив його роль у процесах </a:t>
            </a:r>
            <a:r>
              <a:rPr lang="uk-UA" sz="1400" b="0" i="0" u="none" strike="noStrike" dirty="0">
                <a:solidFill>
                  <a:srgbClr val="0645AD"/>
                </a:solidFill>
                <a:effectLst/>
                <a:latin typeface="Arial" panose="020B0604020202020204" pitchFamily="34" charset="0"/>
                <a:hlinkClick r:id="rId6" tooltip="Випалювання"/>
              </a:rPr>
              <a:t>випалювання</a:t>
            </a:r>
            <a:r>
              <a:rPr lang="uk-UA" sz="1400" b="0" i="0" dirty="0">
                <a:solidFill>
                  <a:srgbClr val="202122"/>
                </a:solidFill>
                <a:effectLst/>
                <a:latin typeface="Arial" panose="020B0604020202020204" pitchFamily="34" charset="0"/>
              </a:rPr>
              <a:t>, </a:t>
            </a:r>
            <a:r>
              <a:rPr lang="uk-UA" sz="1400" b="0" i="0" u="none" strike="noStrike" dirty="0">
                <a:solidFill>
                  <a:srgbClr val="0645AD"/>
                </a:solidFill>
                <a:effectLst/>
                <a:latin typeface="Arial" panose="020B0604020202020204" pitchFamily="34" charset="0"/>
                <a:hlinkClick r:id="rId7" tooltip="Горіння"/>
              </a:rPr>
              <a:t>горіння</a:t>
            </a:r>
            <a:r>
              <a:rPr lang="uk-UA" sz="1400" b="0" i="0" dirty="0">
                <a:solidFill>
                  <a:srgbClr val="202122"/>
                </a:solidFill>
                <a:effectLst/>
                <a:latin typeface="Arial" panose="020B0604020202020204" pitchFamily="34" charset="0"/>
              </a:rPr>
              <a:t>, </a:t>
            </a:r>
            <a:r>
              <a:rPr lang="uk-UA" sz="1400" b="0" i="0" u="none" strike="noStrike" dirty="0">
                <a:solidFill>
                  <a:srgbClr val="0645AD"/>
                </a:solidFill>
                <a:effectLst/>
                <a:latin typeface="Arial" panose="020B0604020202020204" pitchFamily="34" charset="0"/>
                <a:hlinkClick r:id="rId8" tooltip="Дихання"/>
              </a:rPr>
              <a:t>дихання</a:t>
            </a:r>
            <a:r>
              <a:rPr lang="uk-UA" sz="1400" b="0" i="0" dirty="0">
                <a:solidFill>
                  <a:srgbClr val="202122"/>
                </a:solidFill>
                <a:effectLst/>
                <a:latin typeface="Arial" panose="020B0604020202020204" pitchFamily="34" charset="0"/>
              </a:rPr>
              <a:t>. Навів визначення </a:t>
            </a:r>
            <a:r>
              <a:rPr lang="uk-UA" sz="1400" b="0" i="0" u="none" strike="noStrike" dirty="0">
                <a:solidFill>
                  <a:srgbClr val="0645AD"/>
                </a:solidFill>
                <a:effectLst/>
                <a:latin typeface="Arial" panose="020B0604020202020204" pitchFamily="34" charset="0"/>
                <a:hlinkClick r:id="rId9" tooltip="Хімічний елемент"/>
              </a:rPr>
              <a:t>хімічного елемента</a:t>
            </a:r>
            <a:r>
              <a:rPr lang="uk-UA" sz="1400" b="0" i="0" dirty="0">
                <a:solidFill>
                  <a:srgbClr val="202122"/>
                </a:solidFill>
                <a:effectLst/>
                <a:latin typeface="Arial" panose="020B0604020202020204" pitchFamily="34" charset="0"/>
              </a:rPr>
              <a:t>, встановив </a:t>
            </a:r>
            <a:r>
              <a:rPr lang="uk-UA" sz="1400" b="0" i="0" u="none" strike="noStrike" dirty="0">
                <a:solidFill>
                  <a:srgbClr val="0645AD"/>
                </a:solidFill>
                <a:effectLst/>
                <a:latin typeface="Arial" panose="020B0604020202020204" pitchFamily="34" charset="0"/>
                <a:hlinkClick r:id="rId10" tooltip="Хімічний склад"/>
              </a:rPr>
              <a:t>хімічний склад</a:t>
            </a:r>
            <a:r>
              <a:rPr lang="uk-UA" sz="1400" b="0" i="0" dirty="0">
                <a:solidFill>
                  <a:srgbClr val="202122"/>
                </a:solidFill>
                <a:effectLst/>
                <a:latin typeface="Arial" panose="020B0604020202020204" pitchFamily="34" charset="0"/>
              </a:rPr>
              <a:t> </a:t>
            </a:r>
            <a:r>
              <a:rPr lang="uk-UA" sz="1400" b="0" i="0" u="none" strike="noStrike" dirty="0">
                <a:solidFill>
                  <a:srgbClr val="0645AD"/>
                </a:solidFill>
                <a:effectLst/>
                <a:latin typeface="Arial" panose="020B0604020202020204" pitchFamily="34" charset="0"/>
                <a:hlinkClick r:id="rId11" tooltip="Вода"/>
              </a:rPr>
              <a:t>води</a:t>
            </a:r>
            <a:r>
              <a:rPr lang="uk-UA" sz="1400" b="0" i="0" dirty="0">
                <a:solidFill>
                  <a:srgbClr val="202122"/>
                </a:solidFill>
                <a:effectLst/>
                <a:latin typeface="Arial" panose="020B0604020202020204" pitchFamily="34" charset="0"/>
              </a:rPr>
              <a:t>, </a:t>
            </a:r>
            <a:r>
              <a:rPr lang="uk-UA" sz="1400" b="0" i="0" u="none" strike="noStrike" dirty="0">
                <a:solidFill>
                  <a:srgbClr val="0645AD"/>
                </a:solidFill>
                <a:effectLst/>
                <a:latin typeface="Arial" panose="020B0604020202020204" pitchFamily="34" charset="0"/>
                <a:hlinkClick r:id="rId12" tooltip="Оксид"/>
              </a:rPr>
              <a:t>оксидів</a:t>
            </a:r>
            <a:r>
              <a:rPr lang="uk-UA" sz="1400" b="0" i="0" dirty="0">
                <a:solidFill>
                  <a:srgbClr val="202122"/>
                </a:solidFill>
                <a:effectLst/>
                <a:latin typeface="Arial" panose="020B0604020202020204" pitchFamily="34" charset="0"/>
              </a:rPr>
              <a:t> </a:t>
            </a:r>
            <a:r>
              <a:rPr lang="uk-UA" sz="1400" b="0" i="0" u="none" strike="noStrike" dirty="0">
                <a:solidFill>
                  <a:srgbClr val="0645AD"/>
                </a:solidFill>
                <a:effectLst/>
                <a:latin typeface="Arial" panose="020B0604020202020204" pitchFamily="34" charset="0"/>
                <a:hlinkClick r:id="rId13" tooltip="Нітроген"/>
              </a:rPr>
              <a:t>нітрогену</a:t>
            </a:r>
            <a:r>
              <a:rPr lang="uk-UA" sz="1400" b="0" i="0" dirty="0">
                <a:solidFill>
                  <a:srgbClr val="202122"/>
                </a:solidFill>
                <a:effectLst/>
                <a:latin typeface="Arial" panose="020B0604020202020204" pitchFamily="34" charset="0"/>
              </a:rPr>
              <a:t>, багатьох </a:t>
            </a:r>
            <a:r>
              <a:rPr lang="uk-UA" sz="1400" b="0" i="0" u="none" strike="noStrike" dirty="0">
                <a:solidFill>
                  <a:srgbClr val="0645AD"/>
                </a:solidFill>
                <a:effectLst/>
                <a:latin typeface="Arial" panose="020B0604020202020204" pitchFamily="34" charset="0"/>
                <a:hlinkClick r:id="rId14" tooltip="Мінерал"/>
              </a:rPr>
              <a:t>мінералів</a:t>
            </a:r>
            <a:r>
              <a:rPr lang="uk-UA" sz="1400" b="0" i="0" dirty="0">
                <a:solidFill>
                  <a:srgbClr val="202122"/>
                </a:solidFill>
                <a:effectLst/>
                <a:latin typeface="Arial" panose="020B0604020202020204" pitchFamily="34" charset="0"/>
              </a:rPr>
              <a:t>. Довів </a:t>
            </a:r>
            <a:r>
              <a:rPr lang="uk-UA" sz="1400" b="0" i="0" u="none" strike="noStrike" dirty="0">
                <a:solidFill>
                  <a:srgbClr val="0645AD"/>
                </a:solidFill>
                <a:effectLst/>
                <a:latin typeface="Arial" panose="020B0604020202020204" pitchFamily="34" charset="0"/>
                <a:hlinkClick r:id="rId15" tooltip="Закон збереження маси речовини"/>
              </a:rPr>
              <a:t>закон збереження маси речовини</a:t>
            </a:r>
            <a:r>
              <a:rPr lang="uk-UA" sz="1400" b="0" i="0" dirty="0">
                <a:solidFill>
                  <a:srgbClr val="202122"/>
                </a:solidFill>
                <a:effectLst/>
                <a:latin typeface="Arial" panose="020B0604020202020204" pitchFamily="34" charset="0"/>
              </a:rPr>
              <a:t>. Склав першу таблицю простих речовин. Один із засновників </a:t>
            </a:r>
            <a:r>
              <a:rPr lang="uk-UA" sz="1400" b="0" i="0" u="none" strike="noStrike" dirty="0">
                <a:solidFill>
                  <a:srgbClr val="0645AD"/>
                </a:solidFill>
                <a:effectLst/>
                <a:latin typeface="Arial" panose="020B0604020202020204" pitchFamily="34" charset="0"/>
                <a:hlinkClick r:id="rId16" tooltip="Термохімія"/>
              </a:rPr>
              <a:t>термохімії</a:t>
            </a:r>
            <a:r>
              <a:rPr lang="uk-UA" sz="1400" b="0" i="0" dirty="0">
                <a:solidFill>
                  <a:srgbClr val="202122"/>
                </a:solidFill>
                <a:effectLst/>
                <a:latin typeface="Arial" panose="020B0604020202020204" pitchFamily="34" charset="0"/>
              </a:rPr>
              <a:t>. </a:t>
            </a:r>
            <a:r>
              <a:rPr lang="uk-UA" sz="1400" b="0" i="0" u="none" strike="noStrike" dirty="0">
                <a:solidFill>
                  <a:srgbClr val="0645AD"/>
                </a:solidFill>
                <a:effectLst/>
                <a:latin typeface="Arial" panose="020B0604020202020204" pitchFamily="34" charset="0"/>
                <a:hlinkClick r:id="rId17" tooltip="1789"/>
              </a:rPr>
              <a:t>1789</a:t>
            </a:r>
            <a:r>
              <a:rPr lang="uk-UA" sz="1400" b="0" i="0" dirty="0">
                <a:solidFill>
                  <a:srgbClr val="202122"/>
                </a:solidFill>
                <a:effectLst/>
                <a:latin typeface="Arial" panose="020B0604020202020204" pitchFamily="34" charset="0"/>
              </a:rPr>
              <a:t> року Лавуазьє опублікував підручник «Елементарний курс хімії», цілком заснований на кисневій теорії горіння і новій номенклатурі, який став першим підручником нової хімії.</a:t>
            </a:r>
          </a:p>
          <a:p>
            <a:pPr algn="just"/>
            <a:r>
              <a:rPr lang="uk-UA" sz="1400" b="0" i="0" dirty="0">
                <a:solidFill>
                  <a:srgbClr val="202122"/>
                </a:solidFill>
                <a:effectLst/>
                <a:latin typeface="Arial" panose="020B0604020202020204" pitchFamily="34" charset="0"/>
              </a:rPr>
              <a:t>Він відзначив, що в герметично </a:t>
            </a:r>
            <a:r>
              <a:rPr lang="uk-UA" sz="1400" b="0" i="0" dirty="0" err="1">
                <a:solidFill>
                  <a:srgbClr val="202122"/>
                </a:solidFill>
                <a:effectLst/>
                <a:latin typeface="Arial" panose="020B0604020202020204" pitchFamily="34" charset="0"/>
              </a:rPr>
              <a:t>залютованій</a:t>
            </a:r>
            <a:r>
              <a:rPr lang="uk-UA" sz="1400" b="0" i="0" dirty="0">
                <a:solidFill>
                  <a:srgbClr val="202122"/>
                </a:solidFill>
                <a:effectLst/>
                <a:latin typeface="Arial" panose="020B0604020202020204" pitchFamily="34" charset="0"/>
              </a:rPr>
              <a:t> скляній посудині з </a:t>
            </a:r>
            <a:r>
              <a:rPr lang="uk-UA" sz="1400" b="0" i="0" u="none" strike="noStrike" dirty="0">
                <a:solidFill>
                  <a:srgbClr val="0645AD"/>
                </a:solidFill>
                <a:effectLst/>
                <a:latin typeface="Arial" panose="020B0604020202020204" pitchFamily="34" charset="0"/>
                <a:hlinkClick r:id="rId18" tooltip="Вакуум"/>
              </a:rPr>
              <a:t>вакуумом</a:t>
            </a:r>
            <a:r>
              <a:rPr lang="uk-UA" sz="1400" b="0" i="0" dirty="0">
                <a:solidFill>
                  <a:srgbClr val="202122"/>
                </a:solidFill>
                <a:effectLst/>
                <a:latin typeface="Arial" panose="020B0604020202020204" pitchFamily="34" charset="0"/>
              </a:rPr>
              <a:t> алмаз при нагріванні обвуглюється, а на повітрі згорає повністю.</a:t>
            </a:r>
          </a:p>
        </p:txBody>
      </p:sp>
    </p:spTree>
    <p:extLst>
      <p:ext uri="{BB962C8B-B14F-4D97-AF65-F5344CB8AC3E}">
        <p14:creationId xmlns:p14="http://schemas.microsoft.com/office/powerpoint/2010/main" val="700827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59C00B-0DC1-4B58-A45F-E67862E47F91}"/>
              </a:ext>
            </a:extLst>
          </p:cNvPr>
          <p:cNvSpPr txBox="1"/>
          <p:nvPr/>
        </p:nvSpPr>
        <p:spPr>
          <a:xfrm>
            <a:off x="524933" y="522869"/>
            <a:ext cx="1769534" cy="5632311"/>
          </a:xfrm>
          <a:prstGeom prst="rect">
            <a:avLst/>
          </a:prstGeom>
          <a:noFill/>
        </p:spPr>
        <p:txBody>
          <a:bodyPr wrap="square">
            <a:spAutoFit/>
          </a:bodyPr>
          <a:lstStyle/>
          <a:p>
            <a:pPr algn="just"/>
            <a:r>
              <a:rPr lang="uk-UA" sz="1800" dirty="0">
                <a:effectLst/>
                <a:latin typeface="Calibri" panose="020F0502020204030204" pitchFamily="34" charset="0"/>
                <a:ea typeface="Calibri" panose="020F0502020204030204" pitchFamily="34" charset="0"/>
                <a:cs typeface="Times New Roman" panose="02020603050405020304" pitchFamily="18" charset="0"/>
              </a:rPr>
              <a:t>У 1792 р. Єремія Веніамін Ріхтер (1762-1807) відкрив закон еквівалентів, за яким речовини вступають у взаємодію у певних, еквівалентних відносинах, і запровадив поняття «стехіометрія», що відбиває еквівалентність хімічних елементів у складі сполуки. </a:t>
            </a:r>
            <a:endParaRPr lang="ru-RU" dirty="0"/>
          </a:p>
        </p:txBody>
      </p:sp>
      <p:pic>
        <p:nvPicPr>
          <p:cNvPr id="5122" name="Picture 2">
            <a:extLst>
              <a:ext uri="{FF2B5EF4-FFF2-40B4-BE49-F238E27FC236}">
                <a16:creationId xmlns:a16="http://schemas.microsoft.com/office/drawing/2014/main" id="{8CADE715-FE6F-4516-913C-F395ECFCD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388" y="602695"/>
            <a:ext cx="3713692" cy="56526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6810E5-7F0F-4CD2-98D5-01E9621E278C}"/>
              </a:ext>
            </a:extLst>
          </p:cNvPr>
          <p:cNvSpPr txBox="1"/>
          <p:nvPr/>
        </p:nvSpPr>
        <p:spPr>
          <a:xfrm>
            <a:off x="6604001" y="366623"/>
            <a:ext cx="4986866" cy="6124754"/>
          </a:xfrm>
          <a:prstGeom prst="rect">
            <a:avLst/>
          </a:prstGeom>
          <a:noFill/>
        </p:spPr>
        <p:txBody>
          <a:bodyPr wrap="square">
            <a:spAutoFit/>
          </a:bodyPr>
          <a:lstStyle/>
          <a:p>
            <a:pPr algn="just"/>
            <a:r>
              <a:rPr lang="uk-UA" sz="1400" dirty="0"/>
              <a:t>У своїх наукових працях Ріхтер прагнув знайти математичні залежності у хімічних реакціях. Багато років він займався аналізами солей з метою встановлення в них чисельних співвідношень між вмістом кислот та основ. На основі отриманих даних склав ряд відносних вагових кількостей кислот, які необхідні для нейтралізації певної кількості будь-якої луги і, навпаки, лугів, необхідних для нейтралізації певної кількості будь-якої кислоти (</a:t>
            </a:r>
            <a:r>
              <a:rPr lang="uk-UA" sz="1400" dirty="0" err="1"/>
              <a:t>т.зв</a:t>
            </a:r>
            <a:r>
              <a:rPr lang="uk-UA" sz="1400" dirty="0"/>
              <a:t>. ряди нейтралізації). Сполучні ваги, наведені у лавах нейтралізації, на думку Ріхтера, могли бути мірою сили хімічної </a:t>
            </a:r>
            <a:r>
              <a:rPr lang="uk-UA" sz="1400" dirty="0" err="1"/>
              <a:t>спорідненості.У</a:t>
            </a:r>
            <a:r>
              <a:rPr lang="uk-UA" sz="1400" dirty="0"/>
              <a:t> 1792—1794 він опублікував роботу «Початку стехіометрії, або спосіб вимірювання хімічних елементів» (J. B. </a:t>
            </a:r>
            <a:r>
              <a:rPr lang="uk-UA" sz="1400" dirty="0" err="1"/>
              <a:t>Richter</a:t>
            </a:r>
            <a:r>
              <a:rPr lang="uk-UA" sz="1400" dirty="0"/>
              <a:t>. елементи вступають у взаємодію у строго певних співвідношеннях, згодом названих еквівалентами. Термін "стехіометрія", введений Ріхтером, і повинен був означати вимірювання співвідношень, в яких хімічні елементи реагують один з одним. У своїх роботах Ріхтер навів перші історії хімії кількісні рівняння </a:t>
            </a:r>
            <a:r>
              <a:rPr lang="uk-UA" sz="1400" dirty="0" err="1"/>
              <a:t>реакцій.Роботи</a:t>
            </a:r>
            <a:r>
              <a:rPr lang="uk-UA" sz="1400" dirty="0"/>
              <a:t> Ріхтера досить довгий час залишалися маловідомими його сучасникам; лише у 1802 німецький хімік Г.Е. Фішер склав на основі даних Ріхтера таблицю хімічних еквівалентів, яку привів у коментарях до німецького перекладу К.Л. Бертолле «Дослідження законів спорідненості». У 1803 році Бертолле включив ряди нейтралізації Ріхтера до своєї книги «Досвід хімічної </a:t>
            </a:r>
            <a:r>
              <a:rPr lang="uk-UA" sz="1400" dirty="0" err="1"/>
              <a:t>статики».Відкриття</a:t>
            </a:r>
            <a:r>
              <a:rPr lang="uk-UA" sz="1400" dirty="0"/>
              <a:t> Ріхтера започаткували бурхливий розвиток кількісних досліджень у хімії, сприяли обґрунтуванню хімічної атомістики, вплинули на дослідження У.Г. </a:t>
            </a:r>
            <a:r>
              <a:rPr lang="uk-UA" sz="1400" dirty="0" err="1"/>
              <a:t>Волластона</a:t>
            </a:r>
            <a:r>
              <a:rPr lang="uk-UA" sz="1400" dirty="0"/>
              <a:t> та Й.Я. </a:t>
            </a:r>
            <a:r>
              <a:rPr lang="uk-UA" sz="1400" dirty="0" err="1"/>
              <a:t>Берцеліуса</a:t>
            </a:r>
            <a:r>
              <a:rPr lang="uk-UA" sz="1400" dirty="0"/>
              <a:t>.</a:t>
            </a:r>
          </a:p>
        </p:txBody>
      </p:sp>
    </p:spTree>
    <p:extLst>
      <p:ext uri="{BB962C8B-B14F-4D97-AF65-F5344CB8AC3E}">
        <p14:creationId xmlns:p14="http://schemas.microsoft.com/office/powerpoint/2010/main" val="253611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846AEC-F3CA-4063-8229-0CCBB158F414}"/>
              </a:ext>
            </a:extLst>
          </p:cNvPr>
          <p:cNvSpPr txBox="1"/>
          <p:nvPr/>
        </p:nvSpPr>
        <p:spPr>
          <a:xfrm>
            <a:off x="440267" y="156229"/>
            <a:ext cx="3124200" cy="6701771"/>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На роботи Ріхтера не одразу звернули увагу. У 1801-1808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р.р</a:t>
            </a:r>
            <a:r>
              <a:rPr lang="uk-UA" sz="1800" dirty="0">
                <a:effectLst/>
                <a:latin typeface="Calibri" panose="020F0502020204030204" pitchFamily="34" charset="0"/>
                <a:ea typeface="Calibri" panose="020F0502020204030204" pitchFamily="34" charset="0"/>
                <a:cs typeface="Times New Roman" panose="02020603050405020304" pitchFamily="18" charset="0"/>
              </a:rPr>
              <a:t>. між Жозефом Луї Прустом та Клодом Луї Бертолле відбулася наукова суперечка про сталість складу хімічних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Зрештою Бертолле погодився з Прустом, який стверджував, що кожна хімічна сполука має постійний склад, незалежно від способу її отримання. Лише пізніше було показано, що в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нестехіометричних</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сполуках це правило не дотримується. Це далеко не повний перелік робіт,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підготувавших</a:t>
            </a:r>
            <a:r>
              <a:rPr lang="uk-UA" sz="1800" dirty="0">
                <a:effectLst/>
                <a:latin typeface="Calibri" panose="020F0502020204030204" pitchFamily="34" charset="0"/>
                <a:ea typeface="Calibri" panose="020F0502020204030204" pitchFamily="34" charset="0"/>
                <a:cs typeface="Times New Roman" panose="02020603050405020304" pitchFamily="18" charset="0"/>
              </a:rPr>
              <a:t> основу для експериментального підтвердження існування атомів.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253176B-FB53-45D8-BE9C-0DC35A54CF74}"/>
              </a:ext>
            </a:extLst>
          </p:cNvPr>
          <p:cNvSpPr txBox="1"/>
          <p:nvPr/>
        </p:nvSpPr>
        <p:spPr>
          <a:xfrm>
            <a:off x="3733800" y="2319447"/>
            <a:ext cx="4004733" cy="4401205"/>
          </a:xfrm>
          <a:prstGeom prst="rect">
            <a:avLst/>
          </a:prstGeom>
          <a:noFill/>
        </p:spPr>
        <p:txBody>
          <a:bodyPr wrap="square">
            <a:spAutoFit/>
          </a:bodyPr>
          <a:lstStyle>
            <a:defPPr>
              <a:defRPr lang="ru-RU"/>
            </a:defPPr>
            <a:lvl1pPr algn="just">
              <a:defRPr sz="1400"/>
            </a:lvl1pPr>
          </a:lstStyle>
          <a:p>
            <a:r>
              <a:rPr lang="uk-UA" dirty="0"/>
              <a:t>З експериментальних робіт вченого найважливіші пов'язані з вивченням </a:t>
            </a:r>
            <a:r>
              <a:rPr lang="uk-UA" dirty="0">
                <a:hlinkClick r:id="rId2" tooltip="Хлор"/>
              </a:rPr>
              <a:t>хлору</a:t>
            </a:r>
            <a:r>
              <a:rPr lang="uk-UA" dirty="0"/>
              <a:t>. Вивчаючи дію хлору на різні речовини </a:t>
            </a:r>
            <a:r>
              <a:rPr lang="uk-UA" dirty="0" err="1"/>
              <a:t>Бертоле</a:t>
            </a:r>
            <a:r>
              <a:rPr lang="uk-UA" dirty="0"/>
              <a:t> отримав солі </a:t>
            </a:r>
            <a:r>
              <a:rPr lang="uk-UA" dirty="0" err="1">
                <a:hlinkClick r:id="rId3" tooltip="Хлоратна кислота"/>
              </a:rPr>
              <a:t>хлоратної</a:t>
            </a:r>
            <a:r>
              <a:rPr lang="uk-UA" dirty="0"/>
              <a:t> та </a:t>
            </a:r>
            <a:r>
              <a:rPr lang="uk-UA" dirty="0" err="1">
                <a:hlinkClick r:id="rId4" tooltip="Гіпохлоритна кислота"/>
              </a:rPr>
              <a:t>гіпохлоритної</a:t>
            </a:r>
            <a:r>
              <a:rPr lang="uk-UA" dirty="0"/>
              <a:t> кислот серед яких був і хлорат калію, названий пізніше на честь вченого </a:t>
            </a:r>
            <a:r>
              <a:rPr lang="uk-UA" dirty="0" err="1"/>
              <a:t>бертоллетовою</a:t>
            </a:r>
            <a:r>
              <a:rPr lang="uk-UA" dirty="0"/>
              <a:t> сіллю, вибухову речовину яку можна було використати замість селітри при виробництві </a:t>
            </a:r>
            <a:r>
              <a:rPr lang="uk-UA" dirty="0">
                <a:hlinkClick r:id="rId5" tooltip="Порох"/>
              </a:rPr>
              <a:t>пороху</a:t>
            </a:r>
            <a:r>
              <a:rPr lang="uk-UA" dirty="0"/>
              <a:t>.</a:t>
            </a:r>
          </a:p>
          <a:p>
            <a:r>
              <a:rPr lang="uk-UA" dirty="0"/>
              <a:t>У 1785 році був першим хіміком який підтримав </a:t>
            </a:r>
            <a:r>
              <a:rPr lang="uk-UA" dirty="0" err="1">
                <a:hlinkClick r:id="rId6" tooltip="Флогістон"/>
              </a:rPr>
              <a:t>антифлогістичні</a:t>
            </a:r>
            <a:r>
              <a:rPr lang="uk-UA" dirty="0"/>
              <a:t> погляди Лавуазьє.</a:t>
            </a:r>
          </a:p>
          <a:p>
            <a:r>
              <a:rPr lang="uk-UA" dirty="0"/>
              <a:t>У 1786 році він встановив склад синильної кислоти, а потім і сірководню (1788). Також Бертолле першим встановив склад аміаку.</a:t>
            </a:r>
          </a:p>
          <a:p>
            <a:r>
              <a:rPr lang="uk-UA" dirty="0"/>
              <a:t>У 1786—1787 роках разом з </a:t>
            </a:r>
            <a:r>
              <a:rPr lang="uk-UA" dirty="0">
                <a:hlinkClick r:id="rId7" tooltip="Луї Бернар Гітон де Морво (ще не написана)"/>
              </a:rPr>
              <a:t>Морво</a:t>
            </a:r>
            <a:r>
              <a:rPr lang="uk-UA" dirty="0"/>
              <a:t>, Лавуазьє та </a:t>
            </a:r>
            <a:r>
              <a:rPr lang="uk-UA" dirty="0" err="1">
                <a:hlinkClick r:id="rId8" tooltip="Антуан Франсуа де Фуркруа"/>
              </a:rPr>
              <a:t>Фуркруа</a:t>
            </a:r>
            <a:r>
              <a:rPr lang="uk-UA" dirty="0"/>
              <a:t> розробляв нову хімічну номенклатуру та в заснуванні (1789) хімічного журналу </a:t>
            </a:r>
            <a:r>
              <a:rPr lang="uk-UA" dirty="0" err="1">
                <a:hlinkClick r:id="rId9" tooltip="Annales de chimie"/>
              </a:rPr>
              <a:t>Annales</a:t>
            </a:r>
            <a:r>
              <a:rPr lang="uk-UA" dirty="0">
                <a:hlinkClick r:id="rId9" tooltip="Annales de chimie"/>
              </a:rPr>
              <a:t> </a:t>
            </a:r>
            <a:r>
              <a:rPr lang="uk-UA" dirty="0" err="1">
                <a:hlinkClick r:id="rId9" tooltip="Annales de chimie"/>
              </a:rPr>
              <a:t>de</a:t>
            </a:r>
            <a:r>
              <a:rPr lang="uk-UA" dirty="0">
                <a:hlinkClick r:id="rId9" tooltip="Annales de chimie"/>
              </a:rPr>
              <a:t> </a:t>
            </a:r>
            <a:r>
              <a:rPr lang="uk-UA" dirty="0" err="1">
                <a:hlinkClick r:id="rId9" tooltip="Annales de chimie"/>
              </a:rPr>
              <a:t>chimie</a:t>
            </a:r>
            <a:r>
              <a:rPr lang="uk-UA" dirty="0"/>
              <a:t>, який існує і досі.</a:t>
            </a:r>
          </a:p>
          <a:p>
            <a:r>
              <a:rPr lang="uk-UA" dirty="0"/>
              <a:t>Описав метод окислювально-відновлювального </a:t>
            </a:r>
            <a:r>
              <a:rPr lang="uk-UA" dirty="0">
                <a:hlinkClick r:id="rId10" tooltip="Титрування"/>
              </a:rPr>
              <a:t>титрування</a:t>
            </a:r>
            <a:r>
              <a:rPr lang="uk-UA" dirty="0"/>
              <a:t> (1787).</a:t>
            </a:r>
          </a:p>
        </p:txBody>
      </p:sp>
      <p:pic>
        <p:nvPicPr>
          <p:cNvPr id="6146" name="Picture 2">
            <a:extLst>
              <a:ext uri="{FF2B5EF4-FFF2-40B4-BE49-F238E27FC236}">
                <a16:creationId xmlns:a16="http://schemas.microsoft.com/office/drawing/2014/main" id="{D79DB9D1-488D-4A29-89C5-0678ECDC131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9126" y="137348"/>
            <a:ext cx="1734079" cy="20734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47E47239-D12E-4681-8D46-AFDDE2750AB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43193" y="137348"/>
            <a:ext cx="1624808" cy="21244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ACBB39F-E25F-42C4-87D5-12B8E0056286}"/>
              </a:ext>
            </a:extLst>
          </p:cNvPr>
          <p:cNvSpPr txBox="1"/>
          <p:nvPr/>
        </p:nvSpPr>
        <p:spPr>
          <a:xfrm>
            <a:off x="8091101" y="2387180"/>
            <a:ext cx="3660632" cy="3754874"/>
          </a:xfrm>
          <a:prstGeom prst="rect">
            <a:avLst/>
          </a:prstGeom>
          <a:noFill/>
        </p:spPr>
        <p:txBody>
          <a:bodyPr wrap="square">
            <a:spAutoFit/>
          </a:bodyPr>
          <a:lstStyle/>
          <a:p>
            <a:pPr algn="just"/>
            <a:r>
              <a:rPr lang="uk-UA" sz="1400" dirty="0" err="1"/>
              <a:t>Пруст</a:t>
            </a:r>
            <a:r>
              <a:rPr lang="uk-UA" sz="1400" dirty="0"/>
              <a:t> був типовим представником "аналітичного періоду". Його дослідження були присвячені кількісному аналізу солей олова, міді, заліза, нікелю, сурми, кобальту, срібла та золота (1799-1806). Результати, отримані Прустом, значно розширили відомості про ці метали та їх солі. Він вивчив також солі органічних кислот (наприклад, ацетат міді) та присвятив кілька досліджень питанням органічної хімії. Він досліджував, зокрема, «медовий цукор» та встановив його відмінність від «тростинного цукру», вивчав сполуки синильної кислоти, сир, а також різні продукти тваринних організмів. Серед сучасників здобули популярність його роботи про сечовину та сечу, ферменти, клейковину та ін.</a:t>
            </a:r>
          </a:p>
        </p:txBody>
      </p:sp>
    </p:spTree>
    <p:extLst>
      <p:ext uri="{BB962C8B-B14F-4D97-AF65-F5344CB8AC3E}">
        <p14:creationId xmlns:p14="http://schemas.microsoft.com/office/powerpoint/2010/main" val="339224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5197E5-ACBA-4AED-A2FF-A2C1CFF7A018}"/>
              </a:ext>
            </a:extLst>
          </p:cNvPr>
          <p:cNvSpPr txBox="1"/>
          <p:nvPr/>
        </p:nvSpPr>
        <p:spPr>
          <a:xfrm>
            <a:off x="541866" y="413149"/>
            <a:ext cx="4614334" cy="6302816"/>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1803-1808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р.р</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Англієць Джон Дальтон (1766-1844), шкільний вчитель, узагальнив накопичені експериментальні дані і сформулював закон кратних відносин: якщо два елементи можуть з'єднуватися з утворенням більш ніж одного з'єднання, то маси обох елементів у з'єднаннях відносяться як прості цілі числа. Дальтон дійшов висновку, що справедливість такого закону можна пояснити, якщо прийняти деякі положення, а саме: кожен хімічний елемент складається з атомів одного виду, а кожна хімічна сполука включає атоми двох або декількох елементів, причому співвідношення між ними в поєднанні завжди постійно. У результаті хімічних перетворень самі атоми не змінюються. Ці положення виявилися правильними, хоча Дальтон ще дійшов точного ставлення до складу молекул. Він вважав, наприклад, що склад води відповідає формулі "НО".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a:extLst>
              <a:ext uri="{FF2B5EF4-FFF2-40B4-BE49-F238E27FC236}">
                <a16:creationId xmlns:a16="http://schemas.microsoft.com/office/drawing/2014/main" id="{FD4B2A81-F35C-4FD8-8782-A1789C75A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855" y="413149"/>
            <a:ext cx="4465814" cy="6095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264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4DBB26-6920-4946-930B-0BBC7D5CBDE0}"/>
              </a:ext>
            </a:extLst>
          </p:cNvPr>
          <p:cNvSpPr txBox="1"/>
          <p:nvPr/>
        </p:nvSpPr>
        <p:spPr>
          <a:xfrm>
            <a:off x="567266" y="362002"/>
            <a:ext cx="11379200" cy="923330"/>
          </a:xfrm>
          <a:prstGeom prst="rect">
            <a:avLst/>
          </a:prstGeom>
          <a:noFill/>
        </p:spPr>
        <p:txBody>
          <a:bodyPr wrap="square">
            <a:spAutoFit/>
          </a:bodyPr>
          <a:lstStyle/>
          <a:p>
            <a:r>
              <a:rPr lang="uk-UA" sz="1800" dirty="0">
                <a:effectLst/>
                <a:latin typeface="Calibri" panose="020F0502020204030204" pitchFamily="34" charset="0"/>
                <a:ea typeface="Calibri" panose="020F0502020204030204" pitchFamily="34" charset="0"/>
                <a:cs typeface="Times New Roman" panose="02020603050405020304" pitchFamily="18" charset="0"/>
              </a:rPr>
              <a:t>Результати подальших експериментів почали оцінювати з урахуванням атомістичної теорії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Дальтона</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1809 р. Жозеф Луї Гей-</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Люссак</a:t>
            </a:r>
            <a:r>
              <a:rPr lang="uk-UA" sz="1800" dirty="0">
                <a:effectLst/>
                <a:latin typeface="Calibri" panose="020F0502020204030204" pitchFamily="34" charset="0"/>
                <a:ea typeface="Calibri" panose="020F0502020204030204" pitchFamily="34" charset="0"/>
                <a:cs typeface="Times New Roman" panose="02020603050405020304" pitchFamily="18" charset="0"/>
              </a:rPr>
              <a:t> (1778-1850) визначив, що гази вступають у взаємодію один з одним у певних об'ємних співвідношеннях.</a:t>
            </a:r>
            <a:endParaRPr lang="ru-RU" dirty="0"/>
          </a:p>
        </p:txBody>
      </p:sp>
      <p:pic>
        <p:nvPicPr>
          <p:cNvPr id="8194" name="Picture 2">
            <a:extLst>
              <a:ext uri="{FF2B5EF4-FFF2-40B4-BE49-F238E27FC236}">
                <a16:creationId xmlns:a16="http://schemas.microsoft.com/office/drawing/2014/main" id="{6A0BAD6C-F35B-4E10-8A22-3C05D2720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199" y="1285332"/>
            <a:ext cx="4368801" cy="54389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1C1D6E9-0ADB-428A-8B9E-6F1FABDFF64A}"/>
              </a:ext>
            </a:extLst>
          </p:cNvPr>
          <p:cNvSpPr txBox="1"/>
          <p:nvPr/>
        </p:nvSpPr>
        <p:spPr>
          <a:xfrm>
            <a:off x="5621868" y="2274206"/>
            <a:ext cx="6096000" cy="3139321"/>
          </a:xfrm>
          <a:prstGeom prst="rect">
            <a:avLst/>
          </a:prstGeom>
          <a:noFill/>
        </p:spPr>
        <p:txBody>
          <a:bodyPr wrap="square">
            <a:spAutoFit/>
          </a:bodyPr>
          <a:lstStyle>
            <a:defPPr>
              <a:defRPr lang="ru-RU"/>
            </a:defPPr>
            <a:lvl1pPr>
              <a:defRPr>
                <a:effectLst/>
                <a:latin typeface="Calibri" panose="020F0502020204030204" pitchFamily="34" charset="0"/>
                <a:ea typeface="Calibri" panose="020F0502020204030204" pitchFamily="34" charset="0"/>
                <a:cs typeface="Times New Roman" panose="02020603050405020304" pitchFamily="18" charset="0"/>
              </a:defRPr>
            </a:lvl1pPr>
          </a:lstStyle>
          <a:p>
            <a:pPr algn="just"/>
            <a:r>
              <a:rPr lang="uk-UA"/>
              <a:t>Відкрив </a:t>
            </a:r>
            <a:r>
              <a:rPr lang="uk-UA">
                <a:hlinkClick r:id="rId3" tooltip="Закон Гей-Люссака"/>
              </a:rPr>
              <a:t>газові закони</a:t>
            </a:r>
            <a:r>
              <a:rPr lang="uk-UA"/>
              <a:t>, названі його ім'ям. Здійснив фундаментальні дослідження у галузі </a:t>
            </a:r>
            <a:r>
              <a:rPr lang="uk-UA">
                <a:hlinkClick r:id="rId4" tooltip="Фізична хімія"/>
              </a:rPr>
              <a:t>фізичної</a:t>
            </a:r>
            <a:r>
              <a:rPr lang="uk-UA"/>
              <a:t>, </a:t>
            </a:r>
            <a:r>
              <a:rPr lang="uk-UA">
                <a:hlinkClick r:id="rId5" tooltip="Органічна хімія"/>
              </a:rPr>
              <a:t>органічної</a:t>
            </a:r>
            <a:r>
              <a:rPr lang="uk-UA"/>
              <a:t> та </a:t>
            </a:r>
            <a:r>
              <a:rPr lang="uk-UA">
                <a:hlinkClick r:id="rId6" tooltip="Неорганічна хімія"/>
              </a:rPr>
              <a:t>неорганічної хімії</a:t>
            </a:r>
            <a:r>
              <a:rPr lang="uk-UA"/>
              <a:t>. Зробив вагомий внесок у вивчення </a:t>
            </a:r>
            <a:r>
              <a:rPr lang="uk-UA">
                <a:hlinkClick r:id="rId7" tooltip="Галогени"/>
              </a:rPr>
              <a:t>галогенів</a:t>
            </a:r>
            <a:r>
              <a:rPr lang="uk-UA"/>
              <a:t>. Сприяв поширенню об'ємних методів у </a:t>
            </a:r>
            <a:r>
              <a:rPr lang="uk-UA">
                <a:hlinkClick r:id="rId8" tooltip="Аналітична хімія"/>
              </a:rPr>
              <a:t>аналітичній хімії</a:t>
            </a:r>
            <a:r>
              <a:rPr lang="uk-UA"/>
              <a:t>.</a:t>
            </a:r>
          </a:p>
          <a:p>
            <a:pPr algn="just"/>
            <a:r>
              <a:rPr lang="uk-UA"/>
              <a:t>Відкрив </a:t>
            </a:r>
            <a:r>
              <a:rPr lang="uk-UA">
                <a:hlinkClick r:id="rId9" tooltip="Ціан (сполука) (ще не написана)"/>
              </a:rPr>
              <a:t>ціан</a:t>
            </a:r>
            <a:r>
              <a:rPr lang="uk-UA"/>
              <a:t> (</a:t>
            </a:r>
            <a:r>
              <a:rPr lang="uk-UA">
                <a:hlinkClick r:id="rId10" tooltip="1815"/>
              </a:rPr>
              <a:t>1815</a:t>
            </a:r>
            <a:r>
              <a:rPr lang="uk-UA"/>
              <a:t>), розробив метод добування </a:t>
            </a:r>
            <a:r>
              <a:rPr lang="uk-UA">
                <a:hlinkClick r:id="rId11" tooltip="Щавлева кислота"/>
              </a:rPr>
              <a:t>щавлевої кислоти</a:t>
            </a:r>
            <a:r>
              <a:rPr lang="uk-UA"/>
              <a:t>. Сконструював башту із системою свинцевих камер, яка в технології отримання </a:t>
            </a:r>
            <a:r>
              <a:rPr lang="uk-UA">
                <a:hlinkClick r:id="rId12" tooltip="Сульфатна кислота"/>
              </a:rPr>
              <a:t>сульфатної кислоти</a:t>
            </a:r>
            <a:r>
              <a:rPr lang="uk-UA"/>
              <a:t> має його ім'я. Винайшов зручну конструкцію </a:t>
            </a:r>
            <a:r>
              <a:rPr lang="uk-UA">
                <a:hlinkClick r:id="rId13" tooltip="Пікнометр"/>
              </a:rPr>
              <a:t>пікнометра</a:t>
            </a:r>
            <a:r>
              <a:rPr lang="uk-UA"/>
              <a:t>, яку названо на його честь</a:t>
            </a:r>
            <a:r>
              <a:rPr lang="uk-UA">
                <a:hlinkClick r:id="rId14"/>
              </a:rPr>
              <a:t>[11]</a:t>
            </a:r>
            <a:r>
              <a:rPr lang="uk-UA"/>
              <a:t>.</a:t>
            </a:r>
          </a:p>
          <a:p>
            <a:pPr algn="just"/>
            <a:r>
              <a:rPr lang="uk-UA"/>
              <a:t>Запропонував назву </a:t>
            </a:r>
            <a:r>
              <a:rPr lang="uk-UA">
                <a:hlinkClick r:id="rId15" tooltip="Хімічний елемент"/>
              </a:rPr>
              <a:t>хімічного елемента</a:t>
            </a:r>
            <a:r>
              <a:rPr lang="uk-UA"/>
              <a:t> </a:t>
            </a:r>
            <a:r>
              <a:rPr lang="uk-UA">
                <a:hlinkClick r:id="rId16" tooltip="Бор"/>
              </a:rPr>
              <a:t>Бор</a:t>
            </a:r>
            <a:r>
              <a:rPr lang="uk-UA"/>
              <a:t>.</a:t>
            </a:r>
          </a:p>
        </p:txBody>
      </p:sp>
    </p:spTree>
    <p:extLst>
      <p:ext uri="{BB962C8B-B14F-4D97-AF65-F5344CB8AC3E}">
        <p14:creationId xmlns:p14="http://schemas.microsoft.com/office/powerpoint/2010/main" val="238544134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TotalTime>
  <Words>6335</Words>
  <Application>Microsoft Office PowerPoint</Application>
  <PresentationFormat>Широкоэкранный</PresentationFormat>
  <Paragraphs>143</Paragraphs>
  <Slides>30</Slides>
  <Notes>0</Notes>
  <HiddenSlides>0</HiddenSlides>
  <MMClips>5</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30</vt:i4>
      </vt:variant>
    </vt:vector>
  </HeadingPairs>
  <TitlesOfParts>
    <vt:vector size="34"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Кудрявцев Сергій Олександрович</dc:creator>
  <cp:lastModifiedBy>Кудрявцев Сергій Олександрович</cp:lastModifiedBy>
  <cp:revision>61</cp:revision>
  <dcterms:created xsi:type="dcterms:W3CDTF">2023-04-09T07:28:22Z</dcterms:created>
  <dcterms:modified xsi:type="dcterms:W3CDTF">2023-04-14T13:29:11Z</dcterms:modified>
</cp:coreProperties>
</file>