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27" r:id="rId3"/>
    <p:sldId id="328" r:id="rId4"/>
    <p:sldId id="329" r:id="rId5"/>
    <p:sldId id="330" r:id="rId6"/>
    <p:sldId id="331" r:id="rId7"/>
    <p:sldId id="332" r:id="rId8"/>
    <p:sldId id="333" r:id="rId9"/>
    <p:sldId id="334" r:id="rId10"/>
    <p:sldId id="336" r:id="rId11"/>
    <p:sldId id="335"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08"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31.05.2023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31.05.2023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31.05.2023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31.05.2023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31.05.2023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31.05.2023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31.05.2023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31.05.2023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31.05.2023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31.05.2023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31.05.2023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31.05.2023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31.05.2023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C1HGngGQNg?feature=oembed" TargetMode="External"/><Relationship Id="rId1" Type="http://schemas.openxmlformats.org/officeDocument/2006/relationships/video" Target="https://www.youtube.com/embed/oroNsvYtqaw?feature=oembed"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_BcSWpEo_W0?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6JM5LEaTwRo?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SXveScHdWIg?feature=oembed" TargetMode="Externa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Pzu_OvcSNCo?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NGBW4N3Mr1E?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ZtF9FenMT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567388" y="522927"/>
            <a:ext cx="11057223" cy="1754326"/>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4</a:t>
            </a:r>
            <a:r>
              <a:rPr lang="uk-UA" sz="5400" b="1" dirty="0">
                <a:latin typeface="Arial" panose="020B0604020202020204" pitchFamily="34" charset="0"/>
                <a:cs typeface="Arial" panose="020B0604020202020204" pitchFamily="34" charset="0"/>
              </a:rPr>
              <a:t>. </a:t>
            </a:r>
            <a:r>
              <a:rPr lang="ru-RU" sz="5400" b="1" dirty="0" err="1">
                <a:latin typeface="Arial" panose="020B0604020202020204" pitchFamily="34" charset="0"/>
                <a:cs typeface="Arial" panose="020B0604020202020204" pitchFamily="34" charset="0"/>
              </a:rPr>
              <a:t>Періодичність</a:t>
            </a:r>
            <a:r>
              <a:rPr lang="ru-RU" sz="5400" b="1" dirty="0">
                <a:latin typeface="Arial" panose="020B0604020202020204" pitchFamily="34" charset="0"/>
                <a:cs typeface="Arial" panose="020B0604020202020204" pitchFamily="34" charset="0"/>
              </a:rPr>
              <a:t> </a:t>
            </a:r>
            <a:r>
              <a:rPr lang="ru-RU" sz="5400" b="1" dirty="0" err="1">
                <a:latin typeface="Arial" panose="020B0604020202020204" pitchFamily="34" charset="0"/>
                <a:cs typeface="Arial" panose="020B0604020202020204" pitchFamily="34" charset="0"/>
              </a:rPr>
              <a:t>властивостей</a:t>
            </a:r>
            <a:r>
              <a:rPr lang="ru-RU" sz="5400" b="1" dirty="0">
                <a:latin typeface="Arial" panose="020B0604020202020204" pitchFamily="34" charset="0"/>
                <a:cs typeface="Arial" panose="020B0604020202020204" pitchFamily="34" charset="0"/>
              </a:rPr>
              <a:t> </a:t>
            </a:r>
            <a:r>
              <a:rPr lang="ru-RU" sz="5400" b="1" dirty="0" err="1">
                <a:latin typeface="Arial" panose="020B0604020202020204" pitchFamily="34" charset="0"/>
                <a:cs typeface="Arial" panose="020B0604020202020204" pitchFamily="34" charset="0"/>
              </a:rPr>
              <a:t>елементів</a:t>
            </a:r>
            <a:r>
              <a:rPr lang="ru-RU" sz="5400" b="1" dirty="0">
                <a:latin typeface="Arial" panose="020B0604020202020204" pitchFamily="34" charset="0"/>
                <a:cs typeface="Arial" panose="020B0604020202020204" pitchFamily="34" charset="0"/>
              </a:rPr>
              <a:t> та </a:t>
            </a:r>
            <a:r>
              <a:rPr lang="ru-RU" sz="5400" b="1" dirty="0" err="1">
                <a:latin typeface="Arial" panose="020B0604020202020204" pitchFamily="34" charset="0"/>
                <a:cs typeface="Arial" panose="020B0604020202020204" pitchFamily="34" charset="0"/>
              </a:rPr>
              <a:t>їхніх</a:t>
            </a:r>
            <a:r>
              <a:rPr lang="ru-RU" sz="5400" b="1" dirty="0">
                <a:latin typeface="Arial" panose="020B0604020202020204" pitchFamily="34" charset="0"/>
                <a:cs typeface="Arial" panose="020B0604020202020204" pitchFamily="34" charset="0"/>
              </a:rPr>
              <a:t> </a:t>
            </a:r>
            <a:r>
              <a:rPr lang="ru-RU" sz="5400" b="1" dirty="0" err="1">
                <a:latin typeface="Arial" panose="020B0604020202020204" pitchFamily="34" charset="0"/>
                <a:cs typeface="Arial" panose="020B0604020202020204" pitchFamily="34" charset="0"/>
              </a:rPr>
              <a:t>сполук</a:t>
            </a:r>
            <a:endParaRPr lang="uk-UA" sz="5400" b="1"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C4C3C4E8-80A4-3156-AA0E-7DE7E1F5A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218" y="2238812"/>
            <a:ext cx="7611057" cy="411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DA5D8-4A02-9496-33AA-148F38A92A6B}"/>
              </a:ext>
            </a:extLst>
          </p:cNvPr>
          <p:cNvSpPr txBox="1"/>
          <p:nvPr/>
        </p:nvSpPr>
        <p:spPr>
          <a:xfrm>
            <a:off x="329241" y="406631"/>
            <a:ext cx="11533517" cy="6223050"/>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4.3. Метали, неметали та металоїди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Класифікація хімічних елементів передбачає їх розподіл на метали, неметали та металоїди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напівметали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Положення цих елементів у періодичній таблиці показано на рис. 4.1</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Метали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зазвичай є сріблясто-сірі тверді тіла, що володіють ковкістю (можна отримати тонкі пластини) і плинністю (витягуються в дріт), добре проводять тепло і електрику. Температури плавлення та кипіння металів суттєво різні. Ртуть перебуває у рідкому стані за кімнатної температури,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Тпл</a:t>
            </a:r>
            <a:r>
              <a:rPr lang="uk-UA" sz="1800" dirty="0">
                <a:effectLst/>
                <a:latin typeface="Calibri" panose="020F0502020204030204" pitchFamily="34" charset="0"/>
                <a:ea typeface="Calibri" panose="020F0502020204030204" pitchFamily="34" charset="0"/>
                <a:cs typeface="Times New Roman" panose="02020603050405020304" pitchFamily="18" charset="0"/>
              </a:rPr>
              <a:t> = -39 °С. Низькі значення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Тпл</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Cs</a:t>
            </a:r>
            <a:r>
              <a:rPr lang="uk-UA" sz="1800" dirty="0">
                <a:effectLst/>
                <a:latin typeface="Calibri" panose="020F0502020204030204" pitchFamily="34" charset="0"/>
                <a:ea typeface="Calibri" panose="020F0502020204030204" pitchFamily="34" charset="0"/>
                <a:cs typeface="Times New Roman" panose="02020603050405020304" pitchFamily="18" charset="0"/>
              </a:rPr>
              <a:t> (29 °С)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Ga</a:t>
            </a:r>
            <a:r>
              <a:rPr lang="uk-UA" sz="1800" dirty="0">
                <a:effectLst/>
                <a:latin typeface="Calibri" panose="020F0502020204030204" pitchFamily="34" charset="0"/>
                <a:ea typeface="Calibri" panose="020F0502020204030204" pitchFamily="34" charset="0"/>
                <a:cs typeface="Times New Roman" panose="02020603050405020304" pitchFamily="18" charset="0"/>
              </a:rPr>
              <a:t> (30 °С).</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Дуже високі температури плавлення у Та (2980 ° С),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a:t>
            </a:r>
            <a:r>
              <a:rPr lang="uk-UA" sz="1800" dirty="0">
                <a:effectLst/>
                <a:latin typeface="Calibri" panose="020F0502020204030204" pitchFamily="34" charset="0"/>
                <a:ea typeface="Calibri" panose="020F0502020204030204" pitchFamily="34" charset="0"/>
                <a:cs typeface="Times New Roman" panose="02020603050405020304" pitchFamily="18" charset="0"/>
              </a:rPr>
              <a:t> (2620 ° С) і W (3380 ° С).</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Метали сильно різняться за щільністю: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Li</a:t>
            </a:r>
            <a:r>
              <a:rPr lang="uk-UA" sz="1800" dirty="0">
                <a:effectLst/>
                <a:latin typeface="Calibri" panose="020F0502020204030204" pitchFamily="34" charset="0"/>
                <a:ea typeface="Calibri" panose="020F0502020204030204" pitchFamily="34" charset="0"/>
                <a:cs typeface="Times New Roman" panose="02020603050405020304" pitchFamily="18" charset="0"/>
              </a:rPr>
              <a:t> - найлегший метал, щільність р = 0,54 г/см3; W - один із найважчих металів, р = 19,3 г/см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 нього наближається за щільністю U, р = 19,1 г/см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Проте найвищу щільність мають Р</a:t>
            </a:r>
            <a:r>
              <a:rPr lang="en-US" sz="1800" dirty="0">
                <a:effectLst/>
                <a:latin typeface="Calibri" panose="020F0502020204030204" pitchFamily="34" charset="0"/>
                <a:ea typeface="Calibri" panose="020F0502020204030204" pitchFamily="34" charset="0"/>
                <a:cs typeface="Times New Roman" panose="02020603050405020304" pitchFamily="18" charset="0"/>
              </a:rPr>
              <a:t>u</a:t>
            </a:r>
            <a:r>
              <a:rPr lang="uk-UA" sz="1800" dirty="0">
                <a:effectLst/>
                <a:latin typeface="Calibri" panose="020F0502020204030204" pitchFamily="34" charset="0"/>
                <a:ea typeface="Calibri" panose="020F0502020204030204" pitchFamily="34" charset="0"/>
                <a:cs typeface="Times New Roman" panose="02020603050405020304" pitchFamily="18" charset="0"/>
              </a:rPr>
              <a:t>, р == 19,9 г/см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Np</a:t>
            </a:r>
            <a:r>
              <a:rPr lang="uk-UA" sz="1800" dirty="0">
                <a:effectLst/>
                <a:latin typeface="Calibri" panose="020F0502020204030204" pitchFamily="34" charset="0"/>
                <a:ea typeface="Calibri" panose="020F0502020204030204" pitchFamily="34" charset="0"/>
                <a:cs typeface="Times New Roman" panose="02020603050405020304" pitchFamily="18" charset="0"/>
              </a:rPr>
              <a:t>, р = 20,5 г/см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незважаючи на дуже високу густину, температури плавлення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Np</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відносно низькі, </a:t>
            </a:r>
            <a:r>
              <a:rPr lang="en-US" sz="1800" dirty="0">
                <a:effectLst/>
                <a:latin typeface="Calibri" panose="020F0502020204030204" pitchFamily="34" charset="0"/>
                <a:ea typeface="Calibri" panose="020F0502020204030204" pitchFamily="34" charset="0"/>
                <a:cs typeface="Times New Roman" panose="02020603050405020304" pitchFamily="18" charset="0"/>
              </a:rPr>
              <a:t>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пл</a:t>
            </a:r>
            <a:r>
              <a:rPr lang="uk-UA" sz="1800" dirty="0">
                <a:effectLst/>
                <a:latin typeface="Calibri" panose="020F0502020204030204" pitchFamily="34" charset="0"/>
                <a:ea typeface="Calibri" panose="020F0502020204030204" pitchFamily="34" charset="0"/>
                <a:cs typeface="Times New Roman" panose="02020603050405020304" pitchFamily="18" charset="0"/>
              </a:rPr>
              <a:t> = 640 ° С (в обох металів).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Метали поділяються на типові та перехідні. До типових металів відносяться елементи наступних груп: IA (лужні метали), </a:t>
            </a:r>
            <a:r>
              <a:rPr lang="en-US" sz="1800" dirty="0">
                <a:effectLst/>
                <a:latin typeface="Calibri" panose="020F0502020204030204" pitchFamily="34" charset="0"/>
                <a:ea typeface="Calibri" panose="020F0502020204030204" pitchFamily="34" charset="0"/>
                <a:cs typeface="Times New Roman" panose="02020603050405020304" pitchFamily="18" charset="0"/>
              </a:rPr>
              <a:t>II</a:t>
            </a:r>
            <a:r>
              <a:rPr lang="uk-UA" sz="1800" dirty="0">
                <a:effectLst/>
                <a:latin typeface="Calibri" panose="020F0502020204030204" pitchFamily="34" charset="0"/>
                <a:ea typeface="Calibri" panose="020F0502020204030204" pitchFamily="34" charset="0"/>
                <a:cs typeface="Times New Roman" panose="02020603050405020304" pitchFamily="18" charset="0"/>
              </a:rPr>
              <a:t>А (лужноземельні метали; цей термін іноді не поширюють на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Be</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Mg</a:t>
            </a:r>
            <a:r>
              <a:rPr lang="uk-UA" sz="1800" dirty="0">
                <a:effectLst/>
                <a:latin typeface="Calibri" panose="020F0502020204030204" pitchFamily="34" charset="0"/>
                <a:ea typeface="Calibri" panose="020F0502020204030204" pitchFamily="34" charset="0"/>
                <a:cs typeface="Times New Roman" panose="02020603050405020304" pitchFamily="18" charset="0"/>
              </a:rPr>
              <a:t>), IIIA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Al</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Ga</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800" dirty="0">
                <a:effectLst/>
                <a:latin typeface="Calibri" panose="020F0502020204030204" pitchFamily="34" charset="0"/>
                <a:ea typeface="Calibri" panose="020F0502020204030204" pitchFamily="34" charset="0"/>
                <a:cs typeface="Times New Roman" panose="02020603050405020304" pitchFamily="18" charset="0"/>
              </a:rPr>
              <a:t>, T</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IVA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Sn</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Pb</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VA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Bi</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Віднесення до типових металів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Bi</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дещо умовним. Перехідні метали - це елементи груп Б. Перехідні метали об'єднуються в три «перехідні» ряди. Прийнято розглядати окремо перший ряд перехідних металів, а далі разом другий і третій ряди,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метали двох нижніх рядів суттєво відрізняються за властивостями від металів верхнього ряду. Усі лантаноїди та актиноїди також є металами. Перехід від шостого періоду (лантаноїди) до сьомого (актиноїди) істотно відбивається на властивостях елементів.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91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Метали в таблиці Менделєєва">
            <a:extLst>
              <a:ext uri="{FF2B5EF4-FFF2-40B4-BE49-F238E27FC236}">
                <a16:creationId xmlns:a16="http://schemas.microsoft.com/office/drawing/2014/main" id="{5CE95199-B985-6BDE-CEDD-6AB5FC7ED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31" y="89061"/>
            <a:ext cx="9768338" cy="638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FD6FE-1BEF-1E58-B356-601B9840D678}"/>
              </a:ext>
            </a:extLst>
          </p:cNvPr>
          <p:cNvSpPr txBox="1"/>
          <p:nvPr/>
        </p:nvSpPr>
        <p:spPr>
          <a:xfrm>
            <a:off x="450730" y="323181"/>
            <a:ext cx="6094562" cy="6211637"/>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Неметали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представлені речовинами у твердому, рідкому та газоподібному стані. Вони погано проводять електрику (ізолятори) і не мають високої теплопровідності. На відміну від металів вони слабо відбивають світло, крихкі в кристалічному стані. Температури плавлення та кипіння, а також щільності неметалів у середньому нижчі, ніж у металів. Найнижчу температуру кипіння серед речовин має неметал - Не, </a:t>
            </a:r>
            <a:r>
              <a:rPr lang="en-US" sz="1800" dirty="0">
                <a:effectLst/>
                <a:latin typeface="Calibri" panose="020F0502020204030204" pitchFamily="34" charset="0"/>
                <a:ea typeface="Calibri" panose="020F0502020204030204" pitchFamily="34" charset="0"/>
                <a:cs typeface="Times New Roman" panose="02020603050405020304" pitchFamily="18" charset="0"/>
              </a:rPr>
              <a:t>T</a:t>
            </a:r>
            <a:r>
              <a:rPr lang="uk-UA" sz="1800" dirty="0">
                <a:effectLst/>
                <a:latin typeface="Calibri" panose="020F0502020204030204" pitchFamily="34" charset="0"/>
                <a:ea typeface="Calibri" panose="020F0502020204030204" pitchFamily="34" charset="0"/>
                <a:cs typeface="Times New Roman" panose="02020603050405020304" pitchFamily="18" charset="0"/>
              </a:rPr>
              <a:t>кіп = -269 °С. До неметалів відносяться елементи верхнього правого краю періодичної таблиці, включаючи групи: IVA(C), VA(N,P), VIA(0, S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Se</a:t>
            </a:r>
            <a:r>
              <a:rPr lang="uk-UA" sz="1800" dirty="0">
                <a:effectLst/>
                <a:latin typeface="Calibri" panose="020F0502020204030204" pitchFamily="34" charset="0"/>
                <a:ea typeface="Calibri" panose="020F0502020204030204" pitchFamily="34" charset="0"/>
                <a:cs typeface="Times New Roman" panose="02020603050405020304" pitchFamily="18" charset="0"/>
              </a:rPr>
              <a:t>), VIIA (F,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Cl</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Br</a:t>
            </a:r>
            <a:r>
              <a:rPr lang="uk-UA" sz="1800" dirty="0">
                <a:effectLst/>
                <a:latin typeface="Calibri" panose="020F0502020204030204" pitchFamily="34" charset="0"/>
                <a:ea typeface="Calibri" panose="020F0502020204030204" pitchFamily="34" charset="0"/>
                <a:cs typeface="Times New Roman" panose="02020603050405020304" pitchFamily="18" charset="0"/>
              </a:rPr>
              <a:t>, I) та VIIIA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He</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Ne</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Ar</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Кг,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Xe</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Rn</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Незважаючи на те, що неметалів відносно небагато, в залежності від номера групи вони мають спеціальні назви: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халькогени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(О, S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Se</a:t>
            </a:r>
            <a:r>
              <a:rPr lang="uk-UA" sz="1800" dirty="0">
                <a:effectLst/>
                <a:latin typeface="Calibri" panose="020F0502020204030204" pitchFamily="34" charset="0"/>
                <a:ea typeface="Calibri" panose="020F0502020204030204" pitchFamily="34" charset="0"/>
                <a:cs typeface="Times New Roman" panose="02020603050405020304" pitchFamily="18" charset="0"/>
              </a:rPr>
              <a:t>), галогени (F, 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Вг</a:t>
            </a:r>
            <a:r>
              <a:rPr lang="uk-UA" sz="1800" dirty="0">
                <a:effectLst/>
                <a:latin typeface="Calibri" panose="020F0502020204030204" pitchFamily="34" charset="0"/>
                <a:ea typeface="Calibri" panose="020F0502020204030204" pitchFamily="34" charset="0"/>
                <a:cs typeface="Times New Roman" panose="02020603050405020304" pitchFamily="18" charset="0"/>
              </a:rPr>
              <a:t>, I), благородні гази (Не,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Ne</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Ar</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Кг,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Хе</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Rn</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Металоїди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напівметали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виявляють властивості, проміжні між властивостями металів та неметалів. У періодичній таблиці їх позиції розташовуються як сходи на межі металів та неметалів. До цієї серії елементів включені: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Si</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Ge</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As</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Sb</a:t>
            </a:r>
            <a:r>
              <a:rPr lang="uk-UA" sz="1800" dirty="0">
                <a:effectLst/>
                <a:latin typeface="Calibri" panose="020F0502020204030204" pitchFamily="34" charset="0"/>
                <a:ea typeface="Calibri" panose="020F0502020204030204" pitchFamily="34" charset="0"/>
                <a:cs typeface="Times New Roman" panose="02020603050405020304" pitchFamily="18" charset="0"/>
              </a:rPr>
              <a:t>, Ті,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Po</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Мультимедиа в Интернете 3" title="11 клас. Хімія. Загальна характеристика металів">
            <a:hlinkClick r:id="" action="ppaction://media"/>
            <a:extLst>
              <a:ext uri="{FF2B5EF4-FFF2-40B4-BE49-F238E27FC236}">
                <a16:creationId xmlns:a16="http://schemas.microsoft.com/office/drawing/2014/main" id="{28CF3599-A306-0BA1-2564-E4A5C489D728}"/>
              </a:ext>
            </a:extLst>
          </p:cNvPr>
          <p:cNvPicPr>
            <a:picLocks noRot="1" noChangeAspect="1"/>
          </p:cNvPicPr>
          <p:nvPr>
            <a:videoFile r:link="rId1"/>
          </p:nvPr>
        </p:nvPicPr>
        <p:blipFill>
          <a:blip r:embed="rId4"/>
          <a:stretch>
            <a:fillRect/>
          </a:stretch>
        </p:blipFill>
        <p:spPr>
          <a:xfrm>
            <a:off x="6948098" y="477208"/>
            <a:ext cx="4878717" cy="2756475"/>
          </a:xfrm>
          <a:prstGeom prst="rect">
            <a:avLst/>
          </a:prstGeom>
        </p:spPr>
      </p:pic>
      <p:pic>
        <p:nvPicPr>
          <p:cNvPr id="5" name="Мультимедиа в Интернете 4" title="11 клас. Хімія. Загальна характеристика неметалів. Алотропія.">
            <a:hlinkClick r:id="" action="ppaction://media"/>
            <a:extLst>
              <a:ext uri="{FF2B5EF4-FFF2-40B4-BE49-F238E27FC236}">
                <a16:creationId xmlns:a16="http://schemas.microsoft.com/office/drawing/2014/main" id="{D318D9D3-6A20-15D4-4D79-54CD9F8F3100}"/>
              </a:ext>
            </a:extLst>
          </p:cNvPr>
          <p:cNvPicPr>
            <a:picLocks noRot="1" noChangeAspect="1"/>
          </p:cNvPicPr>
          <p:nvPr>
            <a:videoFile r:link="rId2"/>
          </p:nvPr>
        </p:nvPicPr>
        <p:blipFill>
          <a:blip r:embed="rId5"/>
          <a:stretch>
            <a:fillRect/>
          </a:stretch>
        </p:blipFill>
        <p:spPr>
          <a:xfrm>
            <a:off x="6948098" y="3349804"/>
            <a:ext cx="4878717" cy="2756475"/>
          </a:xfrm>
          <a:prstGeom prst="rect">
            <a:avLst/>
          </a:prstGeom>
        </p:spPr>
      </p:pic>
    </p:spTree>
    <p:extLst>
      <p:ext uri="{BB962C8B-B14F-4D97-AF65-F5344CB8AC3E}">
        <p14:creationId xmlns:p14="http://schemas.microsoft.com/office/powerpoint/2010/main" val="12197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875D58-2CB1-73AA-CAE4-92D26B877ACA}"/>
              </a:ext>
            </a:extLst>
          </p:cNvPr>
          <p:cNvSpPr txBox="1"/>
          <p:nvPr/>
        </p:nvSpPr>
        <p:spPr>
          <a:xfrm>
            <a:off x="526210" y="290604"/>
            <a:ext cx="8678175" cy="6508000"/>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Висока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електропровідність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важливим показником, що вплинув на виділення металоїдів в особливу серію. Питому електропровідність зазвичай виражають в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Електропровідність 1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означає, що якщо до протилежних граней куба (1 см х 1 см х 1 см) докласти різницю потенціалів в 1 В, то протікатиме струм 1 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Електропровідність металів зазвичай більша за 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Високу електропровідність мають метали: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dirty="0">
                <a:effectLst/>
                <a:latin typeface="Calibri" panose="020F0502020204030204" pitchFamily="34" charset="0"/>
                <a:ea typeface="Calibri" panose="020F0502020204030204" pitchFamily="34" charset="0"/>
                <a:cs typeface="Times New Roman" panose="02020603050405020304" pitchFamily="18" charset="0"/>
              </a:rPr>
              <a:t> – 6,3</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С</a:t>
            </a:r>
            <a:r>
              <a:rPr lang="en-US" sz="1800" dirty="0">
                <a:effectLst/>
                <a:latin typeface="Calibri" panose="020F0502020204030204" pitchFamily="34" charset="0"/>
                <a:ea typeface="Calibri" panose="020F0502020204030204" pitchFamily="34" charset="0"/>
                <a:cs typeface="Times New Roman" panose="02020603050405020304" pitchFamily="18" charset="0"/>
              </a:rPr>
              <a:t>u</a:t>
            </a:r>
            <a:r>
              <a:rPr lang="uk-UA" sz="1800" dirty="0">
                <a:effectLst/>
                <a:latin typeface="Calibri" panose="020F0502020204030204" pitchFamily="34" charset="0"/>
                <a:ea typeface="Calibri" panose="020F0502020204030204" pitchFamily="34" charset="0"/>
                <a:cs typeface="Times New Roman" panose="02020603050405020304" pitchFamily="18" charset="0"/>
              </a:rPr>
              <a:t> - 6</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- 6</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інших металів вона нижче: 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 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РЬ 5</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Електропровідність неметалів у твердому стані залишається нижче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 електропровідність алмазу та кварцу складає лише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Металоїди по електропровідності знаходяться в середньому положенні, у них вона дорівнює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см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Серед металоїдів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Si</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Ge</a:t>
            </a:r>
            <a:r>
              <a:rPr lang="uk-UA" sz="1800" dirty="0">
                <a:effectLst/>
                <a:latin typeface="Calibri" panose="020F0502020204030204" pitchFamily="34" charset="0"/>
                <a:ea typeface="Calibri" panose="020F0502020204030204" pitchFamily="34" charset="0"/>
                <a:cs typeface="Times New Roman" panose="02020603050405020304" pitchFamily="18" charset="0"/>
              </a:rPr>
              <a:t> - відомі напівпровідники. Металоїди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As</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Se</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 і деякі інші) елементи, що використовуються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допування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(введення у вигляді дозованих домішок) напівпровідникових матеріалів з метою створення певних типів напівпровідників.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Метали та напівпровідники відрізняються за характером залежності електропровідності від температури. Підвищення температури зазвичай знижує електропровідність металів, що пов'язано з посиленням теплового коливання атомів у їхній кристалічній решітці, що ускладнює вільний рух електронів. Електропровідність напівпровідників зростає підвищенням температури,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своїй збільшується концентрація носіїв електричного струму. Деяке зростання електропровідності з підвищенням температури відзначається і в ізоляторах.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7586BB2-0866-C30C-7DA2-63829766CCF5}"/>
              </a:ext>
            </a:extLst>
          </p:cNvPr>
          <p:cNvPicPr>
            <a:picLocks noChangeAspect="1"/>
          </p:cNvPicPr>
          <p:nvPr/>
        </p:nvPicPr>
        <p:blipFill>
          <a:blip r:embed="rId2"/>
          <a:stretch>
            <a:fillRect/>
          </a:stretch>
        </p:blipFill>
        <p:spPr>
          <a:xfrm>
            <a:off x="9368287" y="2947268"/>
            <a:ext cx="2599426" cy="1462176"/>
          </a:xfrm>
          <a:prstGeom prst="rect">
            <a:avLst/>
          </a:prstGeom>
        </p:spPr>
      </p:pic>
    </p:spTree>
    <p:extLst>
      <p:ext uri="{BB962C8B-B14F-4D97-AF65-F5344CB8AC3E}">
        <p14:creationId xmlns:p14="http://schemas.microsoft.com/office/powerpoint/2010/main" val="154407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72771-9EB8-8469-6D8D-C133E00C8D67}"/>
              </a:ext>
            </a:extLst>
          </p:cNvPr>
          <p:cNvSpPr txBox="1"/>
          <p:nvPr/>
        </p:nvSpPr>
        <p:spPr>
          <a:xfrm>
            <a:off x="614632" y="69845"/>
            <a:ext cx="7813376" cy="6610592"/>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4.4. Атомні та іонні радіуси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Розмір атомів та іонів зазвичай виражають величиною їх радіусів. Але існують складнощі з їх визначенням. Квантова механіка показала, що атоми та іони не мають чітко визначених меж, оскільки ймовірність знаходження електронів падає поступово зі збільшенням відстані від ядра. Тому оцінка розміру атомів та іонів проводиться експериментальним шляхом. Більш того, величина радіусу атома чи іона залежить від його оточення, а саме від числа сусідніх атомів чи іонів і від того, якими силами він пов'язаний із ними.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Розрізняють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металеві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радіуси, які визначають як половину відстані між ядрами сусідніх атомів металу у твердому стані. Для неметалів визначають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ковалентні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радіуси, що становлять половину відстані між ядрами сусідніх атомів одного й того самого елемента в молекулі. Більш складним завданням є визначення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іонних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радіусів. Потрібно поділити відстань між ядрами різних іонів, причому так, щоб оцінити величину радіусу кожного з них.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Вихід знайшли наступний: радіус іона 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прийняли рівним 1,40 </a:t>
            </a:r>
            <a:r>
              <a:rPr lang="uk-UA" sz="1800" dirty="0">
                <a:effectLst/>
                <a:latin typeface="Calibri" panose="020F0502020204030204" pitchFamily="34" charset="0"/>
                <a:ea typeface="Calibri" panose="020F0502020204030204" pitchFamily="34" charset="0"/>
                <a:cs typeface="Calibri" panose="020F0502020204030204" pitchFamily="34" charset="0"/>
              </a:rPr>
              <a:t>Å</a:t>
            </a:r>
            <a:r>
              <a:rPr lang="uk-UA" sz="1800" dirty="0">
                <a:effectLst/>
                <a:latin typeface="Calibri" panose="020F0502020204030204" pitchFamily="34" charset="0"/>
                <a:ea typeface="Calibri" panose="020F0502020204030204" pitchFamily="34" charset="0"/>
                <a:cs typeface="Times New Roman" panose="02020603050405020304" pitchFamily="18" charset="0"/>
              </a:rPr>
              <a:t> (0,140 нм). Цю величину взяли не довільно, а вибрали з урахуванням ряду міркувань. Кисень утворює іонні сполуки з багатьма хімічними елементами, що дозволяє оцінювати радіуси іонів цих елементів, визначаючи відстань між ядрами іонів в оксиді за вирахуванням радіусу іона кисню. Використання отриманих значень радіусів атомів та іонів передбачає обов'язкове посилання на умови їх визначення.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Іон — Вікіпедія">
            <a:extLst>
              <a:ext uri="{FF2B5EF4-FFF2-40B4-BE49-F238E27FC236}">
                <a16:creationId xmlns:a16="http://schemas.microsoft.com/office/drawing/2014/main" id="{AB60FBDD-9AF1-7309-7279-C3D8E723D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637" y="2185743"/>
            <a:ext cx="2785882" cy="264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7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334B2C-05DF-3C08-A2B0-0F059DD59616}"/>
              </a:ext>
            </a:extLst>
          </p:cNvPr>
          <p:cNvSpPr txBox="1"/>
          <p:nvPr/>
        </p:nvSpPr>
        <p:spPr>
          <a:xfrm>
            <a:off x="244415" y="175000"/>
            <a:ext cx="6096000" cy="6508000"/>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Розмір атомів та іонів є важливою властивістю елементів. Цією властивістю визначаються структури молекул і твердих речовин, а також відстань між зовнішніми електронами та ядром, що, своєю чергою, впливає на енергію зв'язку електронів з ядром.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Зміна атомних та іонних радіусів елементів залежно від їхнього атомного номера виявляє чітко виражену періодичність. На рис. 4.2 показано періодичне зміна атомних радіусів елементів зі зростанням величини Z.</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цілому нині спостерігаються такі тенденції: атомні радіуси збільшуються в елементів зверху донизу групах і зменшуються в елементів s- і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
            </a:r>
            <a:r>
              <a:rPr lang="uk-UA" sz="1800" dirty="0">
                <a:effectLst/>
                <a:latin typeface="Calibri" panose="020F0502020204030204" pitchFamily="34" charset="0"/>
                <a:ea typeface="Calibri" panose="020F0502020204030204" pitchFamily="34" charset="0"/>
                <a:cs typeface="Times New Roman" panose="02020603050405020304" pitchFamily="18" charset="0"/>
              </a:rPr>
              <a:t>-блоків зліва направо періодах. Пояснення цим тенденціям знаходимо в електронній будові атомів. У елементів однієї і тієї ж групи валентні електрони мають однакову конфігурацію, але зі зростанням основного квантового числа </a:t>
            </a:r>
            <a:r>
              <a:rPr lang="en-US" sz="1800" dirty="0">
                <a:effectLst/>
                <a:latin typeface="Calibri" panose="020F0502020204030204" pitchFamily="34" charset="0"/>
                <a:ea typeface="Calibri" panose="020F0502020204030204" pitchFamily="34" charset="0"/>
                <a:cs typeface="Times New Roman" panose="02020603050405020304" pitchFamily="18" charset="0"/>
              </a:rPr>
              <a:t>n </a:t>
            </a:r>
            <a:r>
              <a:rPr lang="uk-UA" sz="1800" dirty="0">
                <a:effectLst/>
                <a:latin typeface="Calibri" panose="020F0502020204030204" pitchFamily="34" charset="0"/>
                <a:ea typeface="Calibri" panose="020F0502020204030204" pitchFamily="34" charset="0"/>
                <a:cs typeface="Times New Roman" panose="02020603050405020304" pitchFamily="18" charset="0"/>
              </a:rPr>
              <a:t>орбіталі виявляються дедалі більших розмірів, що зумовлює збільшення обсягу атома. Але розмір атомів у групі зростає меншою мірою, ніж можна було очікувати. Дається взнаки уповільнене зростання ефективного заряду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атомів елементів.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1E9CD57-8941-D976-12C7-51262414303E}"/>
              </a:ext>
            </a:extLst>
          </p:cNvPr>
          <p:cNvPicPr>
            <a:picLocks noChangeAspect="1"/>
          </p:cNvPicPr>
          <p:nvPr/>
        </p:nvPicPr>
        <p:blipFill>
          <a:blip r:embed="rId2"/>
          <a:stretch>
            <a:fillRect/>
          </a:stretch>
        </p:blipFill>
        <p:spPr>
          <a:xfrm>
            <a:off x="6340415" y="264605"/>
            <a:ext cx="5719313" cy="3988217"/>
          </a:xfrm>
          <a:prstGeom prst="rect">
            <a:avLst/>
          </a:prstGeom>
        </p:spPr>
      </p:pic>
      <p:sp>
        <p:nvSpPr>
          <p:cNvPr id="7" name="TextBox 6">
            <a:extLst>
              <a:ext uri="{FF2B5EF4-FFF2-40B4-BE49-F238E27FC236}">
                <a16:creationId xmlns:a16="http://schemas.microsoft.com/office/drawing/2014/main" id="{0C7332EE-85A6-09FC-6B34-1EF03FF15E5E}"/>
              </a:ext>
            </a:extLst>
          </p:cNvPr>
          <p:cNvSpPr txBox="1"/>
          <p:nvPr/>
        </p:nvSpPr>
        <p:spPr>
          <a:xfrm>
            <a:off x="7006806" y="4950975"/>
            <a:ext cx="4638855" cy="646331"/>
          </a:xfrm>
          <a:prstGeom prst="rect">
            <a:avLst/>
          </a:prstGeom>
          <a:noFill/>
        </p:spPr>
        <p:txBody>
          <a:bodyPr wrap="square">
            <a:spAutoFit/>
          </a:bodyPr>
          <a:lstStyle/>
          <a:p>
            <a:pPr algn="ctr"/>
            <a:r>
              <a:rPr lang="uk-UA" dirty="0"/>
              <a:t>Рис. 4.2. Періодичність зміни атомних радіусів хімічних елементів</a:t>
            </a:r>
          </a:p>
        </p:txBody>
      </p:sp>
    </p:spTree>
    <p:extLst>
      <p:ext uri="{BB962C8B-B14F-4D97-AF65-F5344CB8AC3E}">
        <p14:creationId xmlns:p14="http://schemas.microsoft.com/office/powerpoint/2010/main" val="196188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ABC83A-A080-FBA7-4B2E-08D194790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150" y="285750"/>
            <a:ext cx="5524500" cy="6286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899457-B56C-790B-03AC-738BB6BE3283}"/>
              </a:ext>
            </a:extLst>
          </p:cNvPr>
          <p:cNvSpPr txBox="1"/>
          <p:nvPr/>
        </p:nvSpPr>
        <p:spPr>
          <a:xfrm>
            <a:off x="1357223" y="285750"/>
            <a:ext cx="3568459" cy="6109045"/>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Ефективний заряд ядра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Z</a:t>
            </a:r>
            <a:r>
              <a:rPr lang="uk-UA" sz="1800" b="1" baseline="-25000" dirty="0" err="1">
                <a:effectLst/>
                <a:latin typeface="Calibri" panose="020F0502020204030204" pitchFamily="34" charset="0"/>
                <a:ea typeface="Calibri" panose="020F0502020204030204" pitchFamily="34" charset="0"/>
                <a:cs typeface="Times New Roman" panose="02020603050405020304" pitchFamily="18" charset="0"/>
              </a:rPr>
              <a:t>еф</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дорівнює заряду ядра, зниженому у зв'язку з впливом електронів внутрішніх шарів, що екранує. </a:t>
            </a: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 рахунок ефекту екранування притягнення валентних електронів до ядра слабшає. Разом з тим при цьому протилежну роль грає проникаюча здатність до ядра валентних електронів, що посилює їхню взаємодію з ядром. Загальний результат тяжіння валентних електронів до ядра залежить від відносного вкладу в їх взаємодію екрануючого впливу електронів внутрішніх шарів і здатності валентних електронів до проникаючої здатності до ядра.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(на прикладі літію)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00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090490-36A9-AA33-4005-4D87633D58CD}"/>
              </a:ext>
            </a:extLst>
          </p:cNvPr>
          <p:cNvSpPr txBox="1"/>
          <p:nvPr/>
        </p:nvSpPr>
        <p:spPr>
          <a:xfrm>
            <a:off x="554247" y="534311"/>
            <a:ext cx="3940115" cy="6017866"/>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4.5. Енергія іонізації та спорідненість до електрона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Чітку періодичність зазнають таких властивостей атомів елементів, як енергія іонізації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спорідненість до електрона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Ее</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Енергія іонізації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Еі</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мінімальна енергія, необхідна видалення електрона із зовнішнього рівня нейтрального атома, що у газоподібному стані.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видалення першого електрона з нейтрального атома потрібна перша енергія іонізації Еі1, для видалення другого електрона - друга енергія іонізації Еі2, і так далі. Зазвичай, кожен наступний електрон видаляється важче і відзначається зростання енергії іонізації.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(приклад)</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CD47F592-D69A-CC30-A893-500CCB234739}"/>
              </a:ext>
            </a:extLst>
          </p:cNvPr>
          <p:cNvPicPr>
            <a:picLocks noChangeAspect="1"/>
          </p:cNvPicPr>
          <p:nvPr/>
        </p:nvPicPr>
        <p:blipFill>
          <a:blip r:embed="rId2"/>
          <a:stretch>
            <a:fillRect/>
          </a:stretch>
        </p:blipFill>
        <p:spPr>
          <a:xfrm>
            <a:off x="4952643" y="534310"/>
            <a:ext cx="6842984" cy="3459720"/>
          </a:xfrm>
          <a:prstGeom prst="rect">
            <a:avLst/>
          </a:prstGeom>
        </p:spPr>
      </p:pic>
      <p:sp>
        <p:nvSpPr>
          <p:cNvPr id="7" name="TextBox 6">
            <a:extLst>
              <a:ext uri="{FF2B5EF4-FFF2-40B4-BE49-F238E27FC236}">
                <a16:creationId xmlns:a16="http://schemas.microsoft.com/office/drawing/2014/main" id="{208ED29D-202A-37AE-51B2-23C287F04B8C}"/>
              </a:ext>
            </a:extLst>
          </p:cNvPr>
          <p:cNvSpPr txBox="1"/>
          <p:nvPr/>
        </p:nvSpPr>
        <p:spPr>
          <a:xfrm>
            <a:off x="5326854" y="5202054"/>
            <a:ext cx="6094562" cy="646331"/>
          </a:xfrm>
          <a:prstGeom prst="rect">
            <a:avLst/>
          </a:prstGeom>
          <a:noFill/>
        </p:spPr>
        <p:txBody>
          <a:bodyPr wrap="square">
            <a:spAutoFit/>
          </a:bodyPr>
          <a:lstStyle/>
          <a:p>
            <a:pPr algn="ctr"/>
            <a:r>
              <a:rPr lang="uk-UA" dirty="0"/>
              <a:t>Рис. 4.3. Періодичність зміни значень першої енергії іонізації атомів елементів </a:t>
            </a:r>
            <a:r>
              <a:rPr lang="uk-UA" b="1" dirty="0"/>
              <a:t>(приклади)</a:t>
            </a:r>
          </a:p>
        </p:txBody>
      </p:sp>
    </p:spTree>
    <p:extLst>
      <p:ext uri="{BB962C8B-B14F-4D97-AF65-F5344CB8AC3E}">
        <p14:creationId xmlns:p14="http://schemas.microsoft.com/office/powerpoint/2010/main" val="393052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FAC78C-F0BC-6A4F-5F4A-BEFDC81C8377}"/>
              </a:ext>
            </a:extLst>
          </p:cNvPr>
          <p:cNvSpPr txBox="1"/>
          <p:nvPr/>
        </p:nvSpPr>
        <p:spPr>
          <a:xfrm>
            <a:off x="683643" y="371124"/>
            <a:ext cx="3733082" cy="2746457"/>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Спорідненість до електрона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Ее</a:t>
            </a:r>
            <a:r>
              <a:rPr lang="uk-UA" sz="1800" dirty="0">
                <a:effectLst/>
                <a:latin typeface="Calibri" panose="020F0502020204030204" pitchFamily="34" charset="0"/>
                <a:ea typeface="Calibri" panose="020F0502020204030204" pitchFamily="34" charset="0"/>
                <a:cs typeface="Times New Roman" panose="02020603050405020304" pitchFamily="18" charset="0"/>
              </a:rPr>
              <a:t> - енергія, що поглинається або виділяється при приєднанні електрона до атома в газоподібному стані. Фактично спорідненість до електрона є зміною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ентальпії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Не(А) при приєднанні електрона до атома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(приклади):</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69F15BF-F46A-0B34-E65C-E93D2CD0A034}"/>
              </a:ext>
            </a:extLst>
          </p:cNvPr>
          <p:cNvPicPr>
            <a:picLocks noChangeAspect="1"/>
          </p:cNvPicPr>
          <p:nvPr/>
        </p:nvPicPr>
        <p:blipFill>
          <a:blip r:embed="rId3"/>
          <a:stretch>
            <a:fillRect/>
          </a:stretch>
        </p:blipFill>
        <p:spPr>
          <a:xfrm>
            <a:off x="1310511" y="3028646"/>
            <a:ext cx="2557227" cy="292524"/>
          </a:xfrm>
          <a:prstGeom prst="rect">
            <a:avLst/>
          </a:prstGeom>
        </p:spPr>
      </p:pic>
      <p:pic>
        <p:nvPicPr>
          <p:cNvPr id="7" name="Рисунок 6">
            <a:extLst>
              <a:ext uri="{FF2B5EF4-FFF2-40B4-BE49-F238E27FC236}">
                <a16:creationId xmlns:a16="http://schemas.microsoft.com/office/drawing/2014/main" id="{9219F2D2-C1C3-8FE7-1A97-965994B64C59}"/>
              </a:ext>
            </a:extLst>
          </p:cNvPr>
          <p:cNvPicPr>
            <a:picLocks noChangeAspect="1"/>
          </p:cNvPicPr>
          <p:nvPr/>
        </p:nvPicPr>
        <p:blipFill>
          <a:blip r:embed="rId4"/>
          <a:stretch>
            <a:fillRect/>
          </a:stretch>
        </p:blipFill>
        <p:spPr>
          <a:xfrm>
            <a:off x="1310511" y="3407433"/>
            <a:ext cx="2433353" cy="367137"/>
          </a:xfrm>
          <a:prstGeom prst="rect">
            <a:avLst/>
          </a:prstGeom>
        </p:spPr>
      </p:pic>
      <p:pic>
        <p:nvPicPr>
          <p:cNvPr id="9" name="Рисунок 8">
            <a:extLst>
              <a:ext uri="{FF2B5EF4-FFF2-40B4-BE49-F238E27FC236}">
                <a16:creationId xmlns:a16="http://schemas.microsoft.com/office/drawing/2014/main" id="{9340897A-4B56-12C3-55AC-8585361F3624}"/>
              </a:ext>
            </a:extLst>
          </p:cNvPr>
          <p:cNvPicPr>
            <a:picLocks noChangeAspect="1"/>
          </p:cNvPicPr>
          <p:nvPr/>
        </p:nvPicPr>
        <p:blipFill>
          <a:blip r:embed="rId5"/>
          <a:stretch>
            <a:fillRect/>
          </a:stretch>
        </p:blipFill>
        <p:spPr>
          <a:xfrm>
            <a:off x="1590882" y="3999833"/>
            <a:ext cx="1756167" cy="379473"/>
          </a:xfrm>
          <a:prstGeom prst="rect">
            <a:avLst/>
          </a:prstGeom>
        </p:spPr>
      </p:pic>
      <p:pic>
        <p:nvPicPr>
          <p:cNvPr id="10" name="Мультимедиа в Интернете 1" title="Явище періодичної зміни властивостей елементів на основі уявлень про електронну будову атомів.">
            <a:hlinkClick r:id="" action="ppaction://media"/>
            <a:extLst>
              <a:ext uri="{FF2B5EF4-FFF2-40B4-BE49-F238E27FC236}">
                <a16:creationId xmlns:a16="http://schemas.microsoft.com/office/drawing/2014/main" id="{0B0C1606-FB20-C01A-6992-89DD6A7A425E}"/>
              </a:ext>
            </a:extLst>
          </p:cNvPr>
          <p:cNvPicPr>
            <a:picLocks noRot="1" noChangeAspect="1"/>
          </p:cNvPicPr>
          <p:nvPr>
            <a:videoFile r:link="rId1"/>
          </p:nvPr>
        </p:nvPicPr>
        <p:blipFill>
          <a:blip r:embed="rId6"/>
          <a:stretch>
            <a:fillRect/>
          </a:stretch>
        </p:blipFill>
        <p:spPr>
          <a:xfrm>
            <a:off x="4550323" y="534838"/>
            <a:ext cx="7084349" cy="4002657"/>
          </a:xfrm>
          <a:prstGeom prst="rect">
            <a:avLst/>
          </a:prstGeom>
        </p:spPr>
      </p:pic>
    </p:spTree>
    <p:extLst>
      <p:ext uri="{BB962C8B-B14F-4D97-AF65-F5344CB8AC3E}">
        <p14:creationId xmlns:p14="http://schemas.microsoft.com/office/powerpoint/2010/main" val="316512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9BF0CD-7473-5B3C-A662-D0ADC8226D4E}"/>
              </a:ext>
            </a:extLst>
          </p:cNvPr>
          <p:cNvSpPr txBox="1"/>
          <p:nvPr/>
        </p:nvSpPr>
        <p:spPr>
          <a:xfrm>
            <a:off x="433477" y="220589"/>
            <a:ext cx="11652131" cy="4935005"/>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4.6.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Електронегативність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Енергія іонізації та спорідненість до електрона відносяться до властивостей вільних атомів у газовій фазі.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характеристикою атомів як учасників хімічного зв'язку, тобто. об'єднані в молекули або інші сполуки.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Електронегативність</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Calibri" panose="020F0502020204030204" pitchFamily="34" charset="0"/>
              </a:rPr>
              <a:t>χ</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міра здатності атома в молекулі відтягувати до себе електрони хімічного зв'язку.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молекула складена з атомів того самого елемента, наприклад Н2,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С1</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 зв'язок у молекулі представляють як ковалентний неполярний. Загальні електронні пари, що утворюють хімічні зв'язки, однаково відносяться до з'єднаних між собою атомів. Протилежний варіант – іонний зв'язок.</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 вважають, що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зв'язок здійснюється за рахунок передачі електрона від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 CI, при цьому утворюються іони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СГ, які притягуються один до одного як протилежно заряджені частинки. Отже, електрони, що у освіті зв'язку, виявляються повністю зміщеними до іонів СГ Проміжне положення між розглянутими варіантами займає полярна ковалентна зв'язок. Вона характеризується частковим усуненням електронів хімічного зв'язку з одного атома до іншого, тобто. ймовірність знаходження електронів підвищується в атомів одного виду. Якщо відомі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електронегативності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елементів, які утворюють між собою хімічний зв'язок, можна оцінити іонну складову зв'язку чи його полярність.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774E8FAD-0A83-40FD-F1AF-EB09A6EA0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917" y="4813102"/>
            <a:ext cx="7687484" cy="192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3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337A33-CA3B-638E-73EC-BB28F7BDAA65}"/>
              </a:ext>
            </a:extLst>
          </p:cNvPr>
          <p:cNvSpPr txBox="1"/>
          <p:nvPr/>
        </p:nvSpPr>
        <p:spPr>
          <a:xfrm>
            <a:off x="2719477" y="160063"/>
            <a:ext cx="6597052" cy="375552"/>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4.1. Відкриття періодичного закону та періодичної таблиці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F00E744-E744-0056-355E-C8429A98BE2D}"/>
              </a:ext>
            </a:extLst>
          </p:cNvPr>
          <p:cNvSpPr txBox="1"/>
          <p:nvPr/>
        </p:nvSpPr>
        <p:spPr>
          <a:xfrm>
            <a:off x="355838" y="795393"/>
            <a:ext cx="11660757" cy="5425140"/>
          </a:xfrm>
          <a:prstGeom prst="rect">
            <a:avLst/>
          </a:prstGeom>
          <a:noFill/>
        </p:spPr>
        <p:txBody>
          <a:bodyPr wrap="square">
            <a:spAutoFit/>
          </a:bodyPr>
          <a:lstStyle/>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До кінця першої чверті дев'ятнадцятого сторіччя було відомо 55 хімічних елементів. Процес відкриття нових елементів продовжувався, і постало питання про можливу їх кількість. Відсутня систематика відомих хімічних елементів. Потрібно було встановити якийсь лад серед елементів.</a:t>
            </a:r>
          </a:p>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Перші спроби виявлення взаємозв'язку між елементами були зроблені німецьким хіміком </a:t>
            </a:r>
            <a:r>
              <a:rPr lang="uk-UA" b="1" dirty="0">
                <a:effectLst/>
                <a:latin typeface="Calibri" panose="020F0502020204030204" pitchFamily="34" charset="0"/>
                <a:ea typeface="Calibri" panose="020F0502020204030204" pitchFamily="34" charset="0"/>
                <a:cs typeface="Times New Roman" panose="02020603050405020304" pitchFamily="18" charset="0"/>
              </a:rPr>
              <a:t>Йоганном Вольфгангом </a:t>
            </a:r>
            <a:r>
              <a:rPr lang="uk-UA" b="1" dirty="0" err="1">
                <a:effectLst/>
                <a:latin typeface="Calibri" panose="020F0502020204030204" pitchFamily="34" charset="0"/>
                <a:ea typeface="Calibri" panose="020F0502020204030204" pitchFamily="34" charset="0"/>
                <a:cs typeface="Times New Roman" panose="02020603050405020304" pitchFamily="18" charset="0"/>
              </a:rPr>
              <a:t>Деберейнером</a:t>
            </a:r>
            <a:r>
              <a:rPr lang="uk-UA" dirty="0">
                <a:effectLst/>
                <a:latin typeface="Calibri" panose="020F0502020204030204" pitchFamily="34" charset="0"/>
                <a:ea typeface="Calibri" panose="020F0502020204030204" pitchFamily="34" charset="0"/>
                <a:cs typeface="Times New Roman" panose="02020603050405020304" pitchFamily="18" charset="0"/>
              </a:rPr>
              <a:t> (1780-1849). У 1829 р. він звернув увагу на послідовність зміни ряду властивостей С</a:t>
            </a:r>
            <a:r>
              <a:rPr lang="en-US" dirty="0">
                <a:effectLst/>
                <a:latin typeface="Calibri" panose="020F0502020204030204" pitchFamily="34" charset="0"/>
                <a:ea typeface="Calibri" panose="020F0502020204030204" pitchFamily="34" charset="0"/>
                <a:cs typeface="Times New Roman" panose="02020603050405020304" pitchFamily="18" charset="0"/>
              </a:rPr>
              <a:t>l</a:t>
            </a:r>
            <a:r>
              <a:rPr lang="uk-UA" dirty="0">
                <a:effectLst/>
                <a:latin typeface="Calibri" panose="020F0502020204030204" pitchFamily="34" charset="0"/>
                <a:ea typeface="Calibri" panose="020F0502020204030204" pitchFamily="34" charset="0"/>
                <a:cs typeface="Times New Roman" panose="02020603050405020304" pitchFamily="18" charset="0"/>
              </a:rPr>
              <a:t>, </a:t>
            </a:r>
            <a:r>
              <a:rPr lang="uk-UA" dirty="0" err="1">
                <a:effectLst/>
                <a:latin typeface="Calibri" panose="020F0502020204030204" pitchFamily="34" charset="0"/>
                <a:ea typeface="Calibri" panose="020F0502020204030204" pitchFamily="34" charset="0"/>
                <a:cs typeface="Times New Roman" panose="02020603050405020304" pitchFamily="18" charset="0"/>
              </a:rPr>
              <a:t>Вг</a:t>
            </a:r>
            <a:r>
              <a:rPr lang="uk-UA" dirty="0">
                <a:effectLst/>
                <a:latin typeface="Calibri" panose="020F0502020204030204" pitchFamily="34" charset="0"/>
                <a:ea typeface="Calibri" panose="020F0502020204030204" pitchFamily="34" charset="0"/>
                <a:cs typeface="Times New Roman" panose="02020603050405020304" pitchFamily="18" charset="0"/>
              </a:rPr>
              <a:t> і I. Далі він виявив ще аналогічні групи елементів: </a:t>
            </a:r>
            <a:r>
              <a:rPr lang="uk-UA" dirty="0" err="1">
                <a:effectLst/>
                <a:latin typeface="Calibri" panose="020F0502020204030204" pitchFamily="34" charset="0"/>
                <a:ea typeface="Calibri" panose="020F0502020204030204" pitchFamily="34" charset="0"/>
                <a:cs typeface="Times New Roman" panose="02020603050405020304" pitchFamily="18" charset="0"/>
              </a:rPr>
              <a:t>Са</a:t>
            </a:r>
            <a:r>
              <a:rPr lang="uk-UA" dirty="0">
                <a:effectLst/>
                <a:latin typeface="Calibri" panose="020F0502020204030204" pitchFamily="34" charset="0"/>
                <a:ea typeface="Calibri" panose="020F0502020204030204" pitchFamily="34" charset="0"/>
                <a:cs typeface="Times New Roman" panose="02020603050405020304" pitchFamily="18" charset="0"/>
              </a:rPr>
              <a:t>, </a:t>
            </a:r>
            <a:r>
              <a:rPr lang="uk-UA" dirty="0" err="1">
                <a:effectLst/>
                <a:latin typeface="Calibri" panose="020F0502020204030204" pitchFamily="34" charset="0"/>
                <a:ea typeface="Calibri" panose="020F0502020204030204" pitchFamily="34" charset="0"/>
                <a:cs typeface="Times New Roman" panose="02020603050405020304" pitchFamily="18" charset="0"/>
              </a:rPr>
              <a:t>Sr</a:t>
            </a:r>
            <a:r>
              <a:rPr lang="uk-UA" dirty="0">
                <a:effectLst/>
                <a:latin typeface="Calibri" panose="020F0502020204030204" pitchFamily="34" charset="0"/>
                <a:ea typeface="Calibri" panose="020F0502020204030204" pitchFamily="34" charset="0"/>
                <a:cs typeface="Times New Roman" panose="02020603050405020304" pitchFamily="18" charset="0"/>
              </a:rPr>
              <a:t>, Ва і S, </a:t>
            </a:r>
            <a:r>
              <a:rPr lang="uk-UA" dirty="0" err="1">
                <a:effectLst/>
                <a:latin typeface="Calibri" panose="020F0502020204030204" pitchFamily="34" charset="0"/>
                <a:ea typeface="Calibri" panose="020F0502020204030204" pitchFamily="34" charset="0"/>
                <a:cs typeface="Times New Roman" panose="02020603050405020304" pitchFamily="18" charset="0"/>
              </a:rPr>
              <a:t>Se</a:t>
            </a:r>
            <a:r>
              <a:rPr lang="uk-UA" dirty="0">
                <a:effectLst/>
                <a:latin typeface="Calibri" panose="020F0502020204030204" pitchFamily="34" charset="0"/>
                <a:ea typeface="Calibri" panose="020F0502020204030204" pitchFamily="34" charset="0"/>
                <a:cs typeface="Times New Roman" panose="02020603050405020304" pitchFamily="18" charset="0"/>
              </a:rPr>
              <a:t>, Ті. Він назвав ці групи елементів "тріадами". Але йому вдалося розбити всі відомі елементи на тріади і систематизувати елементи.</a:t>
            </a:r>
          </a:p>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Потрібно було понад три десятиліття, перш ніж було зроблено наступний крок на шляху систематики елементів. У 1862 р. французький геолог </a:t>
            </a:r>
            <a:r>
              <a:rPr lang="uk-UA" b="1" dirty="0">
                <a:effectLst/>
                <a:latin typeface="Calibri" panose="020F0502020204030204" pitchFamily="34" charset="0"/>
                <a:ea typeface="Calibri" panose="020F0502020204030204" pitchFamily="34" charset="0"/>
                <a:cs typeface="Times New Roman" panose="02020603050405020304" pitchFamily="18" charset="0"/>
              </a:rPr>
              <a:t>Олександр Еміль </a:t>
            </a:r>
            <a:r>
              <a:rPr lang="uk-UA" b="1" dirty="0" err="1">
                <a:effectLst/>
                <a:latin typeface="Calibri" panose="020F0502020204030204" pitchFamily="34" charset="0"/>
                <a:ea typeface="Calibri" panose="020F0502020204030204" pitchFamily="34" charset="0"/>
                <a:cs typeface="Times New Roman" panose="02020603050405020304" pitchFamily="18" charset="0"/>
              </a:rPr>
              <a:t>Бегюйє</a:t>
            </a:r>
            <a:r>
              <a:rPr lang="uk-UA" b="1" dirty="0">
                <a:effectLst/>
                <a:latin typeface="Calibri" panose="020F0502020204030204" pitchFamily="34" charset="0"/>
                <a:ea typeface="Calibri" panose="020F0502020204030204" pitchFamily="34" charset="0"/>
                <a:cs typeface="Times New Roman" panose="02020603050405020304" pitchFamily="18" charset="0"/>
              </a:rPr>
              <a:t> де </a:t>
            </a:r>
            <a:r>
              <a:rPr lang="uk-UA" b="1" dirty="0" err="1">
                <a:effectLst/>
                <a:latin typeface="Calibri" panose="020F0502020204030204" pitchFamily="34" charset="0"/>
                <a:ea typeface="Calibri" panose="020F0502020204030204" pitchFamily="34" charset="0"/>
                <a:cs typeface="Times New Roman" panose="02020603050405020304" pitchFamily="18" charset="0"/>
              </a:rPr>
              <a:t>Шанкурта</a:t>
            </a:r>
            <a:r>
              <a:rPr lang="uk-UA" b="1" dirty="0">
                <a:effectLst/>
                <a:latin typeface="Calibri" panose="020F0502020204030204" pitchFamily="34" charset="0"/>
                <a:ea typeface="Calibri" panose="020F0502020204030204" pitchFamily="34" charset="0"/>
                <a:cs typeface="Times New Roman" panose="02020603050405020304" pitchFamily="18" charset="0"/>
              </a:rPr>
              <a:t> </a:t>
            </a:r>
            <a:r>
              <a:rPr lang="uk-UA" dirty="0">
                <a:effectLst/>
                <a:latin typeface="Calibri" panose="020F0502020204030204" pitchFamily="34" charset="0"/>
                <a:ea typeface="Calibri" panose="020F0502020204030204" pitchFamily="34" charset="0"/>
                <a:cs typeface="Times New Roman" panose="02020603050405020304" pitchFamily="18" charset="0"/>
              </a:rPr>
              <a:t>(1820-1886) розташував елементи у порядку зростання їх атомних ваг на так званому гвинтовому графіку і звернув увагу на схожість елементів, розташованих на вертикальних лініях. Але ідея періодичності властивостей елементів ним була сформульована, створена графічна картина довгий час не була опублікована і тому не вплинула роботи у цьому напрямі.</a:t>
            </a:r>
          </a:p>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У 1864 р. англійський хімік </a:t>
            </a:r>
            <a:r>
              <a:rPr lang="uk-UA" b="1" dirty="0">
                <a:effectLst/>
                <a:latin typeface="Calibri" panose="020F0502020204030204" pitchFamily="34" charset="0"/>
                <a:ea typeface="Calibri" panose="020F0502020204030204" pitchFamily="34" charset="0"/>
                <a:cs typeface="Times New Roman" panose="02020603050405020304" pitchFamily="18" charset="0"/>
              </a:rPr>
              <a:t>Джон </a:t>
            </a:r>
            <a:r>
              <a:rPr lang="uk-UA" b="1" dirty="0" err="1">
                <a:effectLst/>
                <a:latin typeface="Calibri" panose="020F0502020204030204" pitchFamily="34" charset="0"/>
                <a:ea typeface="Calibri" panose="020F0502020204030204" pitchFamily="34" charset="0"/>
                <a:cs typeface="Times New Roman" panose="02020603050405020304" pitchFamily="18" charset="0"/>
              </a:rPr>
              <a:t>Ньюлендс</a:t>
            </a:r>
            <a:r>
              <a:rPr lang="uk-UA" b="1" dirty="0">
                <a:effectLst/>
                <a:latin typeface="Calibri" panose="020F0502020204030204" pitchFamily="34" charset="0"/>
                <a:ea typeface="Calibri" panose="020F0502020204030204" pitchFamily="34" charset="0"/>
                <a:cs typeface="Times New Roman" panose="02020603050405020304" pitchFamily="18" charset="0"/>
              </a:rPr>
              <a:t> </a:t>
            </a:r>
            <a:r>
              <a:rPr lang="uk-UA" dirty="0">
                <a:effectLst/>
                <a:latin typeface="Calibri" panose="020F0502020204030204" pitchFamily="34" charset="0"/>
                <a:ea typeface="Calibri" panose="020F0502020204030204" pitchFamily="34" charset="0"/>
                <a:cs typeface="Times New Roman" panose="02020603050405020304" pitchFamily="18" charset="0"/>
              </a:rPr>
              <a:t>(1837-1898) також розташував елементи в порядку збільшення їх атомних ваг і спробував розбити їх на групи по сім елементів, назвавши ці групи октавами (за аналогією з музичними октавами, складеними з семи нот) . Однак у такі групи потрапили як близькі за властивостями, а й зовсім несхожі елементи, а деякі позиції у октавах довелося заповнити парами елементів. Загальна система елементів не вийшла, що завадило визнанню ідеї октав.</a:t>
            </a:r>
          </a:p>
        </p:txBody>
      </p:sp>
    </p:spTree>
    <p:extLst>
      <p:ext uri="{BB962C8B-B14F-4D97-AF65-F5344CB8AC3E}">
        <p14:creationId xmlns:p14="http://schemas.microsoft.com/office/powerpoint/2010/main" val="381786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8_14. Електронегативність">
            <a:hlinkClick r:id="" action="ppaction://media"/>
            <a:extLst>
              <a:ext uri="{FF2B5EF4-FFF2-40B4-BE49-F238E27FC236}">
                <a16:creationId xmlns:a16="http://schemas.microsoft.com/office/drawing/2014/main" id="{BC119990-F39C-BE16-DB1D-19C2BAE5F532}"/>
              </a:ext>
            </a:extLst>
          </p:cNvPr>
          <p:cNvPicPr>
            <a:picLocks noRot="1" noChangeAspect="1"/>
          </p:cNvPicPr>
          <p:nvPr>
            <a:videoFile r:link="rId1"/>
          </p:nvPr>
        </p:nvPicPr>
        <p:blipFill>
          <a:blip r:embed="rId3"/>
          <a:stretch>
            <a:fillRect/>
          </a:stretch>
        </p:blipFill>
        <p:spPr>
          <a:xfrm>
            <a:off x="245373" y="218416"/>
            <a:ext cx="11598695" cy="6553263"/>
          </a:xfrm>
          <a:prstGeom prst="rect">
            <a:avLst/>
          </a:prstGeom>
        </p:spPr>
      </p:pic>
    </p:spTree>
    <p:extLst>
      <p:ext uri="{BB962C8B-B14F-4D97-AF65-F5344CB8AC3E}">
        <p14:creationId xmlns:p14="http://schemas.microsoft.com/office/powerpoint/2010/main" val="29574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A185448-D17F-F7F8-75AD-88D066921DB5}"/>
              </a:ext>
            </a:extLst>
          </p:cNvPr>
          <p:cNvPicPr>
            <a:picLocks noChangeAspect="1"/>
          </p:cNvPicPr>
          <p:nvPr/>
        </p:nvPicPr>
        <p:blipFill>
          <a:blip r:embed="rId2"/>
          <a:stretch>
            <a:fillRect/>
          </a:stretch>
        </p:blipFill>
        <p:spPr>
          <a:xfrm>
            <a:off x="192661" y="250167"/>
            <a:ext cx="8304358" cy="4853954"/>
          </a:xfrm>
          <a:prstGeom prst="rect">
            <a:avLst/>
          </a:prstGeom>
        </p:spPr>
      </p:pic>
      <p:sp>
        <p:nvSpPr>
          <p:cNvPr id="7" name="TextBox 6">
            <a:extLst>
              <a:ext uri="{FF2B5EF4-FFF2-40B4-BE49-F238E27FC236}">
                <a16:creationId xmlns:a16="http://schemas.microsoft.com/office/drawing/2014/main" id="{D5DE010B-83D4-FD36-7C92-7BA06981F043}"/>
              </a:ext>
            </a:extLst>
          </p:cNvPr>
          <p:cNvSpPr txBox="1"/>
          <p:nvPr/>
        </p:nvSpPr>
        <p:spPr>
          <a:xfrm>
            <a:off x="1373756" y="5676507"/>
            <a:ext cx="6094562" cy="646331"/>
          </a:xfrm>
          <a:prstGeom prst="rect">
            <a:avLst/>
          </a:prstGeom>
          <a:noFill/>
        </p:spPr>
        <p:txBody>
          <a:bodyPr wrap="square">
            <a:spAutoFit/>
          </a:bodyPr>
          <a:lstStyle/>
          <a:p>
            <a:pPr algn="ctr"/>
            <a:r>
              <a:rPr lang="uk-UA" dirty="0"/>
              <a:t>Рис. 4.4. </a:t>
            </a:r>
            <a:r>
              <a:rPr lang="uk-UA" dirty="0" err="1"/>
              <a:t>Електронегативність</a:t>
            </a:r>
            <a:r>
              <a:rPr lang="uk-UA" dirty="0"/>
              <a:t> хімічних елементів</a:t>
            </a:r>
            <a:r>
              <a:rPr lang="en-US" dirty="0"/>
              <a:t>IA - VIIA </a:t>
            </a:r>
            <a:r>
              <a:rPr lang="uk-UA" dirty="0"/>
              <a:t>груп періодичної таблиці</a:t>
            </a:r>
          </a:p>
        </p:txBody>
      </p:sp>
      <p:sp>
        <p:nvSpPr>
          <p:cNvPr id="9" name="TextBox 8">
            <a:extLst>
              <a:ext uri="{FF2B5EF4-FFF2-40B4-BE49-F238E27FC236}">
                <a16:creationId xmlns:a16="http://schemas.microsoft.com/office/drawing/2014/main" id="{32C64E5B-379E-11A2-5F43-8D4C6D607843}"/>
              </a:ext>
            </a:extLst>
          </p:cNvPr>
          <p:cNvSpPr txBox="1"/>
          <p:nvPr/>
        </p:nvSpPr>
        <p:spPr>
          <a:xfrm>
            <a:off x="8876581" y="420636"/>
            <a:ext cx="2458528" cy="6186309"/>
          </a:xfrm>
          <a:prstGeom prst="rect">
            <a:avLst/>
          </a:prstGeom>
          <a:noFill/>
        </p:spPr>
        <p:txBody>
          <a:bodyPr wrap="square">
            <a:spAutoFit/>
          </a:bodyPr>
          <a:lstStyle/>
          <a:p>
            <a:pPr algn="r"/>
            <a:r>
              <a:rPr lang="uk-UA" dirty="0"/>
              <a:t>Найбільш електронегативні елементи зосереджені у верхній правій частині періодичної таблиці. Вони виявляють найбільшу здатність зміщувати у свій бік електрони хімічного зв'язку. Найменш електронегативні (найбільш електропозитивні) елементи розташовані в нижній лівій частині періодичної таблиці. Вони легко віддають свої валентні електрони під час утворення хімічного зв'язку.</a:t>
            </a:r>
          </a:p>
        </p:txBody>
      </p:sp>
    </p:spTree>
    <p:extLst>
      <p:ext uri="{BB962C8B-B14F-4D97-AF65-F5344CB8AC3E}">
        <p14:creationId xmlns:p14="http://schemas.microsoft.com/office/powerpoint/2010/main" val="6436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3BC02B-9AD3-C198-F298-4AED87A4D436}"/>
              </a:ext>
            </a:extLst>
          </p:cNvPr>
          <p:cNvSpPr txBox="1"/>
          <p:nvPr/>
        </p:nvSpPr>
        <p:spPr>
          <a:xfrm>
            <a:off x="534837" y="485511"/>
            <a:ext cx="10696755" cy="5897577"/>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4.7. Ступені окислення елементів</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окисленні та зворотному процесі - відновленні - атом елемента проходить ряд станів окислення. Ці стани характеризуються позитивними чи негативними числами, які називаються окислювальними числами або ступенями окиснення.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Вважають, що </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ступінь окислення - це той заряд на атомі, який може придбати за рахунок віддачі або приєднання частини електронів при утворенні їм хімічного зв'язку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Електрони хімічного зв'язку відносять до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електронегативнішого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елементу. За кількістю електронів, приєднаних до атома, визначають чисельне значення ступеня окислення, яка має негативний знак. Відповідно атом, що втрачає електрони, набуває позитивного ступеня окислення.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оцінки ступеня окиснення використовують деякі правила. Так, ступінь окислення елемента у вільному стані приймають рівною нулю. Ступінь окислення одноатомного катіону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Li</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аніону (F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дорівнює його заряду.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Ступінь окислення елемента у поєднанні обчислюють, якщо відомі хімічна формула сполуки та ступеня окислення всіх інших елементів, що входять до сполуки. Більшість елементів утворюють оксиди. Зазвичай вважають, що кисень має ступінь окислення -2 (крім 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uk-UA"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Звідси легко обчислити ступінь окислення елемента в бінарних кисневмісних сполуках.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17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езонансна структурна формула">
            <a:extLst>
              <a:ext uri="{FF2B5EF4-FFF2-40B4-BE49-F238E27FC236}">
                <a16:creationId xmlns:a16="http://schemas.microsoft.com/office/drawing/2014/main" id="{C85ABEAF-7749-9957-8ECD-A6E3D51AC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135" y="254591"/>
            <a:ext cx="6306249" cy="19836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9D1463-B1CC-2EAF-5030-A4640E183AB4}"/>
              </a:ext>
            </a:extLst>
          </p:cNvPr>
          <p:cNvSpPr txBox="1"/>
          <p:nvPr/>
        </p:nvSpPr>
        <p:spPr>
          <a:xfrm>
            <a:off x="399351" y="254591"/>
            <a:ext cx="4440068" cy="6302816"/>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Ступінь окислення атома елемента та кількість утворених ним хімічних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зв'язків</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часто</a:t>
            </a:r>
            <a:r>
              <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не збігаються. </a:t>
            </a:r>
            <a:r>
              <a:rPr lang="uk-UA" sz="1800" dirty="0">
                <a:effectLst/>
                <a:latin typeface="Calibri" panose="020F0502020204030204" pitchFamily="34" charset="0"/>
                <a:ea typeface="Calibri" panose="020F0502020204030204" pitchFamily="34" charset="0"/>
                <a:cs typeface="Times New Roman" panose="02020603050405020304" pitchFamily="18" charset="0"/>
              </a:rPr>
              <a:t>Так, азот в іоні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має ступінь окислення +5, але утворює тільки 4 хімічні зв'язки; залізо має нульовий ступінь окислення в карбонілі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(CO)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кожен атом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 утворює хімічні зв'язки з п'ятьма молекулами СО. Тому у ступеня окислення своя сфера застосування. Насамперед, це </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складання хімічних формул </a:t>
            </a:r>
            <a:r>
              <a:rPr lang="uk-UA"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якщо відомі ступені окислення всіх елементів, що входять до їх складу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Ступені окислення є важливим показником в окисно-відновних реакціях. За ступенями окиснення проводять також узагальнення багатьох властивостей елементів. Наприклад, основні властивості перехідних елементів стають подібними, якщо метали знаходяться в тому самому ступені окислення, наприклад +2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Мультимедиа в Интернете 5" title="Ступінь окиснення елемента">
            <a:hlinkClick r:id="" action="ppaction://media"/>
            <a:extLst>
              <a:ext uri="{FF2B5EF4-FFF2-40B4-BE49-F238E27FC236}">
                <a16:creationId xmlns:a16="http://schemas.microsoft.com/office/drawing/2014/main" id="{9B013233-5C4C-C140-F96F-0EDACC444DC6}"/>
              </a:ext>
            </a:extLst>
          </p:cNvPr>
          <p:cNvPicPr>
            <a:picLocks noRot="1" noChangeAspect="1"/>
          </p:cNvPicPr>
          <p:nvPr>
            <a:videoFile r:link="rId1"/>
          </p:nvPr>
        </p:nvPicPr>
        <p:blipFill>
          <a:blip r:embed="rId4"/>
          <a:stretch>
            <a:fillRect/>
          </a:stretch>
        </p:blipFill>
        <p:spPr>
          <a:xfrm>
            <a:off x="5400135" y="2881351"/>
            <a:ext cx="6153830" cy="3476914"/>
          </a:xfrm>
          <a:prstGeom prst="rect">
            <a:avLst/>
          </a:prstGeom>
        </p:spPr>
      </p:pic>
    </p:spTree>
    <p:extLst>
      <p:ext uri="{BB962C8B-B14F-4D97-AF65-F5344CB8AC3E}">
        <p14:creationId xmlns:p14="http://schemas.microsoft.com/office/powerpoint/2010/main" val="23390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05C0F-BD8A-F803-1F00-13EE9C647AE8}"/>
              </a:ext>
            </a:extLst>
          </p:cNvPr>
          <p:cNvSpPr txBox="1"/>
          <p:nvPr/>
        </p:nvSpPr>
        <p:spPr>
          <a:xfrm>
            <a:off x="595223" y="218990"/>
            <a:ext cx="11110821" cy="6387711"/>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4.8. Оксиди та кисневмісні кислоти</a:t>
            </a:r>
          </a:p>
          <a:p>
            <a:pPr indent="450215"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Властивості хімічних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 і властивості елементів, що їх утворюють, залежать від положення останніх у періодичній таблиці. Для ілюстрації цих важливих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залежностей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обмежимося класом оксидів. Кисень утворює хімічні сполуки з більшістю елементів. Важливою особливістю кисню є його висока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(3,5 за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Полінгом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Між киснем та будь-яким іншим елементом різниця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електронегативностей</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становить не менше 0,5 одиниці, що забезпечує стабільність оксидів багатьох елементів. Крім нормальних оксидів, в яких кисень має ступінь окислення -2, існують пероксиди (містять іон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надпероксиди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(містять іон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молекулі 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досить міцний подвійна зв'язок (0=0), що відбивається на взаємодії кисню з іншими елементами і, насамперед, проявляється у зниженні швидкості реакцій з-поміж них. </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За рахунок низьких швидкостей реакції окислення в живій природі зберігаються багато органічних речовин (вуглеводи, білки та інші), що мають відновлювальні властивості.</a:t>
            </a:r>
            <a:endParaRPr lang="uk-UA"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Значна частина металів окислюється киснем вже за кімнатної температури. Але </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утворення плівок оксидів на поверхні металів може суттєво уповільнювати подальший процес окиснення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Наприклад, захисною плівкою оксидів покриваються такі активні метали, як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Ti-Ti0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 поверхні заліза при його прожарюванні утворюється щільна плівка 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(чорного кольору), яка суттєво знижує швидкість корозії металу. Звичайна іржа, склад якої можна виразити формулою 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є пухким шаром і не оберігає залізо від корозії.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Інтенсивно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реагує з 02 і алюміній, якщо він взятий у вигляді порошку, оскільки площа поверхні часток різко зростає.</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51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605B7-DA92-7CBE-2925-0D8CD29BFA78}"/>
              </a:ext>
            </a:extLst>
          </p:cNvPr>
          <p:cNvSpPr txBox="1"/>
          <p:nvPr/>
        </p:nvSpPr>
        <p:spPr>
          <a:xfrm>
            <a:off x="502489" y="187504"/>
            <a:ext cx="4293798" cy="1638013"/>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Класифікація оксидів передбачає поділ їх на основні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кислотні, амфотерні та індиферентні.</a:t>
            </a:r>
            <a:endParaRPr lang="uk-UA" sz="1400" i="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b="1" dirty="0">
                <a:effectLst/>
                <a:latin typeface="Calibri" panose="020F0502020204030204" pitchFamily="34" charset="0"/>
                <a:ea typeface="Calibri" panose="020F0502020204030204" pitchFamily="34" charset="0"/>
                <a:cs typeface="Times New Roman" panose="02020603050405020304" pitchFamily="18" charset="0"/>
              </a:rPr>
              <a:t>Основні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оксиди при взаємодії з водою виділяють у розчин іони ОН</a:t>
            </a:r>
            <a:r>
              <a:rPr lang="uk-UA" sz="1800" baseline="30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uk-UA" dirty="0">
              <a:solidFill>
                <a:srgbClr val="00B050"/>
              </a:solidFill>
            </a:endParaRPr>
          </a:p>
        </p:txBody>
      </p:sp>
      <p:pic>
        <p:nvPicPr>
          <p:cNvPr id="5" name="Рисунок 4">
            <a:extLst>
              <a:ext uri="{FF2B5EF4-FFF2-40B4-BE49-F238E27FC236}">
                <a16:creationId xmlns:a16="http://schemas.microsoft.com/office/drawing/2014/main" id="{3D40541D-30AE-FCED-E3BD-18D6B37E2F04}"/>
              </a:ext>
            </a:extLst>
          </p:cNvPr>
          <p:cNvPicPr>
            <a:picLocks noChangeAspect="1"/>
          </p:cNvPicPr>
          <p:nvPr/>
        </p:nvPicPr>
        <p:blipFill>
          <a:blip r:embed="rId2"/>
          <a:stretch>
            <a:fillRect/>
          </a:stretch>
        </p:blipFill>
        <p:spPr>
          <a:xfrm>
            <a:off x="1145309" y="1910188"/>
            <a:ext cx="3054545" cy="389942"/>
          </a:xfrm>
          <a:prstGeom prst="rect">
            <a:avLst/>
          </a:prstGeom>
        </p:spPr>
      </p:pic>
      <p:sp>
        <p:nvSpPr>
          <p:cNvPr id="7" name="TextBox 6">
            <a:extLst>
              <a:ext uri="{FF2B5EF4-FFF2-40B4-BE49-F238E27FC236}">
                <a16:creationId xmlns:a16="http://schemas.microsoft.com/office/drawing/2014/main" id="{BD1C8265-4153-66A1-BE6E-4CE4C68F14F6}"/>
              </a:ext>
            </a:extLst>
          </p:cNvPr>
          <p:cNvSpPr txBox="1"/>
          <p:nvPr/>
        </p:nvSpPr>
        <p:spPr>
          <a:xfrm>
            <a:off x="502489" y="2384801"/>
            <a:ext cx="4207534" cy="646331"/>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При взаємодії з кислотою цей оксид поглинає іони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з</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dirty="0"/>
          </a:p>
        </p:txBody>
      </p:sp>
      <p:pic>
        <p:nvPicPr>
          <p:cNvPr id="9" name="Рисунок 8">
            <a:extLst>
              <a:ext uri="{FF2B5EF4-FFF2-40B4-BE49-F238E27FC236}">
                <a16:creationId xmlns:a16="http://schemas.microsoft.com/office/drawing/2014/main" id="{DD4EA698-68C0-CEDA-280E-AD5A025DFB95}"/>
              </a:ext>
            </a:extLst>
          </p:cNvPr>
          <p:cNvPicPr>
            <a:picLocks noChangeAspect="1"/>
          </p:cNvPicPr>
          <p:nvPr/>
        </p:nvPicPr>
        <p:blipFill>
          <a:blip r:embed="rId3"/>
          <a:stretch>
            <a:fillRect/>
          </a:stretch>
        </p:blipFill>
        <p:spPr>
          <a:xfrm>
            <a:off x="921021" y="3115803"/>
            <a:ext cx="3126613" cy="421062"/>
          </a:xfrm>
          <a:prstGeom prst="rect">
            <a:avLst/>
          </a:prstGeom>
        </p:spPr>
      </p:pic>
      <p:sp>
        <p:nvSpPr>
          <p:cNvPr id="11" name="TextBox 10">
            <a:extLst>
              <a:ext uri="{FF2B5EF4-FFF2-40B4-BE49-F238E27FC236}">
                <a16:creationId xmlns:a16="http://schemas.microsoft.com/office/drawing/2014/main" id="{905FE6FB-4F56-349D-1F4B-4F74F752DFB0}"/>
              </a:ext>
            </a:extLst>
          </p:cNvPr>
          <p:cNvSpPr txBox="1"/>
          <p:nvPr/>
        </p:nvSpPr>
        <p:spPr>
          <a:xfrm>
            <a:off x="329961" y="3627675"/>
            <a:ext cx="4380062" cy="3242234"/>
          </a:xfrm>
          <a:prstGeom prst="rect">
            <a:avLst/>
          </a:prstGeom>
          <a:noFill/>
        </p:spPr>
        <p:txBody>
          <a:bodyPr wrap="square">
            <a:spAutoFit/>
          </a:bodyPr>
          <a:lstStyle/>
          <a:p>
            <a:pPr indent="450215"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Основними властивостями зазвичай мають оксиди металів, що характеризуються низькими значеннями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електронегативності</a:t>
            </a:r>
            <a:r>
              <a:rPr lang="uk-UA" sz="1600" dirty="0">
                <a:effectLst/>
                <a:latin typeface="Calibri" panose="020F0502020204030204" pitchFamily="34" charset="0"/>
                <a:ea typeface="Calibri" panose="020F0502020204030204" pitchFamily="34" charset="0"/>
                <a:cs typeface="Times New Roman" panose="02020603050405020304" pitchFamily="18" charset="0"/>
              </a:rPr>
              <a:t>. Великій різниці значень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електронегативності</a:t>
            </a:r>
            <a:r>
              <a:rPr lang="uk-UA" sz="1600" dirty="0">
                <a:effectLst/>
                <a:latin typeface="Calibri" panose="020F0502020204030204" pitchFamily="34" charset="0"/>
                <a:ea typeface="Calibri" panose="020F0502020204030204" pitchFamily="34" charset="0"/>
                <a:cs typeface="Times New Roman" panose="02020603050405020304" pitchFamily="18" charset="0"/>
              </a:rPr>
              <a:t> кисню х(О) та металу х(М) відповідає висока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іонність</a:t>
            </a:r>
            <a:r>
              <a:rPr lang="uk-UA" sz="1600" dirty="0">
                <a:effectLst/>
                <a:latin typeface="Calibri" panose="020F0502020204030204" pitchFamily="34" charset="0"/>
                <a:ea typeface="Calibri" panose="020F0502020204030204" pitchFamily="34" charset="0"/>
                <a:cs typeface="Times New Roman" panose="02020603050405020304" pitchFamily="18" charset="0"/>
              </a:rPr>
              <a:t> зв'язку М-О. Метали з низькими значеннями х розташовуються в нижній лівій частині періодичної системи. Саме оксиди лужних металів (ІА група) та найбільш важких лужноземельних металів -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Са</a:t>
            </a:r>
            <a:r>
              <a:rPr lang="uk-UA" sz="1600" dirty="0">
                <a:effectLst/>
                <a:latin typeface="Calibri" panose="020F0502020204030204" pitchFamily="34" charset="0"/>
                <a:ea typeface="Calibri" panose="020F0502020204030204" pitchFamily="34" charset="0"/>
                <a:cs typeface="Times New Roman" panose="02020603050405020304" pitchFamily="18" charset="0"/>
              </a:rPr>
              <a:t>,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Sr</a:t>
            </a:r>
            <a:r>
              <a:rPr lang="uk-UA" sz="1600" dirty="0">
                <a:effectLst/>
                <a:latin typeface="Calibri" panose="020F0502020204030204" pitchFamily="34" charset="0"/>
                <a:ea typeface="Calibri" panose="020F0502020204030204" pitchFamily="34" charset="0"/>
                <a:cs typeface="Times New Roman" panose="02020603050405020304" pitchFamily="18" charset="0"/>
              </a:rPr>
              <a:t>, Ва (ІІА група) - утворюють основні оксиди, що взаємодіють з водою.</a:t>
            </a:r>
          </a:p>
        </p:txBody>
      </p:sp>
      <p:sp>
        <p:nvSpPr>
          <p:cNvPr id="13" name="TextBox 12">
            <a:extLst>
              <a:ext uri="{FF2B5EF4-FFF2-40B4-BE49-F238E27FC236}">
                <a16:creationId xmlns:a16="http://schemas.microsoft.com/office/drawing/2014/main" id="{25C93068-8997-18A7-1909-8ECCE82FC3F0}"/>
              </a:ext>
            </a:extLst>
          </p:cNvPr>
          <p:cNvSpPr txBox="1"/>
          <p:nvPr/>
        </p:nvSpPr>
        <p:spPr>
          <a:xfrm>
            <a:off x="5160753" y="187504"/>
            <a:ext cx="6786832" cy="923330"/>
          </a:xfrm>
          <a:prstGeom prst="rect">
            <a:avLst/>
          </a:prstGeom>
          <a:noFill/>
        </p:spPr>
        <p:txBody>
          <a:bodyPr wrap="square">
            <a:spAutoFit/>
          </a:bodyPr>
          <a:lstStyle/>
          <a:p>
            <a:pPr algn="just"/>
            <a:r>
              <a:rPr lang="ru-RU" dirty="0" err="1"/>
              <a:t>Оксиди</a:t>
            </a:r>
            <a:r>
              <a:rPr lang="ru-RU" dirty="0"/>
              <a:t> </a:t>
            </a:r>
            <a:r>
              <a:rPr lang="ru-RU" dirty="0" err="1"/>
              <a:t>багатьох</a:t>
            </a:r>
            <a:r>
              <a:rPr lang="ru-RU" dirty="0"/>
              <a:t> </a:t>
            </a:r>
            <a:r>
              <a:rPr lang="ru-RU" dirty="0" err="1"/>
              <a:t>інших</a:t>
            </a:r>
            <a:r>
              <a:rPr lang="ru-RU" dirty="0"/>
              <a:t> </a:t>
            </a:r>
            <a:r>
              <a:rPr lang="ru-RU" dirty="0" err="1"/>
              <a:t>металів</a:t>
            </a:r>
            <a:r>
              <a:rPr lang="ru-RU" dirty="0"/>
              <a:t> у </a:t>
            </a:r>
            <a:r>
              <a:rPr lang="ru-RU" dirty="0" err="1"/>
              <a:t>ступені</a:t>
            </a:r>
            <a:r>
              <a:rPr lang="ru-RU" dirty="0"/>
              <a:t> </a:t>
            </a:r>
            <a:r>
              <a:rPr lang="ru-RU" dirty="0" err="1"/>
              <a:t>окислення</a:t>
            </a:r>
            <a:r>
              <a:rPr lang="ru-RU" dirty="0"/>
              <a:t> +2 і +3 (</a:t>
            </a:r>
            <a:r>
              <a:rPr lang="ru-RU" dirty="0" err="1"/>
              <a:t>частково</a:t>
            </a:r>
            <a:r>
              <a:rPr lang="ru-RU" dirty="0"/>
              <a:t>) </a:t>
            </a:r>
            <a:r>
              <a:rPr lang="ru-RU" dirty="0" err="1"/>
              <a:t>також</a:t>
            </a:r>
            <a:r>
              <a:rPr lang="ru-RU" dirty="0"/>
              <a:t> </a:t>
            </a:r>
            <a:r>
              <a:rPr lang="ru-RU" dirty="0" err="1"/>
              <a:t>виявляють</a:t>
            </a:r>
            <a:r>
              <a:rPr lang="ru-RU" dirty="0"/>
              <a:t> </a:t>
            </a:r>
            <a:r>
              <a:rPr lang="ru-RU" dirty="0" err="1"/>
              <a:t>основні</a:t>
            </a:r>
            <a:r>
              <a:rPr lang="ru-RU" dirty="0"/>
              <a:t> </a:t>
            </a:r>
            <a:r>
              <a:rPr lang="ru-RU" dirty="0" err="1"/>
              <a:t>властивості</a:t>
            </a:r>
            <a:r>
              <a:rPr lang="ru-RU" dirty="0"/>
              <a:t>, але з водою не </a:t>
            </a:r>
            <a:r>
              <a:rPr lang="ru-RU" dirty="0" err="1"/>
              <a:t>взаємодіють</a:t>
            </a:r>
            <a:r>
              <a:rPr lang="ru-RU" dirty="0"/>
              <a:t>, а </a:t>
            </a:r>
            <a:r>
              <a:rPr lang="ru-RU" dirty="0" err="1"/>
              <a:t>розчиняються</a:t>
            </a:r>
            <a:r>
              <a:rPr lang="ru-RU" dirty="0"/>
              <a:t> </a:t>
            </a:r>
            <a:r>
              <a:rPr lang="ru-RU" dirty="0" err="1"/>
              <a:t>лише</a:t>
            </a:r>
            <a:r>
              <a:rPr lang="ru-RU" dirty="0"/>
              <a:t> кислотах.</a:t>
            </a:r>
            <a:endParaRPr lang="uk-UA" dirty="0"/>
          </a:p>
        </p:txBody>
      </p:sp>
      <p:pic>
        <p:nvPicPr>
          <p:cNvPr id="15" name="Рисунок 14">
            <a:extLst>
              <a:ext uri="{FF2B5EF4-FFF2-40B4-BE49-F238E27FC236}">
                <a16:creationId xmlns:a16="http://schemas.microsoft.com/office/drawing/2014/main" id="{427D5C40-17D7-62E3-B2D6-A527D1F9B4BF}"/>
              </a:ext>
            </a:extLst>
          </p:cNvPr>
          <p:cNvPicPr>
            <a:picLocks noChangeAspect="1"/>
          </p:cNvPicPr>
          <p:nvPr/>
        </p:nvPicPr>
        <p:blipFill>
          <a:blip r:embed="rId4"/>
          <a:stretch>
            <a:fillRect/>
          </a:stretch>
        </p:blipFill>
        <p:spPr>
          <a:xfrm>
            <a:off x="6882560" y="1212602"/>
            <a:ext cx="3213011" cy="400538"/>
          </a:xfrm>
          <a:prstGeom prst="rect">
            <a:avLst/>
          </a:prstGeom>
        </p:spPr>
      </p:pic>
      <p:sp>
        <p:nvSpPr>
          <p:cNvPr id="17" name="TextBox 16">
            <a:extLst>
              <a:ext uri="{FF2B5EF4-FFF2-40B4-BE49-F238E27FC236}">
                <a16:creationId xmlns:a16="http://schemas.microsoft.com/office/drawing/2014/main" id="{76BD2342-10E4-FC6A-A2F2-8E306CB2B045}"/>
              </a:ext>
            </a:extLst>
          </p:cNvPr>
          <p:cNvSpPr txBox="1"/>
          <p:nvPr/>
        </p:nvSpPr>
        <p:spPr>
          <a:xfrm>
            <a:off x="5095649" y="1844018"/>
            <a:ext cx="6786831" cy="671915"/>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Кислотні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оксиди при взаємодії з водою виділяють у розчин іони Н</a:t>
            </a:r>
            <a:r>
              <a:rPr lang="uk-UA" sz="1800" baseline="-25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0</a:t>
            </a:r>
            <a:r>
              <a:rPr lang="uk-UA" sz="1800" baseline="30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або, спрощено, іони Н</a:t>
            </a:r>
            <a:r>
              <a:rPr lang="uk-UA" sz="1800" baseline="30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6911C96F-B4AB-69D7-00CA-6E264C9FFF27}"/>
              </a:ext>
            </a:extLst>
          </p:cNvPr>
          <p:cNvPicPr>
            <a:picLocks noChangeAspect="1"/>
          </p:cNvPicPr>
          <p:nvPr/>
        </p:nvPicPr>
        <p:blipFill>
          <a:blip r:embed="rId5"/>
          <a:stretch>
            <a:fillRect/>
          </a:stretch>
        </p:blipFill>
        <p:spPr>
          <a:xfrm>
            <a:off x="6748384" y="2662140"/>
            <a:ext cx="3481359" cy="368992"/>
          </a:xfrm>
          <a:prstGeom prst="rect">
            <a:avLst/>
          </a:prstGeom>
        </p:spPr>
      </p:pic>
      <p:sp>
        <p:nvSpPr>
          <p:cNvPr id="21" name="TextBox 20">
            <a:extLst>
              <a:ext uri="{FF2B5EF4-FFF2-40B4-BE49-F238E27FC236}">
                <a16:creationId xmlns:a16="http://schemas.microsoft.com/office/drawing/2014/main" id="{6B1E05F7-0548-7579-1C24-58D85756E9E0}"/>
              </a:ext>
            </a:extLst>
          </p:cNvPr>
          <p:cNvSpPr txBox="1"/>
          <p:nvPr/>
        </p:nvSpPr>
        <p:spPr>
          <a:xfrm>
            <a:off x="5031356" y="3077426"/>
            <a:ext cx="6916229" cy="1264642"/>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цю групу потрапляють оксиди неметалів у середніх і високих ступенях окиснення (С0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P</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також оксиди перехідних металів у вищих ступенях окиснення (С</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М</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7</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ACC877AB-E7ED-6D99-2877-8B9A3A322BAB}"/>
              </a:ext>
            </a:extLst>
          </p:cNvPr>
          <p:cNvPicPr>
            <a:picLocks noChangeAspect="1"/>
          </p:cNvPicPr>
          <p:nvPr/>
        </p:nvPicPr>
        <p:blipFill>
          <a:blip r:embed="rId6"/>
          <a:stretch>
            <a:fillRect/>
          </a:stretch>
        </p:blipFill>
        <p:spPr>
          <a:xfrm>
            <a:off x="6492048" y="4094843"/>
            <a:ext cx="3994029" cy="387682"/>
          </a:xfrm>
          <a:prstGeom prst="rect">
            <a:avLst/>
          </a:prstGeom>
        </p:spPr>
      </p:pic>
      <p:sp>
        <p:nvSpPr>
          <p:cNvPr id="25" name="TextBox 24">
            <a:extLst>
              <a:ext uri="{FF2B5EF4-FFF2-40B4-BE49-F238E27FC236}">
                <a16:creationId xmlns:a16="http://schemas.microsoft.com/office/drawing/2014/main" id="{BDEEBC42-607B-C917-A51B-32B2F2DD37FD}"/>
              </a:ext>
            </a:extLst>
          </p:cNvPr>
          <p:cNvSpPr txBox="1"/>
          <p:nvPr/>
        </p:nvSpPr>
        <p:spPr>
          <a:xfrm>
            <a:off x="5015735" y="4549467"/>
            <a:ext cx="6866745" cy="671915"/>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Кислотні властивості оксидів виявляються також при поглинанні ними іонів </a:t>
            </a: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з розчину: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Рисунок 26">
            <a:extLst>
              <a:ext uri="{FF2B5EF4-FFF2-40B4-BE49-F238E27FC236}">
                <a16:creationId xmlns:a16="http://schemas.microsoft.com/office/drawing/2014/main" id="{15F72048-7A11-530E-B347-8FD612B8AC08}"/>
              </a:ext>
            </a:extLst>
          </p:cNvPr>
          <p:cNvPicPr>
            <a:picLocks noChangeAspect="1"/>
          </p:cNvPicPr>
          <p:nvPr/>
        </p:nvPicPr>
        <p:blipFill>
          <a:blip r:embed="rId7"/>
          <a:stretch>
            <a:fillRect/>
          </a:stretch>
        </p:blipFill>
        <p:spPr>
          <a:xfrm>
            <a:off x="6966492" y="5248792"/>
            <a:ext cx="2781357" cy="295719"/>
          </a:xfrm>
          <a:prstGeom prst="rect">
            <a:avLst/>
          </a:prstGeom>
        </p:spPr>
      </p:pic>
      <p:sp>
        <p:nvSpPr>
          <p:cNvPr id="29" name="TextBox 28">
            <a:extLst>
              <a:ext uri="{FF2B5EF4-FFF2-40B4-BE49-F238E27FC236}">
                <a16:creationId xmlns:a16="http://schemas.microsoft.com/office/drawing/2014/main" id="{6D168B24-4837-D009-CFF4-6BD96C3928A4}"/>
              </a:ext>
            </a:extLst>
          </p:cNvPr>
          <p:cNvSpPr txBox="1"/>
          <p:nvPr/>
        </p:nvSpPr>
        <p:spPr>
          <a:xfrm>
            <a:off x="5031356" y="5571921"/>
            <a:ext cx="6094562" cy="369332"/>
          </a:xfrm>
          <a:prstGeom prst="rect">
            <a:avLst/>
          </a:prstGeom>
          <a:noFill/>
        </p:spPr>
        <p:txBody>
          <a:bodyPr wrap="square">
            <a:spAutoFit/>
          </a:bodyPr>
          <a:lstStyle/>
          <a:p>
            <a:r>
              <a:rPr lang="ru-RU" dirty="0" err="1"/>
              <a:t>Деякі</a:t>
            </a:r>
            <a:r>
              <a:rPr lang="ru-RU" dirty="0"/>
              <a:t> </a:t>
            </a:r>
            <a:r>
              <a:rPr lang="ru-RU" dirty="0" err="1"/>
              <a:t>кислотні</a:t>
            </a:r>
            <a:r>
              <a:rPr lang="ru-RU" dirty="0"/>
              <a:t> </a:t>
            </a:r>
            <a:r>
              <a:rPr lang="ru-RU" dirty="0" err="1"/>
              <a:t>оксиди</a:t>
            </a:r>
            <a:r>
              <a:rPr lang="ru-RU" dirty="0"/>
              <a:t> </a:t>
            </a:r>
            <a:r>
              <a:rPr lang="ru-RU" dirty="0" err="1"/>
              <a:t>розчиняються</a:t>
            </a:r>
            <a:r>
              <a:rPr lang="ru-RU" dirty="0"/>
              <a:t> </a:t>
            </a:r>
            <a:r>
              <a:rPr lang="ru-RU" dirty="0" err="1"/>
              <a:t>лише</a:t>
            </a:r>
            <a:r>
              <a:rPr lang="ru-RU" dirty="0"/>
              <a:t> у лугах:</a:t>
            </a:r>
            <a:endParaRPr lang="uk-UA" dirty="0"/>
          </a:p>
        </p:txBody>
      </p:sp>
      <p:pic>
        <p:nvPicPr>
          <p:cNvPr id="31" name="Рисунок 30">
            <a:extLst>
              <a:ext uri="{FF2B5EF4-FFF2-40B4-BE49-F238E27FC236}">
                <a16:creationId xmlns:a16="http://schemas.microsoft.com/office/drawing/2014/main" id="{A19B52D3-1E6F-CA8F-FB0F-31DB4DECD58D}"/>
              </a:ext>
            </a:extLst>
          </p:cNvPr>
          <p:cNvPicPr>
            <a:picLocks noChangeAspect="1"/>
          </p:cNvPicPr>
          <p:nvPr/>
        </p:nvPicPr>
        <p:blipFill>
          <a:blip r:embed="rId8"/>
          <a:stretch>
            <a:fillRect/>
          </a:stretch>
        </p:blipFill>
        <p:spPr>
          <a:xfrm>
            <a:off x="6492048" y="6125190"/>
            <a:ext cx="4053650" cy="369332"/>
          </a:xfrm>
          <a:prstGeom prst="rect">
            <a:avLst/>
          </a:prstGeom>
        </p:spPr>
      </p:pic>
    </p:spTree>
    <p:extLst>
      <p:ext uri="{BB962C8B-B14F-4D97-AF65-F5344CB8AC3E}">
        <p14:creationId xmlns:p14="http://schemas.microsoft.com/office/powerpoint/2010/main" val="192731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657F07-34A4-1AA0-837F-015F74DB44FD}"/>
              </a:ext>
            </a:extLst>
          </p:cNvPr>
          <p:cNvSpPr txBox="1"/>
          <p:nvPr/>
        </p:nvSpPr>
        <p:spPr>
          <a:xfrm>
            <a:off x="226443" y="244793"/>
            <a:ext cx="5734410" cy="968278"/>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Амфотерні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оксиди зазвичай не розчиняються у воді, але реагують з розчинами кислот та основ. Прикладом може бути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81477AA-0C8F-5C69-EAFC-B78A8CDCD150}"/>
              </a:ext>
            </a:extLst>
          </p:cNvPr>
          <p:cNvPicPr>
            <a:picLocks noChangeAspect="1"/>
          </p:cNvPicPr>
          <p:nvPr/>
        </p:nvPicPr>
        <p:blipFill>
          <a:blip r:embed="rId2"/>
          <a:stretch>
            <a:fillRect/>
          </a:stretch>
        </p:blipFill>
        <p:spPr>
          <a:xfrm>
            <a:off x="1579818" y="1213071"/>
            <a:ext cx="3877399" cy="589850"/>
          </a:xfrm>
          <a:prstGeom prst="rect">
            <a:avLst/>
          </a:prstGeom>
        </p:spPr>
      </p:pic>
      <p:sp>
        <p:nvSpPr>
          <p:cNvPr id="7" name="TextBox 6">
            <a:extLst>
              <a:ext uri="{FF2B5EF4-FFF2-40B4-BE49-F238E27FC236}">
                <a16:creationId xmlns:a16="http://schemas.microsoft.com/office/drawing/2014/main" id="{B3354C46-CAA5-1FBC-2A85-488BC0210897}"/>
              </a:ext>
            </a:extLst>
          </p:cNvPr>
          <p:cNvSpPr txBox="1"/>
          <p:nvPr/>
        </p:nvSpPr>
        <p:spPr>
          <a:xfrm>
            <a:off x="226443" y="2324163"/>
            <a:ext cx="5734410" cy="923330"/>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У першому випадку утворюються комплексні іони, що являють собою групи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ru-RU" sz="1800" dirty="0">
                <a:effectLst/>
                <a:latin typeface="Calibri" panose="020F0502020204030204" pitchFamily="34" charset="0"/>
                <a:ea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6Н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а в другому - групи A</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-40Н</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dirty="0"/>
          </a:p>
        </p:txBody>
      </p:sp>
      <p:pic>
        <p:nvPicPr>
          <p:cNvPr id="9" name="Рисунок 8">
            <a:extLst>
              <a:ext uri="{FF2B5EF4-FFF2-40B4-BE49-F238E27FC236}">
                <a16:creationId xmlns:a16="http://schemas.microsoft.com/office/drawing/2014/main" id="{584A7178-6940-76D6-B94D-BA2AE2964678}"/>
              </a:ext>
            </a:extLst>
          </p:cNvPr>
          <p:cNvPicPr>
            <a:picLocks noChangeAspect="1"/>
          </p:cNvPicPr>
          <p:nvPr/>
        </p:nvPicPr>
        <p:blipFill>
          <a:blip r:embed="rId3"/>
          <a:stretch>
            <a:fillRect/>
          </a:stretch>
        </p:blipFill>
        <p:spPr>
          <a:xfrm>
            <a:off x="1579818" y="3491736"/>
            <a:ext cx="3342190" cy="555763"/>
          </a:xfrm>
          <a:prstGeom prst="rect">
            <a:avLst/>
          </a:prstGeom>
        </p:spPr>
      </p:pic>
      <p:sp>
        <p:nvSpPr>
          <p:cNvPr id="11" name="TextBox 10">
            <a:extLst>
              <a:ext uri="{FF2B5EF4-FFF2-40B4-BE49-F238E27FC236}">
                <a16:creationId xmlns:a16="http://schemas.microsoft.com/office/drawing/2014/main" id="{969BB3EB-899A-3AAF-6F8D-79D79347F84E}"/>
              </a:ext>
            </a:extLst>
          </p:cNvPr>
          <p:cNvSpPr txBox="1"/>
          <p:nvPr/>
        </p:nvSpPr>
        <p:spPr>
          <a:xfrm>
            <a:off x="1438" y="4753343"/>
            <a:ext cx="5873152" cy="1561005"/>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Серед типових елементів амфотерні оксиди утворюють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Be</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II</a:t>
            </a:r>
            <a:r>
              <a:rPr lang="uk-UA" sz="1800" dirty="0">
                <a:effectLst/>
                <a:latin typeface="Calibri" panose="020F0502020204030204" pitchFamily="34" charset="0"/>
                <a:ea typeface="Calibri" panose="020F0502020204030204" pitchFamily="34" charset="0"/>
                <a:cs typeface="Times New Roman" panose="02020603050405020304" pitchFamily="18" charset="0"/>
              </a:rPr>
              <a:t>А),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Ga</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III</a:t>
            </a:r>
            <a:r>
              <a:rPr lang="uk-UA" sz="1800" dirty="0">
                <a:effectLst/>
                <a:latin typeface="Calibri" panose="020F0502020204030204" pitchFamily="34" charset="0"/>
                <a:ea typeface="Calibri" panose="020F0502020204030204" pitchFamily="34" charset="0"/>
                <a:cs typeface="Times New Roman" panose="02020603050405020304" pitchFamily="18" charset="0"/>
              </a:rPr>
              <a:t>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Sn</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Pb</a:t>
            </a:r>
            <a:r>
              <a:rPr lang="uk-UA" sz="1800" dirty="0">
                <a:effectLst/>
                <a:latin typeface="Calibri" panose="020F0502020204030204" pitchFamily="34" charset="0"/>
                <a:ea typeface="Calibri" panose="020F0502020204030204" pitchFamily="34" charset="0"/>
                <a:cs typeface="Times New Roman" panose="02020603050405020304" pitchFamily="18" charset="0"/>
              </a:rPr>
              <a:t>(IVA). Оксиди таких елементів, як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As</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Sb</a:t>
            </a:r>
            <a:r>
              <a:rPr lang="uk-UA" sz="1800" dirty="0">
                <a:effectLst/>
                <a:latin typeface="Calibri" panose="020F0502020204030204" pitchFamily="34" charset="0"/>
                <a:ea typeface="Calibri" panose="020F0502020204030204" pitchFamily="34" charset="0"/>
                <a:cs typeface="Times New Roman" panose="02020603050405020304" pitchFamily="18" charset="0"/>
              </a:rPr>
              <a:t>(VA), виявляють кислотні властивості при ступені окислення елементів +5 і амфотерні - при ступені окислення +3.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485A64B-5502-4857-A2ED-503AF0457951}"/>
              </a:ext>
            </a:extLst>
          </p:cNvPr>
          <p:cNvSpPr txBox="1"/>
          <p:nvPr/>
        </p:nvSpPr>
        <p:spPr>
          <a:xfrm>
            <a:off x="6027708" y="248046"/>
            <a:ext cx="5937849" cy="1857368"/>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Загальні тенденції зміни кислотно-основних властивостей оксидів є такими. </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Оксиди того самого елемента збільшують кислотність при підвищенні ступеня окислення елемента. При постійних ступенях окислення елементів кислотні властивості оксидів зростають у періодах та знижуються у групах.</a:t>
            </a:r>
            <a:endParaRPr lang="uk-UA"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232BB7A-0BA9-756D-B019-2877DB40A19A}"/>
              </a:ext>
            </a:extLst>
          </p:cNvPr>
          <p:cNvSpPr txBox="1"/>
          <p:nvPr/>
        </p:nvSpPr>
        <p:spPr>
          <a:xfrm>
            <a:off x="6631557" y="5831919"/>
            <a:ext cx="5100367" cy="646331"/>
          </a:xfrm>
          <a:prstGeom prst="rect">
            <a:avLst/>
          </a:prstGeom>
          <a:noFill/>
        </p:spPr>
        <p:txBody>
          <a:bodyPr wrap="square">
            <a:spAutoFit/>
          </a:bodyPr>
          <a:lstStyle/>
          <a:p>
            <a:pPr algn="ctr"/>
            <a:r>
              <a:rPr lang="ru-RU" dirty="0" err="1"/>
              <a:t>Кислотні</a:t>
            </a:r>
            <a:r>
              <a:rPr lang="ru-RU" dirty="0"/>
              <a:t>, </a:t>
            </a:r>
            <a:r>
              <a:rPr lang="ru-RU" dirty="0" err="1"/>
              <a:t>амфотерні</a:t>
            </a:r>
            <a:r>
              <a:rPr lang="ru-RU" dirty="0"/>
              <a:t> та </a:t>
            </a:r>
            <a:r>
              <a:rPr lang="ru-RU" dirty="0" err="1"/>
              <a:t>основні</a:t>
            </a:r>
            <a:r>
              <a:rPr lang="ru-RU" dirty="0"/>
              <a:t> </a:t>
            </a:r>
            <a:r>
              <a:rPr lang="ru-RU" dirty="0" err="1"/>
              <a:t>оксидиперехідних</a:t>
            </a:r>
            <a:r>
              <a:rPr lang="ru-RU" dirty="0"/>
              <a:t> </a:t>
            </a:r>
            <a:r>
              <a:rPr lang="ru-RU" dirty="0" err="1"/>
              <a:t>металів</a:t>
            </a:r>
            <a:r>
              <a:rPr lang="ru-RU" dirty="0"/>
              <a:t> </a:t>
            </a:r>
            <a:r>
              <a:rPr lang="ru-RU" dirty="0" err="1"/>
              <a:t>першого</a:t>
            </a:r>
            <a:r>
              <a:rPr lang="ru-RU" dirty="0"/>
              <a:t> ряду</a:t>
            </a:r>
            <a:endParaRPr lang="uk-UA" dirty="0"/>
          </a:p>
        </p:txBody>
      </p:sp>
      <p:pic>
        <p:nvPicPr>
          <p:cNvPr id="16" name="Рисунок 15" descr="Изображение выглядит как диаграмма, линия, текст, Шрифт&#10;&#10;Автоматически созданное описание">
            <a:extLst>
              <a:ext uri="{FF2B5EF4-FFF2-40B4-BE49-F238E27FC236}">
                <a16:creationId xmlns:a16="http://schemas.microsoft.com/office/drawing/2014/main" id="{BAD2008D-AC46-EB93-521C-AEEE45543FD7}"/>
              </a:ext>
            </a:extLst>
          </p:cNvPr>
          <p:cNvPicPr>
            <a:picLocks noChangeAspect="1"/>
          </p:cNvPicPr>
          <p:nvPr/>
        </p:nvPicPr>
        <p:blipFill>
          <a:blip r:embed="rId4"/>
          <a:stretch>
            <a:fillRect/>
          </a:stretch>
        </p:blipFill>
        <p:spPr>
          <a:xfrm>
            <a:off x="6027708" y="2369730"/>
            <a:ext cx="5868836" cy="3114602"/>
          </a:xfrm>
          <a:prstGeom prst="rect">
            <a:avLst/>
          </a:prstGeom>
        </p:spPr>
      </p:pic>
    </p:spTree>
    <p:extLst>
      <p:ext uri="{BB962C8B-B14F-4D97-AF65-F5344CB8AC3E}">
        <p14:creationId xmlns:p14="http://schemas.microsoft.com/office/powerpoint/2010/main" val="177617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2B4AAE-448D-D771-2D43-0F507D77D9F9}"/>
              </a:ext>
            </a:extLst>
          </p:cNvPr>
          <p:cNvSpPr txBox="1"/>
          <p:nvPr/>
        </p:nvSpPr>
        <p:spPr>
          <a:xfrm>
            <a:off x="726775" y="575093"/>
            <a:ext cx="2525383" cy="6006452"/>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Особливу групу складають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нейтральні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індиферентні, оксиди, які не виявляють помітно кислотних, ні основних властивостей. У цю групу зазвичай включають оксиди,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NO. Причини їхньої інертності можуть бути різні. Так, існування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термодинамічно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більш імовірно, ніж відповідної кислоти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можуть бути і кінетичні труднощі на шляху перетворення оксиду в кислоту.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Мультимедиа в Интернете 5" title="Оксиди. Хімія 8 клас">
            <a:hlinkClick r:id="" action="ppaction://media"/>
            <a:extLst>
              <a:ext uri="{FF2B5EF4-FFF2-40B4-BE49-F238E27FC236}">
                <a16:creationId xmlns:a16="http://schemas.microsoft.com/office/drawing/2014/main" id="{CBFA9A9E-1AAE-AFCF-7BE8-D67EE653C03C}"/>
              </a:ext>
            </a:extLst>
          </p:cNvPr>
          <p:cNvPicPr>
            <a:picLocks noRot="1" noChangeAspect="1"/>
          </p:cNvPicPr>
          <p:nvPr>
            <a:videoFile r:link="rId1"/>
          </p:nvPr>
        </p:nvPicPr>
        <p:blipFill>
          <a:blip r:embed="rId3"/>
          <a:stretch>
            <a:fillRect/>
          </a:stretch>
        </p:blipFill>
        <p:spPr>
          <a:xfrm>
            <a:off x="3591818" y="1204762"/>
            <a:ext cx="7873407" cy="4448475"/>
          </a:xfrm>
          <a:prstGeom prst="rect">
            <a:avLst/>
          </a:prstGeom>
        </p:spPr>
      </p:pic>
    </p:spTree>
    <p:extLst>
      <p:ext uri="{BB962C8B-B14F-4D97-AF65-F5344CB8AC3E}">
        <p14:creationId xmlns:p14="http://schemas.microsoft.com/office/powerpoint/2010/main" val="28093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6FCB98-E64F-93AE-B99F-24FA2F47DDF1}"/>
              </a:ext>
            </a:extLst>
          </p:cNvPr>
          <p:cNvSpPr txBox="1"/>
          <p:nvPr/>
        </p:nvSpPr>
        <p:spPr>
          <a:xfrm>
            <a:off x="657763" y="206152"/>
            <a:ext cx="11160425" cy="1663597"/>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Кисневмісні 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сполуки, що виявляють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протонодонорні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властивості. Вони поділяються на кілька груп: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аквакислоти</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оксокислоти</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гідроксокислоти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Усі вони включають групи -ОН, що містять кислотний протон.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Схеми структур основних частинок показані малюнку. Відповідні реакції можна розглядати з позиції гідролізу.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43A87CBA-4BEF-C574-B77C-84B5ED9D5967}"/>
              </a:ext>
            </a:extLst>
          </p:cNvPr>
          <p:cNvPicPr>
            <a:picLocks noChangeAspect="1"/>
          </p:cNvPicPr>
          <p:nvPr/>
        </p:nvPicPr>
        <p:blipFill>
          <a:blip r:embed="rId2"/>
          <a:stretch>
            <a:fillRect/>
          </a:stretch>
        </p:blipFill>
        <p:spPr>
          <a:xfrm>
            <a:off x="3599079" y="1806410"/>
            <a:ext cx="4993842" cy="4962631"/>
          </a:xfrm>
          <a:prstGeom prst="rect">
            <a:avLst/>
          </a:prstGeom>
        </p:spPr>
      </p:pic>
    </p:spTree>
    <p:extLst>
      <p:ext uri="{BB962C8B-B14F-4D97-AF65-F5344CB8AC3E}">
        <p14:creationId xmlns:p14="http://schemas.microsoft.com/office/powerpoint/2010/main" val="62965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A27DC-00A3-B68D-0E48-CA9652733107}"/>
              </a:ext>
            </a:extLst>
          </p:cNvPr>
          <p:cNvSpPr txBox="1"/>
          <p:nvPr/>
        </p:nvSpPr>
        <p:spPr>
          <a:xfrm>
            <a:off x="304081" y="188437"/>
            <a:ext cx="3629564" cy="3339184"/>
          </a:xfrm>
          <a:prstGeom prst="rect">
            <a:avLst/>
          </a:prstGeom>
          <a:noFill/>
        </p:spPr>
        <p:txBody>
          <a:bodyPr wrap="square">
            <a:spAutoFit/>
          </a:bodyPr>
          <a:lstStyle/>
          <a:p>
            <a:pPr indent="450215" algn="just">
              <a:lnSpc>
                <a:spcPct val="107000"/>
              </a:lnSpc>
              <a:spcAft>
                <a:spcPts val="800"/>
              </a:spcAft>
            </a:pP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Аквакислоти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містять кислотний протон на ОН-групах молекул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які з'єднані з катіоном металу. Утворюється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аквакомплексний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катіон, який відщеплює один або кілька протонів в результаті реакції з молекулами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що знаходяться в розчині. Прикладом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аквакислоти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може бути аквакомплекс алюмінію.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B0377D2-63D9-698C-4014-BE8E990D80DF}"/>
              </a:ext>
            </a:extLst>
          </p:cNvPr>
          <p:cNvPicPr>
            <a:picLocks noChangeAspect="1"/>
          </p:cNvPicPr>
          <p:nvPr/>
        </p:nvPicPr>
        <p:blipFill>
          <a:blip r:embed="rId2"/>
          <a:stretch>
            <a:fillRect/>
          </a:stretch>
        </p:blipFill>
        <p:spPr>
          <a:xfrm>
            <a:off x="400333" y="3583692"/>
            <a:ext cx="3444418" cy="272315"/>
          </a:xfrm>
          <a:prstGeom prst="rect">
            <a:avLst/>
          </a:prstGeom>
        </p:spPr>
      </p:pic>
      <p:sp>
        <p:nvSpPr>
          <p:cNvPr id="7" name="TextBox 6">
            <a:extLst>
              <a:ext uri="{FF2B5EF4-FFF2-40B4-BE49-F238E27FC236}">
                <a16:creationId xmlns:a16="http://schemas.microsoft.com/office/drawing/2014/main" id="{AE433CFF-E043-45F2-5FCE-1D19FD469851}"/>
              </a:ext>
            </a:extLst>
          </p:cNvPr>
          <p:cNvSpPr txBox="1"/>
          <p:nvPr/>
        </p:nvSpPr>
        <p:spPr>
          <a:xfrm>
            <a:off x="248331" y="4349434"/>
            <a:ext cx="3596420" cy="2153731"/>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проводити нейтралізацію іонів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з</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утворюються, то ступінь проходження реакції в прямому напрямку будуть зростати, і можливими стають наступні ступені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6B46FC-2A96-7F88-AFC2-23060CEE402A}"/>
              </a:ext>
            </a:extLst>
          </p:cNvPr>
          <p:cNvSpPr txBox="1"/>
          <p:nvPr/>
        </p:nvSpPr>
        <p:spPr>
          <a:xfrm>
            <a:off x="4125583" y="188437"/>
            <a:ext cx="3862477" cy="3042821"/>
          </a:xfrm>
          <a:prstGeom prst="rect">
            <a:avLst/>
          </a:prstGeom>
          <a:noFill/>
        </p:spPr>
        <p:txBody>
          <a:bodyPr wrap="square">
            <a:spAutoFit/>
          </a:bodyPr>
          <a:lstStyle/>
          <a:p>
            <a:pPr indent="450215" algn="just">
              <a:lnSpc>
                <a:spcPct val="107000"/>
              </a:lnSpc>
              <a:spcAft>
                <a:spcPts val="800"/>
              </a:spcAft>
            </a:pP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Оксокислоти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містять кислотний протон на групах -ОН, з'єднаних з атомом, до якого приєднані також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оксогрупи</a:t>
            </a:r>
            <a:r>
              <a:rPr lang="uk-UA" sz="1800" dirty="0">
                <a:effectLst/>
                <a:latin typeface="Calibri" panose="020F0502020204030204" pitchFamily="34" charset="0"/>
                <a:ea typeface="Calibri" panose="020F0502020204030204" pitchFamily="34" charset="0"/>
                <a:cs typeface="Times New Roman" panose="02020603050405020304" pitchFamily="18" charset="0"/>
              </a:rPr>
              <a:t> =0.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Оксокислоти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взаємодіють із водою з відщепленням протонів. Як приклад розглянемо взаємодію з водою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формулу якої подаємо у вигляді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який краще відображає її структуру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403785B6-47D4-0D85-C0FC-8293E397193F}"/>
              </a:ext>
            </a:extLst>
          </p:cNvPr>
          <p:cNvPicPr>
            <a:picLocks noChangeAspect="1"/>
          </p:cNvPicPr>
          <p:nvPr/>
        </p:nvPicPr>
        <p:blipFill>
          <a:blip r:embed="rId3"/>
          <a:stretch>
            <a:fillRect/>
          </a:stretch>
        </p:blipFill>
        <p:spPr>
          <a:xfrm>
            <a:off x="4254429" y="3579298"/>
            <a:ext cx="3733632" cy="359662"/>
          </a:xfrm>
          <a:prstGeom prst="rect">
            <a:avLst/>
          </a:prstGeom>
        </p:spPr>
      </p:pic>
      <p:pic>
        <p:nvPicPr>
          <p:cNvPr id="13" name="Рисунок 12">
            <a:extLst>
              <a:ext uri="{FF2B5EF4-FFF2-40B4-BE49-F238E27FC236}">
                <a16:creationId xmlns:a16="http://schemas.microsoft.com/office/drawing/2014/main" id="{06A8B52F-6817-E6D7-2863-B1A097544BA0}"/>
              </a:ext>
            </a:extLst>
          </p:cNvPr>
          <p:cNvPicPr>
            <a:picLocks noChangeAspect="1"/>
          </p:cNvPicPr>
          <p:nvPr/>
        </p:nvPicPr>
        <p:blipFill>
          <a:blip r:embed="rId4"/>
          <a:stretch>
            <a:fillRect/>
          </a:stretch>
        </p:blipFill>
        <p:spPr>
          <a:xfrm>
            <a:off x="4254429" y="4047724"/>
            <a:ext cx="3596420" cy="312365"/>
          </a:xfrm>
          <a:prstGeom prst="rect">
            <a:avLst/>
          </a:prstGeom>
        </p:spPr>
      </p:pic>
      <p:sp>
        <p:nvSpPr>
          <p:cNvPr id="15" name="TextBox 14">
            <a:extLst>
              <a:ext uri="{FF2B5EF4-FFF2-40B4-BE49-F238E27FC236}">
                <a16:creationId xmlns:a16="http://schemas.microsoft.com/office/drawing/2014/main" id="{040527D8-2D10-615F-3DFD-016F7E304204}"/>
              </a:ext>
            </a:extLst>
          </p:cNvPr>
          <p:cNvSpPr txBox="1"/>
          <p:nvPr/>
        </p:nvSpPr>
        <p:spPr>
          <a:xfrm>
            <a:off x="4125583" y="4608227"/>
            <a:ext cx="3862477" cy="1397947"/>
          </a:xfrm>
          <a:prstGeom prst="rect">
            <a:avLst/>
          </a:prstGeom>
          <a:noFill/>
        </p:spPr>
        <p:txBody>
          <a:bodyPr wrap="square">
            <a:spAutoFit/>
          </a:bodyPr>
          <a:lstStyle/>
          <a:p>
            <a:pPr indent="450215"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Більш звичною формою запису іона 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600" dirty="0">
                <a:effectLst/>
                <a:latin typeface="Calibri" panose="020F0502020204030204" pitchFamily="34" charset="0"/>
                <a:ea typeface="Calibri" panose="020F0502020204030204" pitchFamily="34" charset="0"/>
                <a:cs typeface="Times New Roman" panose="02020603050405020304" pitchFamily="18" charset="0"/>
              </a:rPr>
              <a:t>S</a:t>
            </a:r>
            <a:r>
              <a:rPr lang="uk-UA" sz="1600" dirty="0">
                <a:effectLst/>
                <a:latin typeface="Calibri" panose="020F0502020204030204" pitchFamily="34" charset="0"/>
                <a:ea typeface="Calibri" panose="020F0502020204030204" pitchFamily="34" charset="0"/>
                <a:cs typeface="Times New Roman" panose="02020603050405020304" pitchFamily="18" charset="0"/>
              </a:rPr>
              <a:t>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є S0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uk-UA" sz="1600" dirty="0">
                <a:effectLst/>
                <a:latin typeface="Calibri" panose="020F0502020204030204" pitchFamily="34" charset="0"/>
                <a:ea typeface="Calibri" panose="020F0502020204030204" pitchFamily="34" charset="0"/>
                <a:cs typeface="Times New Roman" panose="02020603050405020304" pitchFamily="18" charset="0"/>
              </a:rPr>
              <a:t>Повнота іонізації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оксокислот</a:t>
            </a:r>
            <a:r>
              <a:rPr lang="uk-UA" sz="1600" dirty="0">
                <a:effectLst/>
                <a:latin typeface="Calibri" panose="020F0502020204030204" pitchFamily="34" charset="0"/>
                <a:ea typeface="Calibri" panose="020F0502020204030204" pitchFamily="34" charset="0"/>
                <a:cs typeface="Times New Roman" panose="02020603050405020304" pitchFamily="18" charset="0"/>
              </a:rPr>
              <a:t> залежить від сили самих кислот і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600" dirty="0">
                <a:effectLst/>
                <a:latin typeface="Calibri" panose="020F0502020204030204" pitchFamily="34" charset="0"/>
                <a:ea typeface="Calibri" panose="020F0502020204030204" pitchFamily="34" charset="0"/>
                <a:cs typeface="Times New Roman" panose="02020603050405020304" pitchFamily="18" charset="0"/>
              </a:rPr>
              <a:t> розчину. Ступінь іонізації збільшується при підвищенні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600" dirty="0">
                <a:effectLst/>
                <a:latin typeface="Calibri" panose="020F0502020204030204" pitchFamily="34" charset="0"/>
                <a:ea typeface="Calibri" panose="020F0502020204030204" pitchFamily="34" charset="0"/>
                <a:cs typeface="Times New Roman" panose="02020603050405020304" pitchFamily="18" charset="0"/>
              </a:rPr>
              <a:t> розчину.</a:t>
            </a:r>
          </a:p>
        </p:txBody>
      </p:sp>
      <p:sp>
        <p:nvSpPr>
          <p:cNvPr id="17" name="TextBox 16">
            <a:extLst>
              <a:ext uri="{FF2B5EF4-FFF2-40B4-BE49-F238E27FC236}">
                <a16:creationId xmlns:a16="http://schemas.microsoft.com/office/drawing/2014/main" id="{CF0B5EFD-CF9A-A562-146F-C37C60148760}"/>
              </a:ext>
            </a:extLst>
          </p:cNvPr>
          <p:cNvSpPr txBox="1"/>
          <p:nvPr/>
        </p:nvSpPr>
        <p:spPr>
          <a:xfrm>
            <a:off x="8179998" y="188437"/>
            <a:ext cx="3707921" cy="1857368"/>
          </a:xfrm>
          <a:prstGeom prst="rect">
            <a:avLst/>
          </a:prstGeom>
          <a:noFill/>
        </p:spPr>
        <p:txBody>
          <a:bodyPr wrap="square">
            <a:spAutoFit/>
          </a:bodyPr>
          <a:lstStyle/>
          <a:p>
            <a:pPr indent="450215" algn="just">
              <a:lnSpc>
                <a:spcPct val="107000"/>
              </a:lnSpc>
              <a:spcAft>
                <a:spcPts val="800"/>
              </a:spcAft>
            </a:pP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Гідроксокислоти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містять у своєму складі тільки групи -ОН, наприклад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Si</a:t>
            </a:r>
            <a:r>
              <a:rPr lang="uk-UA" sz="1800" dirty="0">
                <a:effectLst/>
                <a:latin typeface="Calibri" panose="020F0502020204030204" pitchFamily="34" charset="0"/>
                <a:ea typeface="Calibri" panose="020F0502020204030204" pitchFamily="34" charset="0"/>
                <a:cs typeface="Times New Roman" panose="02020603050405020304" pitchFamily="18" charset="0"/>
              </a:rPr>
              <a:t>(OH)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Їхні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протонодонорні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властивості виражені слабо і проявляються в лужному середовищі: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CC72E430-97A7-BCC3-6A7C-716514EABDB8}"/>
              </a:ext>
            </a:extLst>
          </p:cNvPr>
          <p:cNvPicPr>
            <a:picLocks noChangeAspect="1"/>
          </p:cNvPicPr>
          <p:nvPr/>
        </p:nvPicPr>
        <p:blipFill>
          <a:blip r:embed="rId5"/>
          <a:stretch>
            <a:fillRect/>
          </a:stretch>
        </p:blipFill>
        <p:spPr>
          <a:xfrm>
            <a:off x="8319575" y="2273651"/>
            <a:ext cx="3317499" cy="400538"/>
          </a:xfrm>
          <a:prstGeom prst="rect">
            <a:avLst/>
          </a:prstGeom>
        </p:spPr>
      </p:pic>
      <p:sp>
        <p:nvSpPr>
          <p:cNvPr id="21" name="TextBox 20">
            <a:extLst>
              <a:ext uri="{FF2B5EF4-FFF2-40B4-BE49-F238E27FC236}">
                <a16:creationId xmlns:a16="http://schemas.microsoft.com/office/drawing/2014/main" id="{DC140BAE-87D9-B66E-F7BB-3021694A9518}"/>
              </a:ext>
            </a:extLst>
          </p:cNvPr>
          <p:cNvSpPr txBox="1"/>
          <p:nvPr/>
        </p:nvSpPr>
        <p:spPr>
          <a:xfrm>
            <a:off x="8258357" y="3015630"/>
            <a:ext cx="3533310" cy="923330"/>
          </a:xfrm>
          <a:prstGeom prst="rect">
            <a:avLst/>
          </a:prstGeom>
          <a:noFill/>
        </p:spPr>
        <p:txBody>
          <a:bodyPr wrap="square">
            <a:spAutoFit/>
          </a:bodyPr>
          <a:lstStyle/>
          <a:p>
            <a:pPr algn="just"/>
            <a:r>
              <a:rPr lang="ru-RU" dirty="0"/>
              <a:t>У сильно </a:t>
            </a:r>
            <a:r>
              <a:rPr lang="ru-RU" dirty="0" err="1"/>
              <a:t>лужному</a:t>
            </a:r>
            <a:r>
              <a:rPr lang="ru-RU" dirty="0"/>
              <a:t> </a:t>
            </a:r>
            <a:r>
              <a:rPr lang="ru-RU" dirty="0" err="1"/>
              <a:t>середовищі</a:t>
            </a:r>
            <a:r>
              <a:rPr lang="ru-RU" dirty="0"/>
              <a:t> </a:t>
            </a:r>
            <a:r>
              <a:rPr lang="ru-RU" dirty="0" err="1"/>
              <a:t>реакція</a:t>
            </a:r>
            <a:r>
              <a:rPr lang="ru-RU" dirty="0"/>
              <a:t> </a:t>
            </a:r>
            <a:r>
              <a:rPr lang="ru-RU" dirty="0" err="1"/>
              <a:t>закінчується</a:t>
            </a:r>
            <a:r>
              <a:rPr lang="ru-RU" dirty="0"/>
              <a:t> </a:t>
            </a:r>
            <a:r>
              <a:rPr lang="ru-RU" dirty="0" err="1"/>
              <a:t>утворенням</a:t>
            </a:r>
            <a:r>
              <a:rPr lang="ru-RU" dirty="0"/>
              <a:t> </a:t>
            </a:r>
            <a:r>
              <a:rPr lang="ru-RU" dirty="0" err="1"/>
              <a:t>оксоаніону</a:t>
            </a:r>
            <a:r>
              <a:rPr lang="ru-RU" dirty="0"/>
              <a:t>.</a:t>
            </a:r>
            <a:endParaRPr lang="uk-UA" dirty="0"/>
          </a:p>
        </p:txBody>
      </p:sp>
    </p:spTree>
    <p:extLst>
      <p:ext uri="{BB962C8B-B14F-4D97-AF65-F5344CB8AC3E}">
        <p14:creationId xmlns:p14="http://schemas.microsoft.com/office/powerpoint/2010/main" val="375213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D9F66D-D0B9-D9E4-564E-F429D840D045}"/>
              </a:ext>
            </a:extLst>
          </p:cNvPr>
          <p:cNvSpPr txBox="1"/>
          <p:nvPr/>
        </p:nvSpPr>
        <p:spPr>
          <a:xfrm>
            <a:off x="238663" y="248077"/>
            <a:ext cx="11803811" cy="6546279"/>
          </a:xfrm>
          <a:prstGeom prst="rect">
            <a:avLst/>
          </a:prstGeom>
          <a:noFill/>
        </p:spPr>
        <p:txBody>
          <a:bodyPr wrap="square">
            <a:spAutoFit/>
          </a:bodyPr>
          <a:lstStyle/>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Честь відкриття періодичного закону та періодичної таблиці належить </a:t>
            </a:r>
            <a:r>
              <a:rPr lang="uk-UA" b="1" dirty="0">
                <a:effectLst/>
                <a:latin typeface="Calibri" panose="020F0502020204030204" pitchFamily="34" charset="0"/>
                <a:ea typeface="Calibri" panose="020F0502020204030204" pitchFamily="34" charset="0"/>
                <a:cs typeface="Times New Roman" panose="02020603050405020304" pitchFamily="18" charset="0"/>
              </a:rPr>
              <a:t>Дмитру Івановичу Менделєєву </a:t>
            </a:r>
            <a:r>
              <a:rPr lang="uk-UA" dirty="0">
                <a:effectLst/>
                <a:latin typeface="Calibri" panose="020F0502020204030204" pitchFamily="34" charset="0"/>
                <a:ea typeface="Calibri" panose="020F0502020204030204" pitchFamily="34" charset="0"/>
                <a:cs typeface="Times New Roman" panose="02020603050405020304" pitchFamily="18" charset="0"/>
              </a:rPr>
              <a:t>(1834-1907). У 1869 р. він склав і опублікував таблицю елементів, під назвою «Досвід системи елементів, заснованої на їхній атомній вазі та хімічній подібності» Форма цієї таблиці з невеликими змінами зберіглася до наших днів.</a:t>
            </a:r>
          </a:p>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Поряд з Менделєєвим над упорядкуванням таблиці елементів працював німецький хімік </a:t>
            </a:r>
            <a:r>
              <a:rPr lang="uk-UA" b="1" dirty="0">
                <a:effectLst/>
                <a:latin typeface="Calibri" panose="020F0502020204030204" pitchFamily="34" charset="0"/>
                <a:ea typeface="Calibri" panose="020F0502020204030204" pitchFamily="34" charset="0"/>
                <a:cs typeface="Times New Roman" panose="02020603050405020304" pitchFamily="18" charset="0"/>
              </a:rPr>
              <a:t>Юліус Лотар </a:t>
            </a:r>
            <a:r>
              <a:rPr lang="uk-UA" b="1" dirty="0" err="1">
                <a:effectLst/>
                <a:latin typeface="Calibri" panose="020F0502020204030204" pitchFamily="34" charset="0"/>
                <a:ea typeface="Calibri" panose="020F0502020204030204" pitchFamily="34" charset="0"/>
                <a:cs typeface="Times New Roman" panose="02020603050405020304" pitchFamily="18" charset="0"/>
              </a:rPr>
              <a:t>Мейєр</a:t>
            </a:r>
            <a:r>
              <a:rPr lang="uk-UA" b="1" dirty="0">
                <a:effectLst/>
                <a:latin typeface="Calibri" panose="020F0502020204030204" pitchFamily="34" charset="0"/>
                <a:ea typeface="Calibri" panose="020F0502020204030204" pitchFamily="34" charset="0"/>
                <a:cs typeface="Times New Roman" panose="02020603050405020304" pitchFamily="18" charset="0"/>
              </a:rPr>
              <a:t> </a:t>
            </a:r>
            <a:r>
              <a:rPr lang="uk-UA" dirty="0">
                <a:effectLst/>
                <a:latin typeface="Calibri" panose="020F0502020204030204" pitchFamily="34" charset="0"/>
                <a:ea typeface="Calibri" panose="020F0502020204030204" pitchFamily="34" charset="0"/>
                <a:cs typeface="Times New Roman" panose="02020603050405020304" pitchFamily="18" charset="0"/>
              </a:rPr>
              <a:t>(1830-1895), який опублікував свою основну роботу, що включає періодичну таблицю, в 1870. Його нерідко називають автором періодичної таблиці елементів. Але Менделєєв перший опублікував свій завершений варіант таблиці, а й те, що він показав, і це важливіше, що таблиця відбиває фундаментальний закон природи. Він чітко вказав на періодичну залежність великої кількості властивостей елементів та їх </a:t>
            </a:r>
            <a:r>
              <a:rPr lang="uk-UA"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dirty="0">
                <a:effectLst/>
                <a:latin typeface="Calibri" panose="020F0502020204030204" pitchFamily="34" charset="0"/>
                <a:ea typeface="Calibri" panose="020F0502020204030204" pitchFamily="34" charset="0"/>
                <a:cs typeface="Times New Roman" panose="02020603050405020304" pitchFamily="18" charset="0"/>
              </a:rPr>
              <a:t> від положення елементів у періодичній таблиці. Він настільки був переконаний у правильності відкритої ним системи елементів, що залишив у періодичній таблиці місця для ще невідкритих елементів та спрогнозував їх основні властивості, а також склад оксидів та хлоридів та деякі властивості цих </a:t>
            </a:r>
            <a:r>
              <a:rPr lang="uk-UA"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dirty="0">
                <a:effectLst/>
                <a:latin typeface="Calibri" panose="020F0502020204030204" pitchFamily="34" charset="0"/>
                <a:ea typeface="Calibri" panose="020F0502020204030204" pitchFamily="34" charset="0"/>
                <a:cs typeface="Times New Roman" panose="02020603050405020304" pitchFamily="18" charset="0"/>
              </a:rPr>
              <a:t>. Їм були передбачені нові елементи - екабор (</a:t>
            </a:r>
            <a:r>
              <a:rPr lang="uk-UA" dirty="0" err="1">
                <a:effectLst/>
                <a:latin typeface="Calibri" panose="020F0502020204030204" pitchFamily="34" charset="0"/>
                <a:ea typeface="Calibri" panose="020F0502020204030204" pitchFamily="34" charset="0"/>
                <a:cs typeface="Times New Roman" panose="02020603050405020304" pitchFamily="18" charset="0"/>
              </a:rPr>
              <a:t>Sc</a:t>
            </a:r>
            <a:r>
              <a:rPr lang="uk-UA" dirty="0">
                <a:effectLst/>
                <a:latin typeface="Calibri" panose="020F0502020204030204" pitchFamily="34" charset="0"/>
                <a:ea typeface="Calibri" panose="020F0502020204030204" pitchFamily="34" charset="0"/>
                <a:cs typeface="Times New Roman" panose="02020603050405020304" pitchFamily="18" charset="0"/>
              </a:rPr>
              <a:t>), </a:t>
            </a:r>
            <a:r>
              <a:rPr lang="uk-UA" dirty="0" err="1">
                <a:effectLst/>
                <a:latin typeface="Calibri" panose="020F0502020204030204" pitchFamily="34" charset="0"/>
                <a:ea typeface="Calibri" panose="020F0502020204030204" pitchFamily="34" charset="0"/>
                <a:cs typeface="Times New Roman" panose="02020603050405020304" pitchFamily="18" charset="0"/>
              </a:rPr>
              <a:t>екаалюміній</a:t>
            </a:r>
            <a:r>
              <a:rPr lang="uk-UA" dirty="0">
                <a:effectLst/>
                <a:latin typeface="Calibri" panose="020F0502020204030204" pitchFamily="34" charset="0"/>
                <a:ea typeface="Calibri" panose="020F0502020204030204" pitchFamily="34" charset="0"/>
                <a:cs typeface="Times New Roman" panose="02020603050405020304" pitchFamily="18" charset="0"/>
              </a:rPr>
              <a:t> (</a:t>
            </a:r>
            <a:r>
              <a:rPr lang="uk-UA" dirty="0" err="1">
                <a:effectLst/>
                <a:latin typeface="Calibri" panose="020F0502020204030204" pitchFamily="34" charset="0"/>
                <a:ea typeface="Calibri" panose="020F0502020204030204" pitchFamily="34" charset="0"/>
                <a:cs typeface="Times New Roman" panose="02020603050405020304" pitchFamily="18" charset="0"/>
              </a:rPr>
              <a:t>Ga</a:t>
            </a:r>
            <a:r>
              <a:rPr lang="uk-UA" dirty="0">
                <a:effectLst/>
                <a:latin typeface="Calibri" panose="020F0502020204030204" pitchFamily="34" charset="0"/>
                <a:ea typeface="Calibri" panose="020F0502020204030204" pitchFamily="34" charset="0"/>
                <a:cs typeface="Times New Roman" panose="02020603050405020304" pitchFamily="18" charset="0"/>
              </a:rPr>
              <a:t>) та </a:t>
            </a:r>
            <a:r>
              <a:rPr lang="uk-UA" dirty="0" err="1">
                <a:effectLst/>
                <a:latin typeface="Calibri" panose="020F0502020204030204" pitchFamily="34" charset="0"/>
                <a:ea typeface="Calibri" panose="020F0502020204030204" pitchFamily="34" charset="0"/>
                <a:cs typeface="Times New Roman" panose="02020603050405020304" pitchFamily="18" charset="0"/>
              </a:rPr>
              <a:t>екасиліцій</a:t>
            </a:r>
            <a:r>
              <a:rPr lang="uk-UA" dirty="0">
                <a:effectLst/>
                <a:latin typeface="Calibri" panose="020F0502020204030204" pitchFamily="34" charset="0"/>
                <a:ea typeface="Calibri" panose="020F0502020204030204" pitchFamily="34" charset="0"/>
                <a:cs typeface="Times New Roman" panose="02020603050405020304" pitchFamily="18" charset="0"/>
              </a:rPr>
              <a:t> (</a:t>
            </a:r>
            <a:r>
              <a:rPr lang="uk-UA" dirty="0" err="1">
                <a:effectLst/>
                <a:latin typeface="Calibri" panose="020F0502020204030204" pitchFamily="34" charset="0"/>
                <a:ea typeface="Calibri" panose="020F0502020204030204" pitchFamily="34" charset="0"/>
                <a:cs typeface="Times New Roman" panose="02020603050405020304" pitchFamily="18" charset="0"/>
              </a:rPr>
              <a:t>Ge</a:t>
            </a:r>
            <a:r>
              <a:rPr lang="uk-UA" dirty="0">
                <a:effectLst/>
                <a:latin typeface="Calibri" panose="020F0502020204030204" pitchFamily="34" charset="0"/>
                <a:ea typeface="Calibri" panose="020F0502020204030204" pitchFamily="34" charset="0"/>
                <a:cs typeface="Times New Roman" panose="02020603050405020304" pitchFamily="18" charset="0"/>
              </a:rPr>
              <a:t>), описані деякі їх властивості. Він виправив атомні маси дванадцяти елементів.</a:t>
            </a:r>
          </a:p>
          <a:p>
            <a:pPr indent="450215" algn="just">
              <a:lnSpc>
                <a:spcPct val="107000"/>
              </a:lnSpc>
              <a:spcAft>
                <a:spcPts val="8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Наступні роки стали тріумфальними для Менделєєва. У 1875 р. французький хімік </a:t>
            </a:r>
            <a:r>
              <a:rPr lang="uk-UA" b="1" dirty="0" err="1">
                <a:effectLst/>
                <a:latin typeface="Calibri" panose="020F0502020204030204" pitchFamily="34" charset="0"/>
                <a:ea typeface="Calibri" panose="020F0502020204030204" pitchFamily="34" charset="0"/>
                <a:cs typeface="Times New Roman" panose="02020603050405020304" pitchFamily="18" charset="0"/>
              </a:rPr>
              <a:t>Лекок</a:t>
            </a:r>
            <a:r>
              <a:rPr lang="uk-UA" b="1" dirty="0">
                <a:effectLst/>
                <a:latin typeface="Calibri" panose="020F0502020204030204" pitchFamily="34" charset="0"/>
                <a:ea typeface="Calibri" panose="020F0502020204030204" pitchFamily="34" charset="0"/>
                <a:cs typeface="Times New Roman" panose="02020603050405020304" pitchFamily="18" charset="0"/>
              </a:rPr>
              <a:t> де </a:t>
            </a:r>
            <a:r>
              <a:rPr lang="uk-UA" b="1" dirty="0" err="1">
                <a:effectLst/>
                <a:latin typeface="Calibri" panose="020F0502020204030204" pitchFamily="34" charset="0"/>
                <a:ea typeface="Calibri" panose="020F0502020204030204" pitchFamily="34" charset="0"/>
                <a:cs typeface="Times New Roman" panose="02020603050405020304" pitchFamily="18" charset="0"/>
              </a:rPr>
              <a:t>Буабодран</a:t>
            </a:r>
            <a:r>
              <a:rPr lang="uk-UA" b="1" dirty="0">
                <a:effectLst/>
                <a:latin typeface="Calibri" panose="020F0502020204030204" pitchFamily="34" charset="0"/>
                <a:ea typeface="Calibri" panose="020F0502020204030204" pitchFamily="34" charset="0"/>
                <a:cs typeface="Times New Roman" panose="02020603050405020304" pitchFamily="18" charset="0"/>
              </a:rPr>
              <a:t> </a:t>
            </a:r>
            <a:r>
              <a:rPr lang="uk-UA" dirty="0">
                <a:effectLst/>
                <a:latin typeface="Calibri" panose="020F0502020204030204" pitchFamily="34" charset="0"/>
                <a:ea typeface="Calibri" panose="020F0502020204030204" pitchFamily="34" charset="0"/>
                <a:cs typeface="Times New Roman" panose="02020603050405020304" pitchFamily="18" charset="0"/>
              </a:rPr>
              <a:t>(1838-1912) відкрив новий елемент, який назвав галієм (</a:t>
            </a:r>
            <a:r>
              <a:rPr lang="uk-UA" dirty="0" err="1">
                <a:effectLst/>
                <a:latin typeface="Calibri" panose="020F0502020204030204" pitchFamily="34" charset="0"/>
                <a:ea typeface="Calibri" panose="020F0502020204030204" pitchFamily="34" charset="0"/>
                <a:cs typeface="Times New Roman" panose="02020603050405020304" pitchFamily="18" charset="0"/>
              </a:rPr>
              <a:t>Галія</a:t>
            </a:r>
            <a:r>
              <a:rPr lang="uk-UA" dirty="0">
                <a:effectLst/>
                <a:latin typeface="Calibri" panose="020F0502020204030204" pitchFamily="34" charset="0"/>
                <a:ea typeface="Calibri" panose="020F0502020204030204" pitchFamily="34" charset="0"/>
                <a:cs typeface="Times New Roman" panose="02020603050405020304" pitchFamily="18" charset="0"/>
              </a:rPr>
              <a:t> - давньоримська назва Франції). Менделєєв показав, що галій ідентичний </a:t>
            </a:r>
            <a:r>
              <a:rPr lang="uk-UA" dirty="0" err="1">
                <a:effectLst/>
                <a:latin typeface="Calibri" panose="020F0502020204030204" pitchFamily="34" charset="0"/>
                <a:ea typeface="Calibri" panose="020F0502020204030204" pitchFamily="34" charset="0"/>
                <a:cs typeface="Times New Roman" panose="02020603050405020304" pitchFamily="18" charset="0"/>
              </a:rPr>
              <a:t>екаалюмінію</a:t>
            </a:r>
            <a:r>
              <a:rPr lang="uk-UA" dirty="0">
                <a:effectLst/>
                <a:latin typeface="Calibri" panose="020F0502020204030204" pitchFamily="34" charset="0"/>
                <a:ea typeface="Calibri" panose="020F0502020204030204" pitchFamily="34" charset="0"/>
                <a:cs typeface="Times New Roman" panose="02020603050405020304" pitchFamily="18" charset="0"/>
              </a:rPr>
              <a:t>, і вказав на помилку </a:t>
            </a:r>
            <a:r>
              <a:rPr lang="uk-UA" dirty="0" err="1">
                <a:effectLst/>
                <a:latin typeface="Calibri" panose="020F0502020204030204" pitchFamily="34" charset="0"/>
                <a:ea typeface="Calibri" panose="020F0502020204030204" pitchFamily="34" charset="0"/>
                <a:cs typeface="Times New Roman" panose="02020603050405020304" pitchFamily="18" charset="0"/>
              </a:rPr>
              <a:t>Лекока</a:t>
            </a:r>
            <a:r>
              <a:rPr lang="uk-UA" dirty="0">
                <a:effectLst/>
                <a:latin typeface="Calibri" panose="020F0502020204030204" pitchFamily="34" charset="0"/>
                <a:ea typeface="Calibri" panose="020F0502020204030204" pitchFamily="34" charset="0"/>
                <a:cs typeface="Times New Roman" panose="02020603050405020304" pitchFamily="18" charset="0"/>
              </a:rPr>
              <a:t> де </a:t>
            </a:r>
            <a:r>
              <a:rPr lang="uk-UA" dirty="0" err="1">
                <a:effectLst/>
                <a:latin typeface="Calibri" panose="020F0502020204030204" pitchFamily="34" charset="0"/>
                <a:ea typeface="Calibri" panose="020F0502020204030204" pitchFamily="34" charset="0"/>
                <a:cs typeface="Times New Roman" panose="02020603050405020304" pitchFamily="18" charset="0"/>
              </a:rPr>
              <a:t>Буабодрана</a:t>
            </a:r>
            <a:r>
              <a:rPr lang="uk-UA" dirty="0">
                <a:effectLst/>
                <a:latin typeface="Calibri" panose="020F0502020204030204" pitchFamily="34" charset="0"/>
                <a:ea typeface="Calibri" panose="020F0502020204030204" pitchFamily="34" charset="0"/>
                <a:cs typeface="Times New Roman" panose="02020603050405020304" pitchFamily="18" charset="0"/>
              </a:rPr>
              <a:t> у визначенні атомної маси цього елемента. У 1879 р. шведський хімік </a:t>
            </a:r>
            <a:r>
              <a:rPr lang="uk-UA" dirty="0" err="1">
                <a:effectLst/>
                <a:latin typeface="Calibri" panose="020F0502020204030204" pitchFamily="34" charset="0"/>
                <a:ea typeface="Calibri" panose="020F0502020204030204" pitchFamily="34" charset="0"/>
                <a:cs typeface="Times New Roman" panose="02020603050405020304" pitchFamily="18" charset="0"/>
              </a:rPr>
              <a:t>Ларе</a:t>
            </a:r>
            <a:r>
              <a:rPr lang="uk-UA" dirty="0">
                <a:effectLst/>
                <a:latin typeface="Calibri" panose="020F0502020204030204" pitchFamily="34" charset="0"/>
                <a:ea typeface="Calibri" panose="020F0502020204030204" pitchFamily="34" charset="0"/>
                <a:cs typeface="Times New Roman" panose="02020603050405020304" pitchFamily="18" charset="0"/>
              </a:rPr>
              <a:t> Фредрік </a:t>
            </a:r>
            <a:r>
              <a:rPr lang="uk-UA" dirty="0" err="1">
                <a:effectLst/>
                <a:latin typeface="Calibri" panose="020F0502020204030204" pitchFamily="34" charset="0"/>
                <a:ea typeface="Calibri" panose="020F0502020204030204" pitchFamily="34" charset="0"/>
                <a:cs typeface="Times New Roman" panose="02020603050405020304" pitchFamily="18" charset="0"/>
              </a:rPr>
              <a:t>Нільсон</a:t>
            </a:r>
            <a:r>
              <a:rPr lang="uk-UA" dirty="0">
                <a:effectLst/>
                <a:latin typeface="Calibri" panose="020F0502020204030204" pitchFamily="34" charset="0"/>
                <a:ea typeface="Calibri" panose="020F0502020204030204" pitchFamily="34" charset="0"/>
                <a:cs typeface="Times New Roman" panose="02020603050405020304" pitchFamily="18" charset="0"/>
              </a:rPr>
              <a:t> (1840-1899) відкрив новий елемент і назвав його </a:t>
            </a:r>
            <a:r>
              <a:rPr lang="uk-UA" dirty="0" err="1">
                <a:effectLst/>
                <a:latin typeface="Calibri" panose="020F0502020204030204" pitchFamily="34" charset="0"/>
                <a:ea typeface="Calibri" panose="020F0502020204030204" pitchFamily="34" charset="0"/>
                <a:cs typeface="Times New Roman" panose="02020603050405020304" pitchFamily="18" charset="0"/>
              </a:rPr>
              <a:t>скандією</a:t>
            </a:r>
            <a:r>
              <a:rPr lang="uk-UA" dirty="0">
                <a:effectLst/>
                <a:latin typeface="Calibri" panose="020F0502020204030204" pitchFamily="34" charset="0"/>
                <a:ea typeface="Calibri" panose="020F0502020204030204" pitchFamily="34" charset="0"/>
                <a:cs typeface="Times New Roman" panose="02020603050405020304" pitchFamily="18" charset="0"/>
              </a:rPr>
              <a:t> (на честь Скандинавії).</a:t>
            </a:r>
          </a:p>
          <a:p>
            <a:pPr algn="just"/>
            <a:r>
              <a:rPr lang="uk-UA" dirty="0">
                <a:effectLst/>
                <a:latin typeface="Calibri" panose="020F0502020204030204" pitchFamily="34" charset="0"/>
                <a:ea typeface="Calibri" panose="020F0502020204030204" pitchFamily="34" charset="0"/>
                <a:cs typeface="Times New Roman" panose="02020603050405020304" pitchFamily="18" charset="0"/>
              </a:rPr>
              <a:t>Відразу було помічено, що його властивості подібні до тих, які були передбачені Менделєєвим для екабору. І 1886 р. німецький хімік </a:t>
            </a:r>
            <a:r>
              <a:rPr lang="uk-UA" dirty="0" err="1">
                <a:effectLst/>
                <a:latin typeface="Calibri" panose="020F0502020204030204" pitchFamily="34" charset="0"/>
                <a:ea typeface="Calibri" panose="020F0502020204030204" pitchFamily="34" charset="0"/>
                <a:cs typeface="Times New Roman" panose="02020603050405020304" pitchFamily="18" charset="0"/>
              </a:rPr>
              <a:t>Клеменс</a:t>
            </a:r>
            <a:r>
              <a:rPr lang="uk-UA" dirty="0">
                <a:effectLst/>
                <a:latin typeface="Calibri" panose="020F0502020204030204" pitchFamily="34" charset="0"/>
                <a:ea typeface="Calibri" panose="020F0502020204030204" pitchFamily="34" charset="0"/>
                <a:cs typeface="Times New Roman" panose="02020603050405020304" pitchFamily="18" charset="0"/>
              </a:rPr>
              <a:t> Олександр </a:t>
            </a:r>
            <a:r>
              <a:rPr lang="uk-UA" dirty="0" err="1">
                <a:effectLst/>
                <a:latin typeface="Calibri" panose="020F0502020204030204" pitchFamily="34" charset="0"/>
                <a:ea typeface="Calibri" panose="020F0502020204030204" pitchFamily="34" charset="0"/>
                <a:cs typeface="Times New Roman" panose="02020603050405020304" pitchFamily="18" charset="0"/>
              </a:rPr>
              <a:t>Вінклер</a:t>
            </a:r>
            <a:r>
              <a:rPr lang="uk-UA" dirty="0">
                <a:effectLst/>
                <a:latin typeface="Calibri" panose="020F0502020204030204" pitchFamily="34" charset="0"/>
                <a:ea typeface="Calibri" panose="020F0502020204030204" pitchFamily="34" charset="0"/>
                <a:cs typeface="Times New Roman" panose="02020603050405020304" pitchFamily="18" charset="0"/>
              </a:rPr>
              <a:t> (1838-1904) відкрив елемент, властивості якого напрочуд точно відповідали тим, які передбачив Менделєєв для </a:t>
            </a:r>
            <a:r>
              <a:rPr lang="uk-UA" dirty="0" err="1">
                <a:effectLst/>
                <a:latin typeface="Calibri" panose="020F0502020204030204" pitchFamily="34" charset="0"/>
                <a:ea typeface="Calibri" panose="020F0502020204030204" pitchFamily="34" charset="0"/>
                <a:cs typeface="Times New Roman" panose="02020603050405020304" pitchFamily="18" charset="0"/>
              </a:rPr>
              <a:t>екасилиція</a:t>
            </a:r>
            <a:r>
              <a:rPr lang="uk-UA" dirty="0">
                <a:effectLst/>
                <a:latin typeface="Calibri" panose="020F0502020204030204" pitchFamily="34" charset="0"/>
                <a:ea typeface="Calibri" panose="020F0502020204030204" pitchFamily="34" charset="0"/>
                <a:cs typeface="Times New Roman" panose="02020603050405020304" pitchFamily="18" charset="0"/>
              </a:rPr>
              <a:t>. Зі згоди Менделєєва новий елемент був названий Німеччиною (на честь Німеччини).</a:t>
            </a:r>
            <a:endParaRPr lang="uk-UA" dirty="0"/>
          </a:p>
        </p:txBody>
      </p:sp>
    </p:spTree>
    <p:extLst>
      <p:ext uri="{BB962C8B-B14F-4D97-AF65-F5344CB8AC3E}">
        <p14:creationId xmlns:p14="http://schemas.microsoft.com/office/powerpoint/2010/main" val="267378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7C81F-E831-22DA-8EC7-CE2F5102392A}"/>
              </a:ext>
            </a:extLst>
          </p:cNvPr>
          <p:cNvSpPr txBox="1"/>
          <p:nvPr/>
        </p:nvSpPr>
        <p:spPr>
          <a:xfrm>
            <a:off x="588752" y="419682"/>
            <a:ext cx="2801429" cy="5909310"/>
          </a:xfrm>
          <a:prstGeom prst="rect">
            <a:avLst/>
          </a:prstGeom>
          <a:noFill/>
        </p:spPr>
        <p:txBody>
          <a:bodyPr wrap="square">
            <a:spAutoFit/>
          </a:bodyPr>
          <a:lstStyle/>
          <a:p>
            <a:pPr algn="just"/>
            <a:r>
              <a:rPr lang="uk-UA" dirty="0"/>
              <a:t>У кислих розчинах аквакомплекси характерні для металів у ступенях окиснення від +1 до +4. Але в міру підвищення </a:t>
            </a:r>
            <a:r>
              <a:rPr lang="uk-UA" dirty="0" err="1"/>
              <a:t>рН</a:t>
            </a:r>
            <a:r>
              <a:rPr lang="uk-UA" dirty="0"/>
              <a:t> розчинів вони переходять в </a:t>
            </a:r>
            <a:r>
              <a:rPr lang="uk-UA" dirty="0" err="1"/>
              <a:t>оксокислоти</a:t>
            </a:r>
            <a:r>
              <a:rPr lang="uk-UA" dirty="0"/>
              <a:t>, відщеплюючи протони.</a:t>
            </a:r>
            <a:endParaRPr lang="en-US" dirty="0"/>
          </a:p>
          <a:p>
            <a:pPr algn="just"/>
            <a:r>
              <a:rPr lang="uk-UA" dirty="0"/>
              <a:t> Насамперед цей процес зачіпає метали в ступені окислення +4 і далі в ступені окислення +3. Метали </a:t>
            </a:r>
            <a:r>
              <a:rPr lang="en-US" dirty="0"/>
              <a:t>s-</a:t>
            </a:r>
            <a:r>
              <a:rPr lang="uk-UA" dirty="0"/>
              <a:t>блоку, що мають ступеня окислення +1 і +2, утворюють аквакомплекси або просто гідратовані катіони, які не схильні відщеплювати протони навіть у лужному середовищі (крім </a:t>
            </a:r>
            <a:r>
              <a:rPr lang="en-US" dirty="0"/>
              <a:t>Be </a:t>
            </a:r>
            <a:r>
              <a:rPr lang="uk-UA" dirty="0"/>
              <a:t>та частково </a:t>
            </a:r>
            <a:r>
              <a:rPr lang="en-US" dirty="0"/>
              <a:t>Mg).</a:t>
            </a:r>
            <a:endParaRPr lang="uk-UA" dirty="0"/>
          </a:p>
        </p:txBody>
      </p:sp>
      <p:pic>
        <p:nvPicPr>
          <p:cNvPr id="2050" name="Picture 2" descr="Изображение химической структуры">
            <a:extLst>
              <a:ext uri="{FF2B5EF4-FFF2-40B4-BE49-F238E27FC236}">
                <a16:creationId xmlns:a16="http://schemas.microsoft.com/office/drawing/2014/main" id="{3CBFDBBA-C677-76E3-BE7F-6DF32C1AC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180" y="800419"/>
            <a:ext cx="6695206" cy="483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01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12D01B-0C94-3316-25E0-22D7C84D9B02}"/>
              </a:ext>
            </a:extLst>
          </p:cNvPr>
          <p:cNvSpPr txBox="1"/>
          <p:nvPr/>
        </p:nvSpPr>
        <p:spPr>
          <a:xfrm>
            <a:off x="0" y="164080"/>
            <a:ext cx="11286066" cy="312650"/>
          </a:xfrm>
          <a:prstGeom prst="rect">
            <a:avLst/>
          </a:prstGeom>
          <a:noFill/>
        </p:spPr>
        <p:txBody>
          <a:bodyPr wrap="square">
            <a:spAutoFit/>
          </a:bodyPr>
          <a:lstStyle/>
          <a:p>
            <a:pPr indent="450215" algn="just">
              <a:lnSpc>
                <a:spcPct val="107000"/>
              </a:lnSpc>
              <a:spcAft>
                <a:spcPts val="8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Запитання для самоперевірки до глави 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3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20220-6E33-114E-B27A-DE97516B7472}"/>
              </a:ext>
            </a:extLst>
          </p:cNvPr>
          <p:cNvSpPr txBox="1"/>
          <p:nvPr/>
        </p:nvSpPr>
        <p:spPr>
          <a:xfrm>
            <a:off x="304081" y="78114"/>
            <a:ext cx="6476282" cy="6701771"/>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Періодична таблиця Менделєєва зазнала ще однієї серйозної перевірки: довелося розширювати її з допомогою знову відкритих елементів. Заслуга Менделєєва у тому, що він уникнув помилки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Ньюлендса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який вважав, що таблиця елементів має бути складено суворо з октав («закон октав»). Насправді тільки другий і третій періоди відповідають ідеї октав, а наступні включають більшу кількість елементів. Ще за життя Менделєєва було відкрито десять (з чотирнадцяти) рідкісноземельних елементів (лантаноїдів). Їм знайшлося місце у періодичній таблиці з допомогою розширення шостого періоду.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1894 р. шотландський хімік Вільям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Рамзай</a:t>
            </a:r>
            <a:r>
              <a:rPr lang="uk-UA" sz="1800" dirty="0">
                <a:effectLst/>
                <a:latin typeface="Calibri" panose="020F0502020204030204" pitchFamily="34" charset="0"/>
                <a:ea typeface="Calibri" panose="020F0502020204030204" pitchFamily="34" charset="0"/>
                <a:cs typeface="Times New Roman" panose="02020603050405020304" pitchFamily="18" charset="0"/>
              </a:rPr>
              <a:t> (1852-1916) відкрив новий газ, який виявився хімічно інертним. Він отримав назву аргон (від грецького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аргос</a:t>
            </a:r>
            <a:r>
              <a:rPr lang="uk-UA" sz="1800" dirty="0">
                <a:effectLst/>
                <a:latin typeface="Calibri" panose="020F0502020204030204" pitchFamily="34" charset="0"/>
                <a:ea typeface="Calibri" panose="020F0502020204030204" pitchFamily="34" charset="0"/>
                <a:cs typeface="Times New Roman" panose="02020603050405020304" pitchFamily="18" charset="0"/>
              </a:rPr>
              <a:t> - інертний). Тимчасово виникла проблема з його розміщенням у періодичній системі. Але незабаром було відкрито інші благородні гази. У цьому успішно використали метод спектроскопії. Новим елементам дали назви: гелій (сонце), неон (новий), криптон (прихований) та ксенон чужий). Шляхетні гази в періодичну систему були включені як група VIIIA. Встановлення електронної структури атомів шляхетних газів підтвердило, що місце у таблиці їм було обрано правильно.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Кто такой Дмитрий Иванович Менделеев?">
            <a:extLst>
              <a:ext uri="{FF2B5EF4-FFF2-40B4-BE49-F238E27FC236}">
                <a16:creationId xmlns:a16="http://schemas.microsoft.com/office/drawing/2014/main" id="{C484F72F-D12B-1B9D-A151-C1940A715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790" y="192388"/>
            <a:ext cx="4446123" cy="612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8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D4EDF-3B6B-CA18-CEB8-BE685C4B0669}"/>
              </a:ext>
            </a:extLst>
          </p:cNvPr>
          <p:cNvSpPr txBox="1"/>
          <p:nvPr/>
        </p:nvSpPr>
        <p:spPr>
          <a:xfrm>
            <a:off x="235070" y="167906"/>
            <a:ext cx="5760288" cy="6508000"/>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Менделєєв під час створення системи хімічних елементів сформулював періодичний закон, за яким властивості простих речовин, і навіть форми і властивості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елементів перебувають у періодичної залежність від величини атомних мас елементів. У той час, коли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формулювався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закон, ще не було розроблено сучасну модель будови атомів, їх електронну структуру. Надалі квантова механіка підтвердила місце кожного елемента у періодичній таблиці, пояснила природу періодичності їх властивостей. Було уточнено формулювання періодичного закону.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Періодичний закон в даний час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формулюється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наступним чином: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властивості простих речовин, а також форми та властивості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елементів знаходяться в періодичній залежності від величини зарядів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їх атомів, або, що рівнозначно, від їхнього атомного номера.</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Періодичний закон і періодична таблиця є найважливішими інструментами для узагальнення та прогнозування у хімії, а й у фізиці, біології, соціальній та інших галузях науку й техніки.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Мультимедиа в Интернете 5" title="🟡8_1. Короткі історичні відомості про спроби класифікації хімічних елементів">
            <a:hlinkClick r:id="" action="ppaction://media"/>
            <a:extLst>
              <a:ext uri="{FF2B5EF4-FFF2-40B4-BE49-F238E27FC236}">
                <a16:creationId xmlns:a16="http://schemas.microsoft.com/office/drawing/2014/main" id="{602F90B6-5D17-C3B3-6B77-8D9412B4B093}"/>
              </a:ext>
            </a:extLst>
          </p:cNvPr>
          <p:cNvPicPr>
            <a:picLocks noRot="1" noChangeAspect="1"/>
          </p:cNvPicPr>
          <p:nvPr>
            <a:videoFile r:link="rId1"/>
          </p:nvPr>
        </p:nvPicPr>
        <p:blipFill>
          <a:blip r:embed="rId3"/>
          <a:stretch>
            <a:fillRect/>
          </a:stretch>
        </p:blipFill>
        <p:spPr>
          <a:xfrm>
            <a:off x="6196644" y="1817238"/>
            <a:ext cx="5705350" cy="3223523"/>
          </a:xfrm>
          <a:prstGeom prst="rect">
            <a:avLst/>
          </a:prstGeom>
        </p:spPr>
      </p:pic>
    </p:spTree>
    <p:extLst>
      <p:ext uri="{BB962C8B-B14F-4D97-AF65-F5344CB8AC3E}">
        <p14:creationId xmlns:p14="http://schemas.microsoft.com/office/powerpoint/2010/main" val="41816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0579E2-5F61-7D7A-6C41-700ACBE8EA68}"/>
              </a:ext>
            </a:extLst>
          </p:cNvPr>
          <p:cNvSpPr txBox="1"/>
          <p:nvPr/>
        </p:nvSpPr>
        <p:spPr>
          <a:xfrm>
            <a:off x="329959" y="205814"/>
            <a:ext cx="7511451" cy="6468822"/>
          </a:xfrm>
          <a:prstGeom prst="rect">
            <a:avLst/>
          </a:prstGeom>
          <a:noFill/>
        </p:spPr>
        <p:txBody>
          <a:bodyPr wrap="square">
            <a:spAutoFit/>
          </a:bodyPr>
          <a:lstStyle/>
          <a:p>
            <a:pPr indent="450215"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4.2. Інформація, що міститься в періодичній таблиці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Менделєєв запропонував форму періодичної таблиці, яку нині розглядають як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короткоперіодний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варіант. Вона включає вісім груп (вертикальні графи таблиці) та сім періодів, розташованих по горизонталі. Таким чином, кожен елемент у таблиці характеризується номерами групи та періоду. Номери груп позначають римськими цифрами, а номери періодів – арабськими. Кожна з I-VII груп складається з двох підгруп, включаючи підгрупи А та Б.</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підгрупа VIIА включає такі елементи, як F,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Cl</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Br</a:t>
            </a:r>
            <a:r>
              <a:rPr lang="uk-UA" sz="1800" dirty="0">
                <a:effectLst/>
                <a:latin typeface="Calibri" panose="020F0502020204030204" pitchFamily="34" charset="0"/>
                <a:ea typeface="Calibri" panose="020F0502020204030204" pitchFamily="34" charset="0"/>
                <a:cs typeface="Times New Roman" panose="02020603050405020304" pitchFamily="18" charset="0"/>
              </a:rPr>
              <a:t>, I,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підгрупа VIIB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Mn</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Тс</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Re</a:t>
            </a:r>
            <a:r>
              <a:rPr lang="uk-UA" sz="1800" dirty="0">
                <a:effectLst/>
                <a:latin typeface="Calibri" panose="020F0502020204030204" pitchFamily="34" charset="0"/>
                <a:ea typeface="Calibri" panose="020F0502020204030204" pitchFamily="34" charset="0"/>
                <a:cs typeface="Times New Roman" panose="02020603050405020304" pitchFamily="18" charset="0"/>
              </a:rPr>
              <a:t>. Група VIII складається з чотирьох підгруп: VIIIA, VIIIБ, VIIIБ1 та VIIIБ2. Підгрупа VIIIA включає шляхетні гази: Не,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Ne</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Ar</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Кг,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Хе</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Rn</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підгрупи VIIIБ, VIIIБ1 і VIIIБ2 - елементи сімейства заліза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 C,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Ni</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елементи сімейства платинових металів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Ru</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Rh</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Pd</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Os</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Ir</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Положення елементів у періодичній таблиці так узгоджується з електронною структурою їх атомів. У підгрупи IA і ІІА включені елементи s-блоку, у яких електронна конфігурація останнього рівня s</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s</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відповідно, підгрупи IIIA - VIIIA - елементи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
            </a:r>
            <a:r>
              <a:rPr lang="uk-UA" sz="1800" dirty="0">
                <a:effectLst/>
                <a:latin typeface="Calibri" panose="020F0502020204030204" pitchFamily="34" charset="0"/>
                <a:ea typeface="Calibri" panose="020F0502020204030204" pitchFamily="34" charset="0"/>
                <a:cs typeface="Times New Roman" panose="02020603050405020304" pitchFamily="18" charset="0"/>
              </a:rPr>
              <a:t>-блока, у яких електронна конфігурація змінюється від </a:t>
            </a:r>
            <a:r>
              <a:rPr lang="en-US" sz="1800" dirty="0">
                <a:effectLst/>
                <a:latin typeface="Calibri" panose="020F0502020204030204" pitchFamily="34" charset="0"/>
                <a:ea typeface="Calibri" panose="020F0502020204030204" pitchFamily="34" charset="0"/>
                <a:cs typeface="Times New Roman" panose="02020603050405020304" pitchFamily="18" charset="0"/>
              </a:rPr>
              <a:t>np</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 </a:t>
            </a:r>
            <a:r>
              <a:rPr lang="en-US" sz="1800" dirty="0">
                <a:effectLst/>
                <a:latin typeface="Calibri" panose="020F0502020204030204" pitchFamily="34" charset="0"/>
                <a:ea typeface="Calibri" panose="020F0502020204030204" pitchFamily="34" charset="0"/>
                <a:cs typeface="Times New Roman" panose="02020603050405020304" pitchFamily="18" charset="0"/>
              </a:rPr>
              <a:t>np</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підгрупи 1Б -VIIIБ, Б1 та Б2 входять елементи </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uk-UA" sz="1800" dirty="0">
                <a:effectLst/>
                <a:latin typeface="Calibri" panose="020F0502020204030204" pitchFamily="34" charset="0"/>
                <a:ea typeface="Calibri" panose="020F0502020204030204" pitchFamily="34" charset="0"/>
                <a:cs typeface="Times New Roman" panose="02020603050405020304" pitchFamily="18" charset="0"/>
              </a:rPr>
              <a:t>-блоку. Їхня електронна конфігурація змінюється від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 - 1)</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Серії лантаноїдів та актиноїдів, у яких електронна конфігурація змінюється переважно від (п – 2</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до (п – 2</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винесені за межі основної таблиці).</a:t>
            </a:r>
            <a:endParaRPr lang="uk-UA" dirty="0"/>
          </a:p>
        </p:txBody>
      </p:sp>
      <p:pic>
        <p:nvPicPr>
          <p:cNvPr id="3074" name="Picture 2" descr="Структура періодичної системи хімічних елементів - Хімія. 8 клас. Дячук">
            <a:extLst>
              <a:ext uri="{FF2B5EF4-FFF2-40B4-BE49-F238E27FC236}">
                <a16:creationId xmlns:a16="http://schemas.microsoft.com/office/drawing/2014/main" id="{83D4F74E-5948-3D37-85B5-D8422C141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410" y="4266886"/>
            <a:ext cx="4285155" cy="21716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B58FABF-90CD-B03F-54F3-C91554187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631" y="310638"/>
            <a:ext cx="3756953" cy="312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1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BA2DA1-D563-A5ED-BDC9-AB16E3B735D1}"/>
              </a:ext>
            </a:extLst>
          </p:cNvPr>
          <p:cNvSpPr txBox="1"/>
          <p:nvPr/>
        </p:nvSpPr>
        <p:spPr>
          <a:xfrm>
            <a:off x="321334" y="103279"/>
            <a:ext cx="7088757" cy="6610592"/>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таблиці іншої форми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довгоперіодний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варіант) збережена нумерація груп і підгруп, прийнята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короткоперіодного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варіанту. Основна особливість таблиці полягає в тому, що безперервність підгруп А порушена і між підгрупами </a:t>
            </a:r>
            <a:r>
              <a:rPr lang="en-US" sz="1800" dirty="0">
                <a:effectLst/>
                <a:latin typeface="Calibri" panose="020F0502020204030204" pitchFamily="34" charset="0"/>
                <a:ea typeface="Calibri" panose="020F0502020204030204" pitchFamily="34" charset="0"/>
                <a:cs typeface="Times New Roman" panose="02020603050405020304" pitchFamily="18" charset="0"/>
              </a:rPr>
              <a:t>II</a:t>
            </a:r>
            <a:r>
              <a:rPr lang="uk-UA" sz="1800" dirty="0">
                <a:effectLst/>
                <a:latin typeface="Calibri" panose="020F0502020204030204" pitchFamily="34" charset="0"/>
                <a:ea typeface="Calibri" panose="020F0502020204030204" pitchFamily="34" charset="0"/>
                <a:cs typeface="Times New Roman" panose="02020603050405020304" pitchFamily="18" charset="0"/>
              </a:rPr>
              <a:t>А та IIIA вміщені серії d-елементів (перехідних металів). Така таблиця зручніша для розгляду внутрішніх закономірностей окремо у елементів s-, р-і d-блоків. Однак у ній є суттєві розбіжності між нумерацією та послідовністю розміщення підгруп елементів.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1985 р. Міжнародний союз чистої та прикладної хімії (ІЮПАК) рекомендував нову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довгооперіодну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форму періодичної таблиці, в якій передбачено єдину нумерацію груп, їх стало 18. Підгруп у таблиці немає. Номер групи вказує на число s-, р-і d-електронів, які додатково містяться в атомі елемента в порівнянні з атомом благородного газу, що передує йому (справедливо для елементів великих періодів).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Елементи малих періодів включають групи залежно від конфігурації валентних електронів. Так, F,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Cl</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Br</a:t>
            </a:r>
            <a:r>
              <a:rPr lang="uk-UA" sz="1800" dirty="0">
                <a:effectLst/>
                <a:latin typeface="Calibri" panose="020F0502020204030204" pitchFamily="34" charset="0"/>
                <a:ea typeface="Calibri" panose="020F0502020204030204" pitchFamily="34" charset="0"/>
                <a:cs typeface="Times New Roman" panose="02020603050405020304" pitchFamily="18" charset="0"/>
              </a:rPr>
              <a:t>, I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мають однакову електронну конфігурацію останнього електронного рівня, </a:t>
            </a:r>
            <a:r>
              <a:rPr lang="en-US" sz="1800" dirty="0">
                <a:effectLst/>
                <a:latin typeface="Calibri" panose="020F0502020204030204" pitchFamily="34" charset="0"/>
                <a:ea typeface="Calibri" panose="020F0502020204030204" pitchFamily="34" charset="0"/>
                <a:cs typeface="Times New Roman" panose="02020603050405020304" pitchFamily="18" charset="0"/>
              </a:rPr>
              <a:t>s</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p</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(валентні електрони). Тому F разом з іншими галогенами включений до однієї групи 17.</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новому варіанті таблиці, як і в попередніх, елементи обох серій (лантаноїди та актиноїди) винесені за межі основної таблиці.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64B7B78B-7606-6326-1450-139462448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364" y="2009956"/>
            <a:ext cx="4481858" cy="237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8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9E3ACF-0F08-E526-8B27-ECF740694229}"/>
              </a:ext>
            </a:extLst>
          </p:cNvPr>
          <p:cNvSpPr txBox="1"/>
          <p:nvPr/>
        </p:nvSpPr>
        <p:spPr>
          <a:xfrm>
            <a:off x="260948" y="148999"/>
            <a:ext cx="6614304" cy="6560001"/>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Кожна з розглянутих форм періодичної таблиці дозволяє скласти електронні конфігурації атомів. Приналежність елементів до s-,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
            </a:r>
            <a:r>
              <a:rPr lang="uk-UA" sz="1800" dirty="0">
                <a:effectLst/>
                <a:latin typeface="Calibri" panose="020F0502020204030204" pitchFamily="34" charset="0"/>
                <a:ea typeface="Calibri" panose="020F0502020204030204" pitchFamily="34" charset="0"/>
                <a:cs typeface="Times New Roman" panose="02020603050405020304" pitchFamily="18" charset="0"/>
              </a:rPr>
              <a:t>-, d-або </a:t>
            </a: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dirty="0">
                <a:effectLst/>
                <a:latin typeface="Calibri" panose="020F0502020204030204" pitchFamily="34" charset="0"/>
                <a:ea typeface="Calibri" panose="020F0502020204030204" pitchFamily="34" charset="0"/>
                <a:cs typeface="Times New Roman" panose="02020603050405020304" pitchFamily="18" charset="0"/>
              </a:rPr>
              <a:t>-блоків зазвичай відзначається в періодичній таблиці кольором або визначається конфігурацією валентних електронів. Звідси відразу ж випливає вказівка на електрони, які в останню чергу заповнюють електронну оболонку атома в порівнянні з атомами елементів, що передують у таблиці. Раніше відзначалися деякі винятки із загальних правил. Особливо слід звернути увагу на електронну конфігурацію атомів С</a:t>
            </a:r>
            <a:r>
              <a:rPr lang="en-US" sz="1800" dirty="0">
                <a:effectLst/>
                <a:latin typeface="Calibri" panose="020F0502020204030204" pitchFamily="34" charset="0"/>
                <a:ea typeface="Calibri" panose="020F0502020204030204" pitchFamily="34" charset="0"/>
                <a:cs typeface="Times New Roman" panose="02020603050405020304" pitchFamily="18" charset="0"/>
              </a:rPr>
              <a:t>u</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dirty="0">
                <a:effectLst/>
                <a:latin typeface="Calibri" panose="020F0502020204030204" pitchFamily="34" charset="0"/>
                <a:ea typeface="Calibri" panose="020F0502020204030204" pitchFamily="34" charset="0"/>
                <a:cs typeface="Times New Roman" panose="02020603050405020304" pitchFamily="18" charset="0"/>
              </a:rPr>
              <a:t>, А</a:t>
            </a:r>
            <a:r>
              <a:rPr lang="en-US" sz="1800" dirty="0">
                <a:effectLst/>
                <a:latin typeface="Calibri" panose="020F0502020204030204" pitchFamily="34" charset="0"/>
                <a:ea typeface="Calibri" panose="020F0502020204030204" pitchFamily="34" charset="0"/>
                <a:cs typeface="Times New Roman" panose="02020603050405020304" pitchFamily="18" charset="0"/>
              </a:rPr>
              <a:t>u</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ns</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Cr</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Mo</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 але у наступного елемента шостої групи - W: 5d</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6s</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Ці винятки пов'язані з підвищеною стійкістю електронних конфігурацій d</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 d</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d-елементів та </a:t>
            </a: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a:t>
            </a: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r>
              <a:rPr lang="uk-UA" sz="1800" dirty="0">
                <a:effectLst/>
                <a:latin typeface="Calibri" panose="020F0502020204030204" pitchFamily="34" charset="0"/>
                <a:ea typeface="Calibri" panose="020F0502020204030204" pitchFamily="34" charset="0"/>
                <a:cs typeface="Times New Roman" panose="02020603050405020304" pitchFamily="18" charset="0"/>
              </a:rPr>
              <a:t>-елементів, що стимулює атоми формувати відповідні електронні конфігурації навіть за рахунок електронів інших рівнів.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Періодична таблиця є основою для узагальнення різноманітної інформації про властивості елементів, склад і властивості їх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періодично змінюються в залежності від положення кожного елемента в таблиці. Регулярність зміни властивостей пов'язані з зміною і періодичним повторенням змін валентних електронів атомів. Близькість властивостей елементів однієї й тієї групи (підгрупи) обумовлена однаковими змінами валентних електронів, тобто. збігом їх як за кількістю, так і типом орбіталей.</a:t>
            </a:r>
            <a:endParaRPr lang="uk-UA" dirty="0"/>
          </a:p>
        </p:txBody>
      </p:sp>
      <p:pic>
        <p:nvPicPr>
          <p:cNvPr id="5122" name="Picture 2">
            <a:extLst>
              <a:ext uri="{FF2B5EF4-FFF2-40B4-BE49-F238E27FC236}">
                <a16:creationId xmlns:a16="http://schemas.microsoft.com/office/drawing/2014/main" id="{B598E60F-080B-0364-A100-F44ED040C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252" y="1626079"/>
            <a:ext cx="515143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4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B2B82-68DC-E127-A9CC-88F99384751A}"/>
              </a:ext>
            </a:extLst>
          </p:cNvPr>
          <p:cNvSpPr txBox="1"/>
          <p:nvPr/>
        </p:nvSpPr>
        <p:spPr>
          <a:xfrm>
            <a:off x="338586" y="0"/>
            <a:ext cx="8236071" cy="6610592"/>
          </a:xfrm>
          <a:prstGeom prst="rect">
            <a:avLst/>
          </a:prstGeom>
          <a:noFill/>
        </p:spPr>
        <p:txBody>
          <a:bodyPr wrap="square">
            <a:spAutoFit/>
          </a:bodyPr>
          <a:lstStyle/>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Електронна конфігурація визначає металеві та неметалеві властивості елементів. У хімічному відношенні атоми металів виявляють здатність віддавати електрони, що містяться понад те число, яке має атом попереднього благородного газу. Віддаючи електрони, атоми утворюють позитивні іони. Атоми неметалів більш схильні приєднувати електрони, причому вони прагнуть придбати електронну конфігурацію подальшого благородного газу.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Водночас атоми неметалів можуть і віддавати електрони. Віддача електронів призводить до підвищення ступеня окислення елемента, а приєднання - її зниження. Ступені окислення, чи окислювальні числа, елементів перебувають у періодичної залежність від становища елементів у таблиці.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Радіуси атомів та іонів, енергії іонізації та спорідненості до електрона  також є періодичними властивостями. До них належить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електронегативність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Періодично змінюються багато інших властивостей елементів, склад і властивості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Основні закономірності, пов'язані з періодичною таблицею, зазвичай розглядають у межах груп або послідовності збільшення порядкових номерів елементів у періодах.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короткоперіодної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форми таблиці нерідко аналізують також діагональні закономірності, що охоплюють як групи, так і періоди. Наприклад, корисно розглянути зміну властивостей елементів діагоналі: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Li</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Mg</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Ga</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Загалом кожен елемент можна порівнювати з вісьмома найближчими сусідами за періодичною таблицею, що нерідко дозволяє помітити цікаві аналогії.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Мультимедиа в Интернете 3" title="Періодичний закон і періодична система хімічних елементів Д.І.Менделєєва. Хімія 10 клас">
            <a:hlinkClick r:id="" action="ppaction://media"/>
            <a:extLst>
              <a:ext uri="{FF2B5EF4-FFF2-40B4-BE49-F238E27FC236}">
                <a16:creationId xmlns:a16="http://schemas.microsoft.com/office/drawing/2014/main" id="{E71DC41F-1144-72D6-1C6A-76D7332028C6}"/>
              </a:ext>
            </a:extLst>
          </p:cNvPr>
          <p:cNvPicPr>
            <a:picLocks noRot="1" noChangeAspect="1"/>
          </p:cNvPicPr>
          <p:nvPr>
            <a:videoFile r:link="rId1"/>
          </p:nvPr>
        </p:nvPicPr>
        <p:blipFill>
          <a:blip r:embed="rId3"/>
          <a:stretch>
            <a:fillRect/>
          </a:stretch>
        </p:blipFill>
        <p:spPr>
          <a:xfrm>
            <a:off x="8713085" y="2475780"/>
            <a:ext cx="3140329" cy="1774286"/>
          </a:xfrm>
          <a:prstGeom prst="rect">
            <a:avLst/>
          </a:prstGeom>
        </p:spPr>
      </p:pic>
    </p:spTree>
    <p:extLst>
      <p:ext uri="{BB962C8B-B14F-4D97-AF65-F5344CB8AC3E}">
        <p14:creationId xmlns:p14="http://schemas.microsoft.com/office/powerpoint/2010/main" val="9291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4015</TotalTime>
  <Words>5113</Words>
  <Application>Microsoft Office PowerPoint</Application>
  <PresentationFormat>Широкоэкранный</PresentationFormat>
  <Paragraphs>104</Paragraphs>
  <Slides>31</Slides>
  <Notes>0</Notes>
  <HiddenSlides>0</HiddenSlides>
  <MMClips>8</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143</cp:revision>
  <dcterms:created xsi:type="dcterms:W3CDTF">2023-04-09T07:28:22Z</dcterms:created>
  <dcterms:modified xsi:type="dcterms:W3CDTF">2023-05-31T12:27:58Z</dcterms:modified>
</cp:coreProperties>
</file>