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8"/>
  </p:notesMasterIdLst>
  <p:sldIdLst>
    <p:sldId id="25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2"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44CE94-9739-494B-8E2A-7EF001011C11}" type="datetimeFigureOut">
              <a:rPr lang="ru-RU" smtClean="0"/>
              <a:t>14.07.2023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9C4CC-F842-41EF-9D58-56EC072C3B92}" type="slidenum">
              <a:rPr lang="ru-RU" smtClean="0"/>
              <a:t>‹#›</a:t>
            </a:fld>
            <a:endParaRPr lang="ru-RU"/>
          </a:p>
        </p:txBody>
      </p:sp>
    </p:spTree>
    <p:extLst>
      <p:ext uri="{BB962C8B-B14F-4D97-AF65-F5344CB8AC3E}">
        <p14:creationId xmlns:p14="http://schemas.microsoft.com/office/powerpoint/2010/main" val="1702229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758F4-1D35-4793-9DC9-E85803601B6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E663945-465A-4C6D-9A96-34E3DCEAE5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BD6A22B-19F8-4DF2-B42F-D4F9C360E78A}"/>
              </a:ext>
            </a:extLst>
          </p:cNvPr>
          <p:cNvSpPr>
            <a:spLocks noGrp="1"/>
          </p:cNvSpPr>
          <p:nvPr>
            <p:ph type="dt" sz="half" idx="10"/>
          </p:nvPr>
        </p:nvSpPr>
        <p:spPr/>
        <p:txBody>
          <a:bodyPr/>
          <a:lstStyle/>
          <a:p>
            <a:fld id="{6FE77A5A-018B-4FFD-915B-463D71B19F69}" type="datetime1">
              <a:rPr lang="ru-RU" smtClean="0"/>
              <a:t>14.07.2023</a:t>
            </a:fld>
            <a:endParaRPr lang="ru-RU"/>
          </a:p>
        </p:txBody>
      </p:sp>
      <p:sp>
        <p:nvSpPr>
          <p:cNvPr id="5" name="Нижний колонтитул 4">
            <a:extLst>
              <a:ext uri="{FF2B5EF4-FFF2-40B4-BE49-F238E27FC236}">
                <a16:creationId xmlns:a16="http://schemas.microsoft.com/office/drawing/2014/main" id="{3BAFFC1B-D894-4DC9-9D81-519F8AAE972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7A79D59-BE66-4F0E-915C-3232F4FC339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339611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13B560-9ABE-4EBB-B457-7AFEB46C866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C2D927F-5ABF-4EB9-B08D-063F8AA6374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AADD60B-4552-44A8-9323-E6358D7FAE92}"/>
              </a:ext>
            </a:extLst>
          </p:cNvPr>
          <p:cNvSpPr>
            <a:spLocks noGrp="1"/>
          </p:cNvSpPr>
          <p:nvPr>
            <p:ph type="dt" sz="half" idx="10"/>
          </p:nvPr>
        </p:nvSpPr>
        <p:spPr/>
        <p:txBody>
          <a:bodyPr/>
          <a:lstStyle/>
          <a:p>
            <a:fld id="{B1C235C3-D911-4052-B225-796EABED82FD}" type="datetime1">
              <a:rPr lang="ru-RU" smtClean="0"/>
              <a:t>14.07.2023</a:t>
            </a:fld>
            <a:endParaRPr lang="ru-RU"/>
          </a:p>
        </p:txBody>
      </p:sp>
      <p:sp>
        <p:nvSpPr>
          <p:cNvPr id="5" name="Нижний колонтитул 4">
            <a:extLst>
              <a:ext uri="{FF2B5EF4-FFF2-40B4-BE49-F238E27FC236}">
                <a16:creationId xmlns:a16="http://schemas.microsoft.com/office/drawing/2014/main" id="{C3A9F694-6425-4950-8F4C-8A1E9356A3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F0FA81C-847D-44F4-AED5-F7D69E0CA337}"/>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221865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82900D3-C3F3-46F9-B9D0-800E0C40757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250838C-D404-4CE9-BCFA-8EA12EA5ADE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44679C0-5994-49D9-8605-85283AB3C74C}"/>
              </a:ext>
            </a:extLst>
          </p:cNvPr>
          <p:cNvSpPr>
            <a:spLocks noGrp="1"/>
          </p:cNvSpPr>
          <p:nvPr>
            <p:ph type="dt" sz="half" idx="10"/>
          </p:nvPr>
        </p:nvSpPr>
        <p:spPr/>
        <p:txBody>
          <a:bodyPr/>
          <a:lstStyle/>
          <a:p>
            <a:fld id="{038F1642-C80F-45A1-BC8A-512D0F3EDFCD}" type="datetime1">
              <a:rPr lang="ru-RU" smtClean="0"/>
              <a:t>14.07.2023</a:t>
            </a:fld>
            <a:endParaRPr lang="ru-RU"/>
          </a:p>
        </p:txBody>
      </p:sp>
      <p:sp>
        <p:nvSpPr>
          <p:cNvPr id="5" name="Нижний колонтитул 4">
            <a:extLst>
              <a:ext uri="{FF2B5EF4-FFF2-40B4-BE49-F238E27FC236}">
                <a16:creationId xmlns:a16="http://schemas.microsoft.com/office/drawing/2014/main" id="{4DA411C8-3ABF-4E70-8DF4-B7C98122CC0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A23EFBC-096A-4A51-9C79-907CCDC345B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84121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C154A4-E27C-4190-8CB1-7CEA99EFAA0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E0FA150-7E4C-4325-A896-9338CE3AC11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B1BB89E-7BAE-472A-AB9E-8D37587487BF}"/>
              </a:ext>
            </a:extLst>
          </p:cNvPr>
          <p:cNvSpPr>
            <a:spLocks noGrp="1"/>
          </p:cNvSpPr>
          <p:nvPr>
            <p:ph type="dt" sz="half" idx="10"/>
          </p:nvPr>
        </p:nvSpPr>
        <p:spPr/>
        <p:txBody>
          <a:bodyPr/>
          <a:lstStyle/>
          <a:p>
            <a:fld id="{6413E79F-A7CB-44C8-92AC-60744991DA97}" type="datetime1">
              <a:rPr lang="ru-RU" smtClean="0"/>
              <a:t>14.07.2023</a:t>
            </a:fld>
            <a:endParaRPr lang="ru-RU"/>
          </a:p>
        </p:txBody>
      </p:sp>
      <p:sp>
        <p:nvSpPr>
          <p:cNvPr id="5" name="Нижний колонтитул 4">
            <a:extLst>
              <a:ext uri="{FF2B5EF4-FFF2-40B4-BE49-F238E27FC236}">
                <a16:creationId xmlns:a16="http://schemas.microsoft.com/office/drawing/2014/main" id="{FDEA1A21-1148-4403-993E-D0B2AC31BF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3B30AAC-AC24-450C-BE9D-8A1BB0F12916}"/>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58132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085D69-65EF-43AF-9E16-10306294A32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02DD273-9183-4BD8-A43F-093236B10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08C74DE-C8AF-4B91-AE78-6D5E8370DB72}"/>
              </a:ext>
            </a:extLst>
          </p:cNvPr>
          <p:cNvSpPr>
            <a:spLocks noGrp="1"/>
          </p:cNvSpPr>
          <p:nvPr>
            <p:ph type="dt" sz="half" idx="10"/>
          </p:nvPr>
        </p:nvSpPr>
        <p:spPr/>
        <p:txBody>
          <a:bodyPr/>
          <a:lstStyle/>
          <a:p>
            <a:fld id="{221F1026-4D51-4C35-ACC2-847A8B274831}" type="datetime1">
              <a:rPr lang="ru-RU" smtClean="0"/>
              <a:t>14.07.2023</a:t>
            </a:fld>
            <a:endParaRPr lang="ru-RU"/>
          </a:p>
        </p:txBody>
      </p:sp>
      <p:sp>
        <p:nvSpPr>
          <p:cNvPr id="5" name="Нижний колонтитул 4">
            <a:extLst>
              <a:ext uri="{FF2B5EF4-FFF2-40B4-BE49-F238E27FC236}">
                <a16:creationId xmlns:a16="http://schemas.microsoft.com/office/drawing/2014/main" id="{CE3654EF-8827-4FC2-9199-A281E3A1007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DD36F30-49F6-4478-BFE1-58D7CF7BCFD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31783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603837-629B-482A-B9A3-F0F7773022A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D358FE4-C26E-44F5-AF84-2331F84A5D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46051BA-A7ED-432B-8631-6A49DCE507A3}"/>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AF22FA1-CD60-436D-8BC3-750A85DF4EEA}"/>
              </a:ext>
            </a:extLst>
          </p:cNvPr>
          <p:cNvSpPr>
            <a:spLocks noGrp="1"/>
          </p:cNvSpPr>
          <p:nvPr>
            <p:ph type="dt" sz="half" idx="10"/>
          </p:nvPr>
        </p:nvSpPr>
        <p:spPr/>
        <p:txBody>
          <a:bodyPr/>
          <a:lstStyle/>
          <a:p>
            <a:fld id="{CF0E6574-388A-4A81-8A28-3EBBD6CA870E}" type="datetime1">
              <a:rPr lang="ru-RU" smtClean="0"/>
              <a:t>14.07.2023</a:t>
            </a:fld>
            <a:endParaRPr lang="ru-RU"/>
          </a:p>
        </p:txBody>
      </p:sp>
      <p:sp>
        <p:nvSpPr>
          <p:cNvPr id="6" name="Нижний колонтитул 5">
            <a:extLst>
              <a:ext uri="{FF2B5EF4-FFF2-40B4-BE49-F238E27FC236}">
                <a16:creationId xmlns:a16="http://schemas.microsoft.com/office/drawing/2014/main" id="{4352659F-61B1-41AC-B0F2-224455F1B25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CB5CB7B-ED78-4711-A9CD-986C2904068B}"/>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266576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611A03-6108-4EE9-933D-E2405E70D70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4DD919B2-2B11-4D2A-89C9-B2CE036DD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D09238E-5B9B-4434-B12E-6C89E0B899B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72E3394-C0D3-4314-99D0-2AA8B22060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E7BFB9E8-1A0C-43BE-BBFD-75E013853E9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B979FEB-7B5A-4618-9B43-3B2551BF7243}"/>
              </a:ext>
            </a:extLst>
          </p:cNvPr>
          <p:cNvSpPr>
            <a:spLocks noGrp="1"/>
          </p:cNvSpPr>
          <p:nvPr>
            <p:ph type="dt" sz="half" idx="10"/>
          </p:nvPr>
        </p:nvSpPr>
        <p:spPr/>
        <p:txBody>
          <a:bodyPr/>
          <a:lstStyle/>
          <a:p>
            <a:fld id="{B6C3B44C-628D-407C-ADDA-EBF1A5EF4F58}" type="datetime1">
              <a:rPr lang="ru-RU" smtClean="0"/>
              <a:t>14.07.2023</a:t>
            </a:fld>
            <a:endParaRPr lang="ru-RU"/>
          </a:p>
        </p:txBody>
      </p:sp>
      <p:sp>
        <p:nvSpPr>
          <p:cNvPr id="8" name="Нижний колонтитул 7">
            <a:extLst>
              <a:ext uri="{FF2B5EF4-FFF2-40B4-BE49-F238E27FC236}">
                <a16:creationId xmlns:a16="http://schemas.microsoft.com/office/drawing/2014/main" id="{00446BFB-E809-4019-BFE6-A9A8BC1D86E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193FB15-1C88-4201-BF60-13E333012DB0}"/>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579617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0B2FC1-7F3E-41E0-BF08-938D9BD9CF3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B862CD9-C7AC-4A3E-AEAE-2AFEDBA9F11A}"/>
              </a:ext>
            </a:extLst>
          </p:cNvPr>
          <p:cNvSpPr>
            <a:spLocks noGrp="1"/>
          </p:cNvSpPr>
          <p:nvPr>
            <p:ph type="dt" sz="half" idx="10"/>
          </p:nvPr>
        </p:nvSpPr>
        <p:spPr/>
        <p:txBody>
          <a:bodyPr/>
          <a:lstStyle/>
          <a:p>
            <a:fld id="{9DB7BA57-7FB8-46EA-AFDC-E01587D3A7E2}" type="datetime1">
              <a:rPr lang="ru-RU" smtClean="0"/>
              <a:t>14.07.2023</a:t>
            </a:fld>
            <a:endParaRPr lang="ru-RU"/>
          </a:p>
        </p:txBody>
      </p:sp>
      <p:sp>
        <p:nvSpPr>
          <p:cNvPr id="4" name="Нижний колонтитул 3">
            <a:extLst>
              <a:ext uri="{FF2B5EF4-FFF2-40B4-BE49-F238E27FC236}">
                <a16:creationId xmlns:a16="http://schemas.microsoft.com/office/drawing/2014/main" id="{3C214D46-ADBD-40F3-8BFE-BCC34738D2D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2A35397A-4173-4402-AFEB-6D38209C7B22}"/>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313678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C3E8581-BA13-4090-894A-D972B1AA2B27}"/>
              </a:ext>
            </a:extLst>
          </p:cNvPr>
          <p:cNvSpPr>
            <a:spLocks noGrp="1"/>
          </p:cNvSpPr>
          <p:nvPr>
            <p:ph type="dt" sz="half" idx="10"/>
          </p:nvPr>
        </p:nvSpPr>
        <p:spPr/>
        <p:txBody>
          <a:bodyPr/>
          <a:lstStyle/>
          <a:p>
            <a:fld id="{166B64A7-325B-445A-A76B-E5FC76C1F815}" type="datetime1">
              <a:rPr lang="ru-RU" smtClean="0"/>
              <a:t>14.07.2023</a:t>
            </a:fld>
            <a:endParaRPr lang="ru-RU"/>
          </a:p>
        </p:txBody>
      </p:sp>
      <p:sp>
        <p:nvSpPr>
          <p:cNvPr id="3" name="Нижний колонтитул 2">
            <a:extLst>
              <a:ext uri="{FF2B5EF4-FFF2-40B4-BE49-F238E27FC236}">
                <a16:creationId xmlns:a16="http://schemas.microsoft.com/office/drawing/2014/main" id="{2A1B4F58-1D1A-4710-8A91-15AD0CC2FF8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E511B9C-4259-4239-999F-7E7BB0BF9CDC}"/>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41014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2BF3CC-1073-4F50-A913-44CAEBB49E6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9611FE2-838C-4E53-9B26-CA5BD24B4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C91C99B-0E0E-44BD-A339-B791349747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96B81F6-B761-43AB-BBD4-B0458C9ADFF7}"/>
              </a:ext>
            </a:extLst>
          </p:cNvPr>
          <p:cNvSpPr>
            <a:spLocks noGrp="1"/>
          </p:cNvSpPr>
          <p:nvPr>
            <p:ph type="dt" sz="half" idx="10"/>
          </p:nvPr>
        </p:nvSpPr>
        <p:spPr/>
        <p:txBody>
          <a:bodyPr/>
          <a:lstStyle/>
          <a:p>
            <a:fld id="{079A9DAA-08B7-4CB1-8B5E-E13D538E0370}" type="datetime1">
              <a:rPr lang="ru-RU" smtClean="0"/>
              <a:t>14.07.2023</a:t>
            </a:fld>
            <a:endParaRPr lang="ru-RU"/>
          </a:p>
        </p:txBody>
      </p:sp>
      <p:sp>
        <p:nvSpPr>
          <p:cNvPr id="6" name="Нижний колонтитул 5">
            <a:extLst>
              <a:ext uri="{FF2B5EF4-FFF2-40B4-BE49-F238E27FC236}">
                <a16:creationId xmlns:a16="http://schemas.microsoft.com/office/drawing/2014/main" id="{38C29492-C1A7-4586-8E80-165A861FC1B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A264771-F42E-497C-8A08-C1794D3D31EB}"/>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19568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C281DA-7967-4850-BF04-32FFA60D8FE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877BC0E-BADB-449E-880E-97D3BC1366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A2D172C-D9EC-49D5-AC76-70D60354E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90692E9-60B2-4D21-8B28-2CFCDFF9E8A2}"/>
              </a:ext>
            </a:extLst>
          </p:cNvPr>
          <p:cNvSpPr>
            <a:spLocks noGrp="1"/>
          </p:cNvSpPr>
          <p:nvPr>
            <p:ph type="dt" sz="half" idx="10"/>
          </p:nvPr>
        </p:nvSpPr>
        <p:spPr/>
        <p:txBody>
          <a:bodyPr/>
          <a:lstStyle/>
          <a:p>
            <a:fld id="{62A78F0A-95CC-46C8-AB1B-ABADB373FEC5}" type="datetime1">
              <a:rPr lang="ru-RU" smtClean="0"/>
              <a:t>14.07.2023</a:t>
            </a:fld>
            <a:endParaRPr lang="ru-RU"/>
          </a:p>
        </p:txBody>
      </p:sp>
      <p:sp>
        <p:nvSpPr>
          <p:cNvPr id="6" name="Нижний колонтитул 5">
            <a:extLst>
              <a:ext uri="{FF2B5EF4-FFF2-40B4-BE49-F238E27FC236}">
                <a16:creationId xmlns:a16="http://schemas.microsoft.com/office/drawing/2014/main" id="{87E8BC70-31A6-44FC-B3FC-B28327A2A68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9C2D767-E956-4F1A-AA64-CB3184DE4E3E}"/>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231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80A29F-E997-4F07-9870-34C418C72B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98FC90E-9475-4697-A898-FD0F391841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76511B4-7C2D-4D34-A556-24F677C84B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6BC02-A00E-4039-913E-080E595AEC06}" type="datetime1">
              <a:rPr lang="ru-RU" smtClean="0"/>
              <a:t>14.07.2023</a:t>
            </a:fld>
            <a:endParaRPr lang="ru-RU"/>
          </a:p>
        </p:txBody>
      </p:sp>
      <p:sp>
        <p:nvSpPr>
          <p:cNvPr id="5" name="Нижний колонтитул 4">
            <a:extLst>
              <a:ext uri="{FF2B5EF4-FFF2-40B4-BE49-F238E27FC236}">
                <a16:creationId xmlns:a16="http://schemas.microsoft.com/office/drawing/2014/main" id="{14E70E13-57FA-46AA-897E-99B6C31F5C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E1CA09F-DE25-49FA-9613-030B4F11AC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0123B-6A9C-4DDD-9F8B-20BFE9922AFD}" type="slidenum">
              <a:rPr lang="ru-RU" smtClean="0"/>
              <a:t>‹#›</a:t>
            </a:fld>
            <a:endParaRPr lang="ru-RU"/>
          </a:p>
        </p:txBody>
      </p:sp>
    </p:spTree>
    <p:extLst>
      <p:ext uri="{BB962C8B-B14F-4D97-AF65-F5344CB8AC3E}">
        <p14:creationId xmlns:p14="http://schemas.microsoft.com/office/powerpoint/2010/main" val="314054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video" Target="https://www.youtube.com/embed/i1wLMnpiTFA?feature=oembed" TargetMode="Externa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E86E86-05B4-4A74-A448-DD8CB5387BB9}"/>
              </a:ext>
            </a:extLst>
          </p:cNvPr>
          <p:cNvSpPr txBox="1"/>
          <p:nvPr/>
        </p:nvSpPr>
        <p:spPr>
          <a:xfrm>
            <a:off x="1031751" y="509299"/>
            <a:ext cx="10128497" cy="923330"/>
          </a:xfrm>
          <a:prstGeom prst="rect">
            <a:avLst/>
          </a:prstGeom>
          <a:noFill/>
        </p:spPr>
        <p:txBody>
          <a:bodyPr wrap="square">
            <a:spAutoFit/>
          </a:bodyPr>
          <a:lstStyle/>
          <a:p>
            <a:pPr algn="ctr"/>
            <a:r>
              <a:rPr lang="ru-RU" sz="5400" b="1" dirty="0">
                <a:effectLst/>
                <a:latin typeface="Times New Roman" panose="02020603050405020304" pitchFamily="18" charset="0"/>
                <a:ea typeface="Calibri" panose="020F0502020204030204" pitchFamily="34" charset="0"/>
              </a:rPr>
              <a:t>8. Гази. </a:t>
            </a:r>
            <a:r>
              <a:rPr lang="ru-RU" sz="5400" b="1" dirty="0" err="1">
                <a:effectLst/>
                <a:latin typeface="Times New Roman" panose="02020603050405020304" pitchFamily="18" charset="0"/>
                <a:ea typeface="Calibri" panose="020F0502020204030204" pitchFamily="34" charset="0"/>
              </a:rPr>
              <a:t>Реакції</a:t>
            </a:r>
            <a:r>
              <a:rPr lang="ru-RU" sz="5400" b="1" dirty="0">
                <a:effectLst/>
                <a:latin typeface="Times New Roman" panose="02020603050405020304" pitchFamily="18" charset="0"/>
                <a:ea typeface="Calibri" panose="020F0502020204030204" pitchFamily="34" charset="0"/>
              </a:rPr>
              <a:t> у газах</a:t>
            </a:r>
            <a:endParaRPr lang="uk-UA" sz="5400" b="1" dirty="0">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19B586B6-6C89-069B-EDD7-160F8AB85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9132" y="2125518"/>
            <a:ext cx="6928737" cy="418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71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73D2AF-A11F-B342-48B4-20C98074ECA8}"/>
              </a:ext>
            </a:extLst>
          </p:cNvPr>
          <p:cNvSpPr txBox="1"/>
          <p:nvPr/>
        </p:nvSpPr>
        <p:spPr>
          <a:xfrm>
            <a:off x="398971" y="230854"/>
            <a:ext cx="11470976" cy="1477328"/>
          </a:xfrm>
          <a:prstGeom prst="rect">
            <a:avLst/>
          </a:prstGeom>
          <a:noFill/>
        </p:spPr>
        <p:txBody>
          <a:bodyPr wrap="square">
            <a:spAutoFit/>
          </a:bodyPr>
          <a:lstStyle/>
          <a:p>
            <a:pPr algn="just"/>
            <a:r>
              <a:rPr lang="uk-UA" b="1" dirty="0"/>
              <a:t>8.3. Суміші газів. Парціальний тиск газів</a:t>
            </a:r>
          </a:p>
          <a:p>
            <a:pPr algn="just"/>
            <a:endParaRPr lang="uk-UA" b="1" dirty="0"/>
          </a:p>
          <a:p>
            <a:pPr algn="just"/>
            <a:r>
              <a:rPr lang="uk-UA" dirty="0"/>
              <a:t>Дальтон зробив внесок у створення атомістичної теорії . Він вивчав також повітря як суміш газів і показав, що </a:t>
            </a:r>
            <a:r>
              <a:rPr lang="uk-UA" b="1" dirty="0">
                <a:solidFill>
                  <a:srgbClr val="00B050"/>
                </a:solidFill>
              </a:rPr>
              <a:t>загальний тиск суміші газів дорівнює сумі парціальних тисків всіх газів, що входять до складу суміші</a:t>
            </a:r>
            <a:r>
              <a:rPr lang="uk-UA" dirty="0"/>
              <a:t>. Це твердження було названо </a:t>
            </a:r>
            <a:r>
              <a:rPr lang="uk-UA" u="sng" dirty="0"/>
              <a:t>законом </a:t>
            </a:r>
            <a:r>
              <a:rPr lang="uk-UA" u="sng" dirty="0" err="1"/>
              <a:t>Дальтона</a:t>
            </a:r>
            <a:r>
              <a:rPr lang="uk-UA" u="sng" dirty="0"/>
              <a:t> про парціальний тиск</a:t>
            </a:r>
            <a:r>
              <a:rPr lang="uk-UA" dirty="0"/>
              <a:t>. Його математичне формулювання:</a:t>
            </a:r>
          </a:p>
        </p:txBody>
      </p:sp>
      <p:pic>
        <p:nvPicPr>
          <p:cNvPr id="5" name="Рисунок 4">
            <a:extLst>
              <a:ext uri="{FF2B5EF4-FFF2-40B4-BE49-F238E27FC236}">
                <a16:creationId xmlns:a16="http://schemas.microsoft.com/office/drawing/2014/main" id="{970B5215-C687-C1EF-F766-2D7427AA5D17}"/>
              </a:ext>
            </a:extLst>
          </p:cNvPr>
          <p:cNvPicPr>
            <a:picLocks noChangeAspect="1"/>
          </p:cNvPicPr>
          <p:nvPr/>
        </p:nvPicPr>
        <p:blipFill>
          <a:blip r:embed="rId2"/>
          <a:stretch>
            <a:fillRect/>
          </a:stretch>
        </p:blipFill>
        <p:spPr>
          <a:xfrm>
            <a:off x="1163928" y="1854021"/>
            <a:ext cx="6191006" cy="328462"/>
          </a:xfrm>
          <a:prstGeom prst="rect">
            <a:avLst/>
          </a:prstGeom>
        </p:spPr>
      </p:pic>
      <p:sp>
        <p:nvSpPr>
          <p:cNvPr id="7" name="TextBox 6">
            <a:extLst>
              <a:ext uri="{FF2B5EF4-FFF2-40B4-BE49-F238E27FC236}">
                <a16:creationId xmlns:a16="http://schemas.microsoft.com/office/drawing/2014/main" id="{F1E929CD-FC4B-1F99-158C-739873C3F51C}"/>
              </a:ext>
            </a:extLst>
          </p:cNvPr>
          <p:cNvSpPr txBox="1"/>
          <p:nvPr/>
        </p:nvSpPr>
        <p:spPr>
          <a:xfrm>
            <a:off x="347816" y="2328322"/>
            <a:ext cx="11470976" cy="216514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Р</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Р</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uk-UA" sz="1800" dirty="0">
                <a:effectLst/>
                <a:latin typeface="Calibri" panose="020F0502020204030204" pitchFamily="34" charset="0"/>
                <a:ea typeface="Calibri" panose="020F0502020204030204" pitchFamily="34" charset="0"/>
                <a:cs typeface="Times New Roman" panose="02020603050405020304" pitchFamily="18" charset="0"/>
              </a:rPr>
              <a:t> - парціальний тиск всіх газів, що утворюють суміш.</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Згідно з Вільямом Генрі, при змішуванні ідеальних газів кожен з них поширюється в іншому, якби цей інший газ був вакуумом. Таким чином, кожен газ у суміші газів виявляє такий тиск, якби він був єдиний у даному обсязі.</a:t>
            </a:r>
            <a:endParaRPr lang="uk-UA" sz="1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Отже, парціальний тиск i-го газу в суміші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Pi</a:t>
            </a:r>
            <a:r>
              <a:rPr lang="uk-UA" sz="1800" dirty="0">
                <a:effectLst/>
                <a:latin typeface="Calibri" panose="020F0502020204030204" pitchFamily="34" charset="0"/>
                <a:ea typeface="Calibri" panose="020F0502020204030204" pitchFamily="34" charset="0"/>
                <a:cs typeface="Times New Roman" panose="02020603050405020304" pitchFamily="18" charset="0"/>
              </a:rPr>
              <a:t> - це тиск, під яким знаходився цей газ, якби з суміші були видалені інші гази, а об'єм і температура суміші збереглися колишніми.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Для обчислення величини Р використовують наступне співвідношення: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6574F1D7-8144-E572-A971-D226662E00F6}"/>
              </a:ext>
            </a:extLst>
          </p:cNvPr>
          <p:cNvPicPr>
            <a:picLocks noChangeAspect="1"/>
          </p:cNvPicPr>
          <p:nvPr/>
        </p:nvPicPr>
        <p:blipFill>
          <a:blip r:embed="rId3"/>
          <a:stretch>
            <a:fillRect/>
          </a:stretch>
        </p:blipFill>
        <p:spPr>
          <a:xfrm>
            <a:off x="1163928" y="4730427"/>
            <a:ext cx="6162510" cy="316026"/>
          </a:xfrm>
          <a:prstGeom prst="rect">
            <a:avLst/>
          </a:prstGeom>
        </p:spPr>
      </p:pic>
      <p:sp>
        <p:nvSpPr>
          <p:cNvPr id="11" name="TextBox 10">
            <a:extLst>
              <a:ext uri="{FF2B5EF4-FFF2-40B4-BE49-F238E27FC236}">
                <a16:creationId xmlns:a16="http://schemas.microsoft.com/office/drawing/2014/main" id="{5A63EB5E-C256-7E27-9083-15E2D6DA5508}"/>
              </a:ext>
            </a:extLst>
          </p:cNvPr>
          <p:cNvSpPr txBox="1"/>
          <p:nvPr/>
        </p:nvSpPr>
        <p:spPr>
          <a:xfrm>
            <a:off x="398970" y="5568824"/>
            <a:ext cx="11419821" cy="774507"/>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загальне</a:t>
            </a:r>
            <a:r>
              <a:rPr lang="uk-UA" sz="1800" dirty="0">
                <a:effectLst/>
                <a:latin typeface="Calibri" panose="020F0502020204030204" pitchFamily="34" charset="0"/>
                <a:ea typeface="Calibri" panose="020F0502020204030204" pitchFamily="34" charset="0"/>
                <a:cs typeface="Times New Roman" panose="02020603050405020304" pitchFamily="18" charset="0"/>
              </a:rPr>
              <a:t> – загальний тиск газової суміші; х</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і</a:t>
            </a:r>
            <a:r>
              <a:rPr lang="uk-UA" sz="1800" dirty="0">
                <a:effectLst/>
                <a:latin typeface="Calibri" panose="020F0502020204030204" pitchFamily="34" charset="0"/>
                <a:ea typeface="Calibri" panose="020F0502020204030204" pitchFamily="34" charset="0"/>
                <a:cs typeface="Times New Roman" panose="02020603050405020304" pitchFamily="18" charset="0"/>
              </a:rPr>
              <a:t> - молярна частка і-го газу у суміші.</a:t>
            </a:r>
          </a:p>
          <a:p>
            <a:pPr indent="450215" algn="just">
              <a:lnSpc>
                <a:spcPct val="107000"/>
              </a:lnSpc>
              <a:spcAft>
                <a:spcPts val="800"/>
              </a:spcAft>
            </a:pPr>
            <a:r>
              <a:rPr lang="uk-UA" b="1" dirty="0">
                <a:latin typeface="Calibri" panose="020F0502020204030204" pitchFamily="34" charset="0"/>
                <a:ea typeface="Calibri" panose="020F0502020204030204" pitchFamily="34" charset="0"/>
                <a:cs typeface="Times New Roman" panose="02020603050405020304" pitchFamily="18" charset="0"/>
              </a:rPr>
              <a:t>Приклади 8.9-8.13</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2286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F9AA87-EFFB-B91F-9C59-33BE4AFC437E}"/>
              </a:ext>
            </a:extLst>
          </p:cNvPr>
          <p:cNvSpPr txBox="1"/>
          <p:nvPr/>
        </p:nvSpPr>
        <p:spPr>
          <a:xfrm>
            <a:off x="631884" y="240434"/>
            <a:ext cx="11246690" cy="1477328"/>
          </a:xfrm>
          <a:prstGeom prst="rect">
            <a:avLst/>
          </a:prstGeom>
          <a:noFill/>
        </p:spPr>
        <p:txBody>
          <a:bodyPr wrap="square">
            <a:spAutoFit/>
          </a:bodyPr>
          <a:lstStyle/>
          <a:p>
            <a:r>
              <a:rPr lang="uk-UA" b="1" dirty="0"/>
              <a:t>8.4. Хімічні реакції за участю газів</a:t>
            </a:r>
          </a:p>
          <a:p>
            <a:endParaRPr lang="uk-UA" dirty="0"/>
          </a:p>
          <a:p>
            <a:pPr algn="just"/>
            <a:r>
              <a:rPr lang="uk-UA" dirty="0"/>
              <a:t>У аналізовану групу хімічних реакцій можуть бути включені ті з них, у яких всі речовини, що реагують, знаходяться в газоподібному стані, або ті, в яких деякі речовини у вигляді газів, а інші - в конденсованому стані. Наприклад, реакція синтезу аміаку</a:t>
            </a:r>
          </a:p>
        </p:txBody>
      </p:sp>
      <p:pic>
        <p:nvPicPr>
          <p:cNvPr id="5" name="Рисунок 4">
            <a:extLst>
              <a:ext uri="{FF2B5EF4-FFF2-40B4-BE49-F238E27FC236}">
                <a16:creationId xmlns:a16="http://schemas.microsoft.com/office/drawing/2014/main" id="{688ADAF5-4DCC-870E-AC92-58CE204A8B8B}"/>
              </a:ext>
            </a:extLst>
          </p:cNvPr>
          <p:cNvPicPr>
            <a:picLocks noChangeAspect="1"/>
          </p:cNvPicPr>
          <p:nvPr/>
        </p:nvPicPr>
        <p:blipFill>
          <a:blip r:embed="rId2"/>
          <a:stretch>
            <a:fillRect/>
          </a:stretch>
        </p:blipFill>
        <p:spPr>
          <a:xfrm>
            <a:off x="4418102" y="1717762"/>
            <a:ext cx="2152352" cy="322853"/>
          </a:xfrm>
          <a:prstGeom prst="rect">
            <a:avLst/>
          </a:prstGeom>
        </p:spPr>
      </p:pic>
      <p:sp>
        <p:nvSpPr>
          <p:cNvPr id="7" name="TextBox 6">
            <a:extLst>
              <a:ext uri="{FF2B5EF4-FFF2-40B4-BE49-F238E27FC236}">
                <a16:creationId xmlns:a16="http://schemas.microsoft.com/office/drawing/2014/main" id="{0963E89B-9E7D-97D5-58BA-599A7DE9D3AC}"/>
              </a:ext>
            </a:extLst>
          </p:cNvPr>
          <p:cNvSpPr txBox="1"/>
          <p:nvPr/>
        </p:nvSpPr>
        <p:spPr>
          <a:xfrm>
            <a:off x="536993" y="2329888"/>
            <a:ext cx="11246689" cy="435369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включає лише гази, тобто. в газоподібному стані знаходяться реагенти та продукт реакції. Для реакцій такого типу </a:t>
            </a:r>
            <a:r>
              <a:rPr lang="uk-UA"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справедливий закон Гей-</a:t>
            </a:r>
            <a:r>
              <a:rPr lang="uk-UA" sz="18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Люссака</a:t>
            </a:r>
            <a:r>
              <a:rPr lang="uk-UA"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про еквівалентність об'ємів газів, який стверджує, що об'єми газів, що представляють реагенти та продукти реакції, співвідносяться між собою як прості цілі числа (при постійних Р та Т).</a:t>
            </a:r>
            <a:endParaRPr lang="uk-UA"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Гей-</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Люссак</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відкрив цю закономірність у 1805 р., а пояснив її Авогадро у 1811 р. Закон Гей-</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Люссака</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випливає із закону Авогадро. Згідно з останнім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V = а</a:t>
            </a:r>
            <a:r>
              <a:rPr lang="en-US" sz="1800" b="1"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а – коефіцієнт пропорційності.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Оскільки в хімічній реакції синтезу аміаку виконується співвідношення молей речовин:</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1 моль N</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3 моль Н</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2 моль NH</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то має дотримуватись і співвідношення їх обсягів (якщо вони гази):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1 об’єм N</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3 об’єми Н</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2 об’єми NH</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Приклади 8.14-8.15</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0570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CAF2C5-7274-CAAF-4BBC-AE9BC4FB0719}"/>
              </a:ext>
            </a:extLst>
          </p:cNvPr>
          <p:cNvSpPr txBox="1"/>
          <p:nvPr/>
        </p:nvSpPr>
        <p:spPr>
          <a:xfrm>
            <a:off x="692270" y="214079"/>
            <a:ext cx="10789488" cy="1477328"/>
          </a:xfrm>
          <a:prstGeom prst="rect">
            <a:avLst/>
          </a:prstGeom>
          <a:noFill/>
        </p:spPr>
        <p:txBody>
          <a:bodyPr wrap="square">
            <a:spAutoFit/>
          </a:bodyPr>
          <a:lstStyle/>
          <a:p>
            <a:r>
              <a:rPr lang="uk-UA" b="1" dirty="0"/>
              <a:t>8.5. Хімічна рівновага в системах, що включають гази</a:t>
            </a:r>
          </a:p>
          <a:p>
            <a:endParaRPr lang="uk-UA" b="1" dirty="0"/>
          </a:p>
          <a:p>
            <a:pPr algn="just"/>
            <a:r>
              <a:rPr lang="uk-UA" dirty="0"/>
              <a:t>Константа рівноваги, виражена через парціальний тиск газів, </a:t>
            </a:r>
            <a:r>
              <a:rPr lang="uk-UA" dirty="0" err="1"/>
              <a:t>Кр</a:t>
            </a:r>
            <a:r>
              <a:rPr lang="uk-UA" dirty="0"/>
              <a:t>. Для </a:t>
            </a:r>
            <a:r>
              <a:rPr lang="uk-UA" dirty="0" err="1"/>
              <a:t>газофазних</a:t>
            </a:r>
            <a:r>
              <a:rPr lang="uk-UA" dirty="0"/>
              <a:t> реакцій константу рівноваги часто виражають через парціальний тиск компонентів рівноважної суміші. Так, рівновага між газоподібними компонентами реакційної суміші для реакції</a:t>
            </a:r>
          </a:p>
        </p:txBody>
      </p:sp>
      <p:pic>
        <p:nvPicPr>
          <p:cNvPr id="5" name="Рисунок 4">
            <a:extLst>
              <a:ext uri="{FF2B5EF4-FFF2-40B4-BE49-F238E27FC236}">
                <a16:creationId xmlns:a16="http://schemas.microsoft.com/office/drawing/2014/main" id="{F05D1298-E169-95E3-8568-F54328F9D778}"/>
              </a:ext>
            </a:extLst>
          </p:cNvPr>
          <p:cNvPicPr>
            <a:picLocks noChangeAspect="1"/>
          </p:cNvPicPr>
          <p:nvPr/>
        </p:nvPicPr>
        <p:blipFill>
          <a:blip r:embed="rId2"/>
          <a:stretch>
            <a:fillRect/>
          </a:stretch>
        </p:blipFill>
        <p:spPr>
          <a:xfrm>
            <a:off x="4598734" y="1799237"/>
            <a:ext cx="2218086" cy="296982"/>
          </a:xfrm>
          <a:prstGeom prst="rect">
            <a:avLst/>
          </a:prstGeom>
        </p:spPr>
      </p:pic>
      <p:sp>
        <p:nvSpPr>
          <p:cNvPr id="7" name="TextBox 6">
            <a:extLst>
              <a:ext uri="{FF2B5EF4-FFF2-40B4-BE49-F238E27FC236}">
                <a16:creationId xmlns:a16="http://schemas.microsoft.com/office/drawing/2014/main" id="{88A26925-45FD-68A1-D390-FF7A5E3D55A2}"/>
              </a:ext>
            </a:extLst>
          </p:cNvPr>
          <p:cNvSpPr txBox="1"/>
          <p:nvPr/>
        </p:nvSpPr>
        <p:spPr>
          <a:xfrm>
            <a:off x="722258" y="2442077"/>
            <a:ext cx="6094562" cy="369332"/>
          </a:xfrm>
          <a:prstGeom prst="rect">
            <a:avLst/>
          </a:prstGeom>
          <a:noFill/>
        </p:spPr>
        <p:txBody>
          <a:bodyPr wrap="square">
            <a:spAutoFit/>
          </a:bodyPr>
          <a:lstStyle/>
          <a:p>
            <a:r>
              <a:rPr lang="uk-UA" dirty="0"/>
              <a:t>можна виразити рівнянням</a:t>
            </a:r>
          </a:p>
        </p:txBody>
      </p:sp>
      <p:pic>
        <p:nvPicPr>
          <p:cNvPr id="9" name="Рисунок 8">
            <a:extLst>
              <a:ext uri="{FF2B5EF4-FFF2-40B4-BE49-F238E27FC236}">
                <a16:creationId xmlns:a16="http://schemas.microsoft.com/office/drawing/2014/main" id="{4739FC93-79D7-3F10-35A4-7E732E563601}"/>
              </a:ext>
            </a:extLst>
          </p:cNvPr>
          <p:cNvPicPr>
            <a:picLocks noChangeAspect="1"/>
          </p:cNvPicPr>
          <p:nvPr/>
        </p:nvPicPr>
        <p:blipFill>
          <a:blip r:embed="rId3"/>
          <a:stretch>
            <a:fillRect/>
          </a:stretch>
        </p:blipFill>
        <p:spPr>
          <a:xfrm>
            <a:off x="4857526" y="2593957"/>
            <a:ext cx="1484009" cy="638812"/>
          </a:xfrm>
          <a:prstGeom prst="rect">
            <a:avLst/>
          </a:prstGeom>
        </p:spPr>
      </p:pic>
      <p:sp>
        <p:nvSpPr>
          <p:cNvPr id="11" name="TextBox 10">
            <a:extLst>
              <a:ext uri="{FF2B5EF4-FFF2-40B4-BE49-F238E27FC236}">
                <a16:creationId xmlns:a16="http://schemas.microsoft.com/office/drawing/2014/main" id="{01788438-1858-BE0A-919C-C1CE2F1EEEBF}"/>
              </a:ext>
            </a:extLst>
          </p:cNvPr>
          <p:cNvSpPr txBox="1"/>
          <p:nvPr/>
        </p:nvSpPr>
        <p:spPr>
          <a:xfrm>
            <a:off x="692269" y="3730506"/>
            <a:ext cx="10789487" cy="1469826"/>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 константа рівноваги, виражена через парціальний тиск компонентів рівноважної суміші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Це вказує підрядковий індекс Р.</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Константа рівноваги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відрізняється від К</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тому у кожному випадку необхідно вказати тип константи рівноваги.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5B7BD4C-92DD-DD17-23F1-19AD39FF75FE}"/>
              </a:ext>
            </a:extLst>
          </p:cNvPr>
          <p:cNvSpPr txBox="1"/>
          <p:nvPr/>
        </p:nvSpPr>
        <p:spPr>
          <a:xfrm>
            <a:off x="1097754" y="5200332"/>
            <a:ext cx="10487562" cy="369332"/>
          </a:xfrm>
          <a:prstGeom prst="rect">
            <a:avLst/>
          </a:prstGeom>
          <a:noFill/>
        </p:spPr>
        <p:txBody>
          <a:bodyPr wrap="square">
            <a:spAutoFit/>
          </a:bodyPr>
          <a:lstStyle/>
          <a:p>
            <a:r>
              <a:rPr lang="uk-UA" dirty="0"/>
              <a:t>Існують рівноваги, коли один компонент знаходиться у газоподібному стані, а інші – у конденсованому. </a:t>
            </a:r>
          </a:p>
        </p:txBody>
      </p:sp>
      <p:sp>
        <p:nvSpPr>
          <p:cNvPr id="15" name="TextBox 14">
            <a:extLst>
              <a:ext uri="{FF2B5EF4-FFF2-40B4-BE49-F238E27FC236}">
                <a16:creationId xmlns:a16="http://schemas.microsoft.com/office/drawing/2014/main" id="{1889577A-40BA-E987-28B0-F886AB24376B}"/>
              </a:ext>
            </a:extLst>
          </p:cNvPr>
          <p:cNvSpPr txBox="1"/>
          <p:nvPr/>
        </p:nvSpPr>
        <p:spPr>
          <a:xfrm>
            <a:off x="1097754" y="5796263"/>
            <a:ext cx="10384002" cy="646331"/>
          </a:xfrm>
          <a:prstGeom prst="rect">
            <a:avLst/>
          </a:prstGeom>
          <a:noFill/>
        </p:spPr>
        <p:txBody>
          <a:bodyPr wrap="square">
            <a:spAutoFit/>
          </a:bodyPr>
          <a:lstStyle/>
          <a:p>
            <a:r>
              <a:rPr lang="uk-UA" dirty="0"/>
              <a:t>Вираз константи гетерогенної рівноваги </a:t>
            </a:r>
            <a:r>
              <a:rPr lang="uk-UA" b="1" u="sng" dirty="0"/>
              <a:t>не включає </a:t>
            </a:r>
            <a:r>
              <a:rPr lang="uk-UA" dirty="0"/>
              <a:t>чисті тверді речовини (або чисті рідини)</a:t>
            </a:r>
          </a:p>
          <a:p>
            <a:r>
              <a:rPr lang="uk-UA" b="1" dirty="0"/>
              <a:t>Приклади 8.16-8.19</a:t>
            </a:r>
          </a:p>
        </p:txBody>
      </p:sp>
    </p:spTree>
    <p:extLst>
      <p:ext uri="{BB962C8B-B14F-4D97-AF65-F5344CB8AC3E}">
        <p14:creationId xmlns:p14="http://schemas.microsoft.com/office/powerpoint/2010/main" val="185586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815290-E079-6056-CBE7-CDC522449924}"/>
              </a:ext>
            </a:extLst>
          </p:cNvPr>
          <p:cNvSpPr txBox="1"/>
          <p:nvPr/>
        </p:nvSpPr>
        <p:spPr>
          <a:xfrm>
            <a:off x="580125" y="321717"/>
            <a:ext cx="11212183" cy="2165145"/>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8.6. Взаємозв'язок між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1"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та К</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Р</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Рівновагу в розчинах виражають за допомогою концентраційної константи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Але для вираження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рівноваг</a:t>
            </a:r>
            <a:r>
              <a:rPr lang="uk-UA" sz="1800" dirty="0">
                <a:effectLst/>
                <a:latin typeface="Calibri" panose="020F0502020204030204" pitchFamily="34" charset="0"/>
                <a:ea typeface="Calibri" panose="020F0502020204030204" pitchFamily="34" charset="0"/>
                <a:cs typeface="Times New Roman" panose="02020603050405020304" pitchFamily="18" charset="0"/>
              </a:rPr>
              <a:t> у газових сумішах можна використовувати як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так і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Величини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a:effectLst/>
                <a:latin typeface="Calibri" panose="020F0502020204030204" pitchFamily="34" charset="0"/>
                <a:ea typeface="Calibri" panose="020F0502020204030204" pitchFamily="34" charset="0"/>
                <a:cs typeface="Times New Roman" panose="02020603050405020304" pitchFamily="18" charset="0"/>
              </a:rPr>
              <a:t>і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взаємопов'язані між собою, і для переведення однієї величини в іншу є математичні залежності.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Співвідношення між концентрацією газу в суміші з його парціальним тиском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визначається рівнянням ідеального газу:                            або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C3BC36DF-31C6-60CE-F214-3704BC8078D6}"/>
              </a:ext>
            </a:extLst>
          </p:cNvPr>
          <p:cNvPicPr>
            <a:picLocks noChangeAspect="1"/>
          </p:cNvPicPr>
          <p:nvPr/>
        </p:nvPicPr>
        <p:blipFill>
          <a:blip r:embed="rId2"/>
          <a:stretch>
            <a:fillRect/>
          </a:stretch>
        </p:blipFill>
        <p:spPr>
          <a:xfrm>
            <a:off x="2537216" y="2288725"/>
            <a:ext cx="949951" cy="290573"/>
          </a:xfrm>
          <a:prstGeom prst="rect">
            <a:avLst/>
          </a:prstGeom>
        </p:spPr>
      </p:pic>
      <p:pic>
        <p:nvPicPr>
          <p:cNvPr id="7" name="Рисунок 6">
            <a:extLst>
              <a:ext uri="{FF2B5EF4-FFF2-40B4-BE49-F238E27FC236}">
                <a16:creationId xmlns:a16="http://schemas.microsoft.com/office/drawing/2014/main" id="{CA4182B9-620A-3846-F3E3-B9250BA8961F}"/>
              </a:ext>
            </a:extLst>
          </p:cNvPr>
          <p:cNvPicPr>
            <a:picLocks noChangeAspect="1"/>
          </p:cNvPicPr>
          <p:nvPr/>
        </p:nvPicPr>
        <p:blipFill>
          <a:blip r:embed="rId3"/>
          <a:stretch>
            <a:fillRect/>
          </a:stretch>
        </p:blipFill>
        <p:spPr>
          <a:xfrm>
            <a:off x="4526533" y="2236367"/>
            <a:ext cx="949951" cy="411037"/>
          </a:xfrm>
          <a:prstGeom prst="rect">
            <a:avLst/>
          </a:prstGeom>
        </p:spPr>
      </p:pic>
      <p:sp>
        <p:nvSpPr>
          <p:cNvPr id="9" name="TextBox 8">
            <a:extLst>
              <a:ext uri="{FF2B5EF4-FFF2-40B4-BE49-F238E27FC236}">
                <a16:creationId xmlns:a16="http://schemas.microsoft.com/office/drawing/2014/main" id="{1C8BBA48-4EAA-AEDF-3918-807F967FF8B8}"/>
              </a:ext>
            </a:extLst>
          </p:cNvPr>
          <p:cNvSpPr txBox="1"/>
          <p:nvPr/>
        </p:nvSpPr>
        <p:spPr>
          <a:xfrm>
            <a:off x="580125" y="2893859"/>
            <a:ext cx="6094562"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Складемо вирази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для рівноважної суміші газів: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BEC1DD47-EAAB-B432-9A41-C0A4050804D1}"/>
              </a:ext>
            </a:extLst>
          </p:cNvPr>
          <p:cNvPicPr>
            <a:picLocks noChangeAspect="1"/>
          </p:cNvPicPr>
          <p:nvPr/>
        </p:nvPicPr>
        <p:blipFill>
          <a:blip r:embed="rId4"/>
          <a:stretch>
            <a:fillRect/>
          </a:stretch>
        </p:blipFill>
        <p:spPr>
          <a:xfrm>
            <a:off x="1221841" y="3424383"/>
            <a:ext cx="2712301" cy="1029487"/>
          </a:xfrm>
          <a:prstGeom prst="rect">
            <a:avLst/>
          </a:prstGeom>
        </p:spPr>
      </p:pic>
      <p:pic>
        <p:nvPicPr>
          <p:cNvPr id="13" name="Рисунок 12">
            <a:extLst>
              <a:ext uri="{FF2B5EF4-FFF2-40B4-BE49-F238E27FC236}">
                <a16:creationId xmlns:a16="http://schemas.microsoft.com/office/drawing/2014/main" id="{5466F023-B0DD-CBDE-06E6-7ABA31C2F48B}"/>
              </a:ext>
            </a:extLst>
          </p:cNvPr>
          <p:cNvPicPr>
            <a:picLocks noChangeAspect="1"/>
          </p:cNvPicPr>
          <p:nvPr/>
        </p:nvPicPr>
        <p:blipFill>
          <a:blip r:embed="rId5"/>
          <a:stretch>
            <a:fillRect/>
          </a:stretch>
        </p:blipFill>
        <p:spPr>
          <a:xfrm>
            <a:off x="4703932" y="3726118"/>
            <a:ext cx="5591652" cy="734258"/>
          </a:xfrm>
          <a:prstGeom prst="rect">
            <a:avLst/>
          </a:prstGeom>
        </p:spPr>
      </p:pic>
      <p:sp>
        <p:nvSpPr>
          <p:cNvPr id="15" name="TextBox 14">
            <a:extLst>
              <a:ext uri="{FF2B5EF4-FFF2-40B4-BE49-F238E27FC236}">
                <a16:creationId xmlns:a16="http://schemas.microsoft.com/office/drawing/2014/main" id="{BDBC7396-D904-B607-3F83-09855D2A8122}"/>
              </a:ext>
            </a:extLst>
          </p:cNvPr>
          <p:cNvSpPr txBox="1"/>
          <p:nvPr/>
        </p:nvSpPr>
        <p:spPr>
          <a:xfrm>
            <a:off x="580124" y="4688930"/>
            <a:ext cx="10349543"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 загальному вигляді залежність між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р</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К</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виражається рівнянням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Рисунок 16">
            <a:extLst>
              <a:ext uri="{FF2B5EF4-FFF2-40B4-BE49-F238E27FC236}">
                <a16:creationId xmlns:a16="http://schemas.microsoft.com/office/drawing/2014/main" id="{2708329E-581A-C65D-82C2-4AA70A9787F7}"/>
              </a:ext>
            </a:extLst>
          </p:cNvPr>
          <p:cNvPicPr>
            <a:picLocks noChangeAspect="1"/>
          </p:cNvPicPr>
          <p:nvPr/>
        </p:nvPicPr>
        <p:blipFill>
          <a:blip r:embed="rId6"/>
          <a:stretch>
            <a:fillRect/>
          </a:stretch>
        </p:blipFill>
        <p:spPr>
          <a:xfrm>
            <a:off x="5001508" y="5083498"/>
            <a:ext cx="1893294" cy="540939"/>
          </a:xfrm>
          <a:prstGeom prst="rect">
            <a:avLst/>
          </a:prstGeom>
        </p:spPr>
      </p:pic>
      <p:pic>
        <p:nvPicPr>
          <p:cNvPr id="19" name="Рисунок 18">
            <a:extLst>
              <a:ext uri="{FF2B5EF4-FFF2-40B4-BE49-F238E27FC236}">
                <a16:creationId xmlns:a16="http://schemas.microsoft.com/office/drawing/2014/main" id="{EB22E0FA-1119-FC65-7E84-A931A2B69BB3}"/>
              </a:ext>
            </a:extLst>
          </p:cNvPr>
          <p:cNvPicPr>
            <a:picLocks noChangeAspect="1"/>
          </p:cNvPicPr>
          <p:nvPr/>
        </p:nvPicPr>
        <p:blipFill>
          <a:blip r:embed="rId7"/>
          <a:stretch>
            <a:fillRect/>
          </a:stretch>
        </p:blipFill>
        <p:spPr>
          <a:xfrm>
            <a:off x="991940" y="5755491"/>
            <a:ext cx="459801" cy="235795"/>
          </a:xfrm>
          <a:prstGeom prst="rect">
            <a:avLst/>
          </a:prstGeom>
        </p:spPr>
      </p:pic>
      <p:sp>
        <p:nvSpPr>
          <p:cNvPr id="21" name="TextBox 20">
            <a:extLst>
              <a:ext uri="{FF2B5EF4-FFF2-40B4-BE49-F238E27FC236}">
                <a16:creationId xmlns:a16="http://schemas.microsoft.com/office/drawing/2014/main" id="{89127FEF-4DE2-56EE-7BEE-15F7D25ECB47}"/>
              </a:ext>
            </a:extLst>
          </p:cNvPr>
          <p:cNvSpPr txBox="1"/>
          <p:nvPr/>
        </p:nvSpPr>
        <p:spPr>
          <a:xfrm>
            <a:off x="1479251" y="5687604"/>
            <a:ext cx="9450415" cy="923330"/>
          </a:xfrm>
          <a:prstGeom prst="rect">
            <a:avLst/>
          </a:prstGeom>
          <a:noFill/>
        </p:spPr>
        <p:txBody>
          <a:bodyPr wrap="square">
            <a:spAutoFit/>
          </a:bodyPr>
          <a:lstStyle/>
          <a:p>
            <a:r>
              <a:rPr lang="uk-UA" dirty="0"/>
              <a:t>число молей газоподібних продуктів – кількість молей газоподібних реагентів.</a:t>
            </a:r>
          </a:p>
          <a:p>
            <a:endParaRPr lang="uk-UA" dirty="0"/>
          </a:p>
          <a:p>
            <a:r>
              <a:rPr lang="uk-UA" dirty="0"/>
              <a:t>Очевидно, можуть бути випадки, коли</a:t>
            </a:r>
          </a:p>
        </p:txBody>
      </p:sp>
      <p:pic>
        <p:nvPicPr>
          <p:cNvPr id="23" name="Рисунок 22">
            <a:extLst>
              <a:ext uri="{FF2B5EF4-FFF2-40B4-BE49-F238E27FC236}">
                <a16:creationId xmlns:a16="http://schemas.microsoft.com/office/drawing/2014/main" id="{B9798AD8-B3DE-7FBD-FAE5-CD497565154E}"/>
              </a:ext>
            </a:extLst>
          </p:cNvPr>
          <p:cNvPicPr>
            <a:picLocks noChangeAspect="1"/>
          </p:cNvPicPr>
          <p:nvPr/>
        </p:nvPicPr>
        <p:blipFill>
          <a:blip r:embed="rId8"/>
          <a:stretch>
            <a:fillRect/>
          </a:stretch>
        </p:blipFill>
        <p:spPr>
          <a:xfrm>
            <a:off x="5539022" y="6297283"/>
            <a:ext cx="1586397" cy="250484"/>
          </a:xfrm>
          <a:prstGeom prst="rect">
            <a:avLst/>
          </a:prstGeom>
        </p:spPr>
      </p:pic>
      <p:sp>
        <p:nvSpPr>
          <p:cNvPr id="25" name="TextBox 24">
            <a:extLst>
              <a:ext uri="{FF2B5EF4-FFF2-40B4-BE49-F238E27FC236}">
                <a16:creationId xmlns:a16="http://schemas.microsoft.com/office/drawing/2014/main" id="{5FD57086-92BA-C2A7-130D-9B56B9EE39D0}"/>
              </a:ext>
            </a:extLst>
          </p:cNvPr>
          <p:cNvSpPr txBox="1"/>
          <p:nvPr/>
        </p:nvSpPr>
        <p:spPr>
          <a:xfrm>
            <a:off x="9080982" y="6178435"/>
            <a:ext cx="2429203" cy="369332"/>
          </a:xfrm>
          <a:prstGeom prst="rect">
            <a:avLst/>
          </a:prstGeom>
          <a:noFill/>
        </p:spPr>
        <p:txBody>
          <a:bodyPr wrap="square">
            <a:spAutoFit/>
          </a:bodyPr>
          <a:lstStyle/>
          <a:p>
            <a:r>
              <a:rPr lang="uk-UA" b="1" dirty="0"/>
              <a:t>Приклади 8.20-8.21</a:t>
            </a:r>
          </a:p>
        </p:txBody>
      </p:sp>
    </p:spTree>
    <p:extLst>
      <p:ext uri="{BB962C8B-B14F-4D97-AF65-F5344CB8AC3E}">
        <p14:creationId xmlns:p14="http://schemas.microsoft.com/office/powerpoint/2010/main" val="3887897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EFDE88-B825-11CA-1D73-33FEFCE43F8B}"/>
              </a:ext>
            </a:extLst>
          </p:cNvPr>
          <p:cNvSpPr txBox="1"/>
          <p:nvPr/>
        </p:nvSpPr>
        <p:spPr>
          <a:xfrm>
            <a:off x="442103" y="223193"/>
            <a:ext cx="11384711" cy="3646960"/>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8.7. Реальні гази</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Кінетична теорія ідеального газу виключає взаємодію його частинок між собою. Передбачається, що зіткнення частинок мають суто пружний характер, тривалість кожного зіткнення дуже мала і самі частки є точкові маси, тобто. практично не володіють обсягом. Таким чином, посудина, заповнена одним газом або сумішшю газів, виступає як порожня по відношенню до наступного введеного в нього газу, а обсяг будь-якого газу дорівнює обсягу посудини. Реальні гази за низьких тисків і високих температур досить добре підпорядковуються законам ідеальних газів. Але при підвищенні тиску (зазвичай значно вище 1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атм</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низьких температурах поведінка реальних газів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ускладнюється</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Відхилення властивостей реальних газів від обчислених за законами ідеальних газів пояснив 1873 р. голландський фізик Ян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Дідерік</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Ван дер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Ваальс</a:t>
            </a:r>
            <a:r>
              <a:rPr lang="uk-UA" sz="1800" dirty="0">
                <a:effectLst/>
                <a:latin typeface="Calibri" panose="020F0502020204030204" pitchFamily="34" charset="0"/>
                <a:ea typeface="Calibri" panose="020F0502020204030204" pitchFamily="34" charset="0"/>
                <a:cs typeface="Times New Roman" panose="02020603050405020304" pitchFamily="18" charset="0"/>
              </a:rPr>
              <a:t> (1837-1923).</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Він визначив </a:t>
            </a:r>
            <a:r>
              <a:rPr lang="uk-UA"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стисливість газів Z</a:t>
            </a:r>
            <a:r>
              <a:rPr lang="uk-UA" sz="1800" dirty="0">
                <a:effectLst/>
                <a:latin typeface="Calibri" panose="020F0502020204030204" pitchFamily="34" charset="0"/>
                <a:ea typeface="Calibri" panose="020F0502020204030204" pitchFamily="34" charset="0"/>
                <a:cs typeface="Times New Roman" panose="02020603050405020304" pitchFamily="18" charset="0"/>
              </a:rPr>
              <a:t>, яка відповідно до рівняння ідеального газу виражається співвідношенням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46F47134-DDBE-ED67-03B7-8D89190BBFE4}"/>
              </a:ext>
            </a:extLst>
          </p:cNvPr>
          <p:cNvPicPr>
            <a:picLocks noChangeAspect="1"/>
          </p:cNvPicPr>
          <p:nvPr/>
        </p:nvPicPr>
        <p:blipFill>
          <a:blip r:embed="rId2"/>
          <a:stretch>
            <a:fillRect/>
          </a:stretch>
        </p:blipFill>
        <p:spPr>
          <a:xfrm>
            <a:off x="4508487" y="3947648"/>
            <a:ext cx="1150441" cy="466396"/>
          </a:xfrm>
          <a:prstGeom prst="rect">
            <a:avLst/>
          </a:prstGeom>
        </p:spPr>
      </p:pic>
      <p:sp>
        <p:nvSpPr>
          <p:cNvPr id="7" name="TextBox 6">
            <a:extLst>
              <a:ext uri="{FF2B5EF4-FFF2-40B4-BE49-F238E27FC236}">
                <a16:creationId xmlns:a16="http://schemas.microsoft.com/office/drawing/2014/main" id="{4B39DD6E-205D-8987-A63E-B3BEA2149610}"/>
              </a:ext>
            </a:extLst>
          </p:cNvPr>
          <p:cNvSpPr txBox="1"/>
          <p:nvPr/>
        </p:nvSpPr>
        <p:spPr>
          <a:xfrm>
            <a:off x="442103" y="4491539"/>
            <a:ext cx="11384710" cy="2308324"/>
          </a:xfrm>
          <a:prstGeom prst="rect">
            <a:avLst/>
          </a:prstGeom>
          <a:noFill/>
        </p:spPr>
        <p:txBody>
          <a:bodyPr wrap="square">
            <a:spAutoFit/>
          </a:bodyPr>
          <a:lstStyle/>
          <a:p>
            <a:pPr algn="just"/>
            <a:r>
              <a:rPr lang="uk-UA" dirty="0"/>
              <a:t>Наприклад, при підвищенні Р (стисненні газу) добуток </a:t>
            </a:r>
            <a:r>
              <a:rPr lang="en-US" dirty="0"/>
              <a:t>PV </a:t>
            </a:r>
            <a:r>
              <a:rPr lang="uk-UA" dirty="0"/>
              <a:t>для 1 моль ідеального газу дорівнює 22,41 </a:t>
            </a:r>
            <a:r>
              <a:rPr lang="uk-UA" dirty="0" err="1"/>
              <a:t>атм∙л</a:t>
            </a:r>
            <a:r>
              <a:rPr lang="uk-UA" dirty="0"/>
              <a:t>/моль, що й має забезпечувати сталість співвідношення загалом. При зміні Т це співвідношення також має порушуватися. Експерименти з реальними газами показали, що відхилення їх властивостей відбувається як у позитивну, так і негативну сторону від властивостей ідеального газу. За низьких температур і тисків стисливість реальних газів виявилася вищою, ніж ідеальних. Це можна пояснити тяжінням молекул газу один до одного. Але при високих тисках стисливість реальних газів стає, навпаки, меншою, ніж ідеальних. При високих тисках концентрація молекул газу підвищується і частка їх обсягу загальному обсязі газу стає істотною. І оскільки молекули газу стисливі, частина обсягу випадає зі стиску.</a:t>
            </a:r>
          </a:p>
        </p:txBody>
      </p:sp>
    </p:spTree>
    <p:extLst>
      <p:ext uri="{BB962C8B-B14F-4D97-AF65-F5344CB8AC3E}">
        <p14:creationId xmlns:p14="http://schemas.microsoft.com/office/powerpoint/2010/main" val="289831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5DC2F5-DAA9-1A4F-8A9F-A243C80C147D}"/>
              </a:ext>
            </a:extLst>
          </p:cNvPr>
          <p:cNvSpPr txBox="1"/>
          <p:nvPr/>
        </p:nvSpPr>
        <p:spPr>
          <a:xfrm>
            <a:off x="424850" y="362635"/>
            <a:ext cx="8046290" cy="369332"/>
          </a:xfrm>
          <a:prstGeom prst="rect">
            <a:avLst/>
          </a:prstGeom>
          <a:noFill/>
        </p:spPr>
        <p:txBody>
          <a:bodyPr wrap="square">
            <a:spAutoFit/>
          </a:bodyPr>
          <a:lstStyle/>
          <a:p>
            <a:r>
              <a:rPr lang="uk-UA" dirty="0"/>
              <a:t>Результати цих спостережень узагальнені у рівнянні Ван-дер-</a:t>
            </a:r>
            <a:r>
              <a:rPr lang="uk-UA" dirty="0" err="1"/>
              <a:t>Ваальса</a:t>
            </a:r>
            <a:r>
              <a:rPr lang="uk-UA" dirty="0"/>
              <a:t>:</a:t>
            </a:r>
          </a:p>
        </p:txBody>
      </p:sp>
      <p:pic>
        <p:nvPicPr>
          <p:cNvPr id="5" name="Рисунок 4">
            <a:extLst>
              <a:ext uri="{FF2B5EF4-FFF2-40B4-BE49-F238E27FC236}">
                <a16:creationId xmlns:a16="http://schemas.microsoft.com/office/drawing/2014/main" id="{A28D218D-8E07-A40F-A891-5A7A7C1E35BC}"/>
              </a:ext>
            </a:extLst>
          </p:cNvPr>
          <p:cNvPicPr>
            <a:picLocks noChangeAspect="1"/>
          </p:cNvPicPr>
          <p:nvPr/>
        </p:nvPicPr>
        <p:blipFill>
          <a:blip r:embed="rId2"/>
          <a:stretch>
            <a:fillRect/>
          </a:stretch>
        </p:blipFill>
        <p:spPr>
          <a:xfrm>
            <a:off x="2292403" y="879874"/>
            <a:ext cx="6126678" cy="577989"/>
          </a:xfrm>
          <a:prstGeom prst="rect">
            <a:avLst/>
          </a:prstGeom>
        </p:spPr>
      </p:pic>
      <p:sp>
        <p:nvSpPr>
          <p:cNvPr id="7" name="TextBox 6">
            <a:extLst>
              <a:ext uri="{FF2B5EF4-FFF2-40B4-BE49-F238E27FC236}">
                <a16:creationId xmlns:a16="http://schemas.microsoft.com/office/drawing/2014/main" id="{DCE21C54-7324-AAD0-980A-D82CBB09B90A}"/>
              </a:ext>
            </a:extLst>
          </p:cNvPr>
          <p:cNvSpPr txBox="1"/>
          <p:nvPr/>
        </p:nvSpPr>
        <p:spPr>
          <a:xfrm>
            <a:off x="310551" y="1519756"/>
            <a:ext cx="11369615" cy="3350597"/>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а - коефіцієнт, що враховує взаємодію частинок газу; </a:t>
            </a:r>
            <a:r>
              <a:rPr lang="en-US" sz="1800" dirty="0">
                <a:effectLst/>
                <a:latin typeface="Calibri" panose="020F0502020204030204" pitchFamily="34" charset="0"/>
                <a:ea typeface="Calibri" panose="020F0502020204030204" pitchFamily="34" charset="0"/>
                <a:cs typeface="Times New Roman" panose="02020603050405020304" pitchFamily="18" charset="0"/>
              </a:rPr>
              <a:t>b </a:t>
            </a:r>
            <a:r>
              <a:rPr lang="uk-UA" sz="1800" dirty="0">
                <a:effectLst/>
                <a:latin typeface="Calibri" panose="020F0502020204030204" pitchFamily="34" charset="0"/>
                <a:ea typeface="Calibri" panose="020F0502020204030204" pitchFamily="34" charset="0"/>
                <a:cs typeface="Times New Roman" panose="02020603050405020304" pitchFamily="18" charset="0"/>
              </a:rPr>
              <a:t>- член рівняння, що враховує зменшення вільного обсягу газу за рахунок присутніх молекул.</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Значення а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b </a:t>
            </a:r>
            <a:r>
              <a:rPr lang="uk-UA" sz="1800" dirty="0">
                <a:effectLst/>
                <a:latin typeface="Calibri" panose="020F0502020204030204" pitchFamily="34" charset="0"/>
                <a:ea typeface="Calibri" panose="020F0502020204030204" pitchFamily="34" charset="0"/>
                <a:cs typeface="Times New Roman" panose="02020603050405020304" pitchFamily="18" charset="0"/>
              </a:rPr>
              <a:t>індивідуальні для кожного газу.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Для ідеального газу виконується рівняння PV =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nRT</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Відповідно до рівняння Ван-дер-</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Ваальса</a:t>
            </a:r>
            <a:r>
              <a:rPr lang="uk-UA" sz="1800" dirty="0">
                <a:effectLst/>
                <a:latin typeface="Calibri" panose="020F0502020204030204" pitchFamily="34" charset="0"/>
                <a:ea typeface="Calibri" panose="020F0502020204030204" pitchFamily="34" charset="0"/>
                <a:cs typeface="Times New Roman" panose="02020603050405020304" pitchFamily="18" charset="0"/>
              </a:rPr>
              <a:t> для реального газу потрібно вносити зміни: V замінити величиною (V -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n</a:t>
            </a:r>
            <a:r>
              <a:rPr lang="uk-UA" sz="1800" dirty="0" err="1">
                <a:effectLst/>
                <a:latin typeface="Calibri" panose="020F0502020204030204" pitchFamily="34" charset="0"/>
                <a:ea typeface="Calibri" panose="020F0502020204030204" pitchFamily="34" charset="0"/>
                <a:cs typeface="Calibri" panose="020F0502020204030204" pitchFamily="34" charset="0"/>
              </a:rPr>
              <a:t>∙</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a:t>
            </a:r>
            <a:r>
              <a:rPr lang="uk-UA" sz="1800" dirty="0">
                <a:effectLst/>
                <a:latin typeface="Calibri" panose="020F0502020204030204" pitchFamily="34" charset="0"/>
                <a:ea typeface="Calibri" panose="020F0502020204030204" pitchFamily="34" charset="0"/>
                <a:cs typeface="Times New Roman" panose="02020603050405020304" pitchFamily="18" charset="0"/>
              </a:rPr>
              <a:t>), а Р - величиною (Р + a</a:t>
            </a:r>
            <a:r>
              <a:rPr lang="uk-UA" sz="1800" dirty="0">
                <a:effectLst/>
                <a:latin typeface="Calibri" panose="020F0502020204030204" pitchFamily="34" charset="0"/>
                <a:ea typeface="Calibri" panose="020F0502020204030204" pitchFamily="34" charset="0"/>
                <a:cs typeface="Calibri" panose="020F0502020204030204" pitchFamily="34"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При заміні </a:t>
            </a:r>
            <a:r>
              <a:rPr lang="en-US"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dirty="0">
                <a:effectLst/>
                <a:latin typeface="Calibri" panose="020F0502020204030204" pitchFamily="34" charset="0"/>
                <a:ea typeface="Calibri" panose="020F0502020204030204" pitchFamily="34" charset="0"/>
                <a:cs typeface="Times New Roman" panose="02020603050405020304" pitchFamily="18" charset="0"/>
              </a:rPr>
              <a:t> на (V -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n</a:t>
            </a:r>
            <a:r>
              <a:rPr lang="uk-UA" sz="1800" dirty="0" err="1">
                <a:effectLst/>
                <a:latin typeface="Calibri" panose="020F0502020204030204" pitchFamily="34" charset="0"/>
                <a:ea typeface="Calibri" panose="020F0502020204030204" pitchFamily="34" charset="0"/>
                <a:cs typeface="Calibri" panose="020F0502020204030204" pitchFamily="34" charset="0"/>
              </a:rPr>
              <a:t>∙</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віднімається об’єм, зайнятий молекулами (їх кількість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моль). Відношення n/V виражає концентрацію молекул газу. Взаємодія між молекулами та тиск газу пропорційні концентрації газу. З допомогою взаємодії молекул тиск реального газу знижується в порівнянні з тиском ідеального газу. Тому при коригуванні рівняння ідеального газу, щоб воно відповідало реальному газу, до виміряного значення Р необхідно додати величину а</a:t>
            </a:r>
            <a:r>
              <a:rPr lang="uk-UA" sz="1800" dirty="0">
                <a:effectLst/>
                <a:latin typeface="Calibri" panose="020F0502020204030204" pitchFamily="34" charset="0"/>
                <a:ea typeface="Calibri" panose="020F0502020204030204" pitchFamily="34" charset="0"/>
                <a:cs typeface="Calibri" panose="020F0502020204030204" pitchFamily="34"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p>
          <a:p>
            <a:pPr indent="450215" algn="just">
              <a:lnSpc>
                <a:spcPct val="107000"/>
              </a:lnSpc>
              <a:spcAft>
                <a:spcPts val="800"/>
              </a:spcAft>
            </a:pPr>
            <a:r>
              <a:rPr lang="uk-UA" b="1" dirty="0">
                <a:latin typeface="Calibri" panose="020F0502020204030204" pitchFamily="34" charset="0"/>
                <a:ea typeface="Calibri" panose="020F0502020204030204" pitchFamily="34" charset="0"/>
                <a:cs typeface="Times New Roman" panose="02020603050405020304" pitchFamily="18" charset="0"/>
              </a:rPr>
              <a:t>Приклад 8.22</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2D7F41DE-D574-3FC2-3136-7484DA2F2672}"/>
              </a:ext>
            </a:extLst>
          </p:cNvPr>
          <p:cNvPicPr>
            <a:picLocks noChangeAspect="1"/>
          </p:cNvPicPr>
          <p:nvPr/>
        </p:nvPicPr>
        <p:blipFill>
          <a:blip r:embed="rId3"/>
          <a:stretch>
            <a:fillRect/>
          </a:stretch>
        </p:blipFill>
        <p:spPr>
          <a:xfrm>
            <a:off x="5292597" y="4550544"/>
            <a:ext cx="4884843" cy="1790855"/>
          </a:xfrm>
          <a:prstGeom prst="rect">
            <a:avLst/>
          </a:prstGeom>
        </p:spPr>
      </p:pic>
    </p:spTree>
    <p:extLst>
      <p:ext uri="{BB962C8B-B14F-4D97-AF65-F5344CB8AC3E}">
        <p14:creationId xmlns:p14="http://schemas.microsoft.com/office/powerpoint/2010/main" val="137017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65DE3F-8C47-4EEA-4A36-0A3575037E11}"/>
              </a:ext>
            </a:extLst>
          </p:cNvPr>
          <p:cNvSpPr txBox="1"/>
          <p:nvPr/>
        </p:nvSpPr>
        <p:spPr>
          <a:xfrm>
            <a:off x="3700953" y="2613804"/>
            <a:ext cx="4790094" cy="923330"/>
          </a:xfrm>
          <a:prstGeom prst="rect">
            <a:avLst/>
          </a:prstGeom>
          <a:noFill/>
        </p:spPr>
        <p:txBody>
          <a:bodyPr wrap="none" rtlCol="0">
            <a:spAutoFit/>
          </a:bodyPr>
          <a:lstStyle/>
          <a:p>
            <a:r>
              <a:rPr lang="uk-UA" sz="5400" dirty="0"/>
              <a:t>Дякую за увагу!</a:t>
            </a:r>
          </a:p>
        </p:txBody>
      </p:sp>
    </p:spTree>
    <p:extLst>
      <p:ext uri="{BB962C8B-B14F-4D97-AF65-F5344CB8AC3E}">
        <p14:creationId xmlns:p14="http://schemas.microsoft.com/office/powerpoint/2010/main" val="476257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F59928-9CBF-CE96-6860-9DEFF2391E42}"/>
              </a:ext>
            </a:extLst>
          </p:cNvPr>
          <p:cNvSpPr txBox="1"/>
          <p:nvPr/>
        </p:nvSpPr>
        <p:spPr>
          <a:xfrm>
            <a:off x="324928" y="457887"/>
            <a:ext cx="11542143" cy="5769656"/>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8.1. Загальна характеристика газів. Тиск газів</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Газоподібний стан можливий для більшості речовин. Кристали та рідини перетворюються на гази при досить високих температурах та низьких тисках. Речовини, молекули яких складаються з малої кількості атомів, знаходяться в газоподібному стані зазвичай вже при кімнатній температурі та атмосферному тиску.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Газ - найменш упорядкований стан речовини порівняно з рідиною та кристалом. Гази найбільш текучі, вони займають об'єм судини, в яку укладено. Їх можна стискати і розширювати, причому розширення газів відбувається спонтанно. Всі ці властивості газів обумовлені досить вільним рухом їх частинок (атомів, молекул), які лише слабко взаємодіють друг з одним.</a:t>
            </a:r>
            <a:endParaRPr lang="uk-UA" sz="1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u="sng" dirty="0">
                <a:effectLst/>
                <a:latin typeface="Calibri" panose="020F0502020204030204" pitchFamily="34" charset="0"/>
                <a:ea typeface="Calibri" panose="020F0502020204030204" pitchFamily="34" charset="0"/>
                <a:cs typeface="Times New Roman" panose="02020603050405020304" pitchFamily="18" charset="0"/>
              </a:rPr>
              <a:t>Гази, в яких відсутні міжмолекулярні сили та молекули рухаються вільно без будь-якої взаємодії, називаються ідеальними газами.</a:t>
            </a:r>
            <a:endParaRPr lang="uk-UA" sz="1400" b="1" u="sng"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Ідеальний газ становить інтерес як теоретична модель газу. Властивості ідеального газу описуються законами класичної фізики – законами ідеального газу.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Більшість газів при температурах, що істотно перевищують температуру кипіння їх рідин, і щодо невисоких тисків (зазвичай не більше 1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атм</a:t>
            </a:r>
            <a:r>
              <a:rPr lang="uk-UA" sz="1800" dirty="0">
                <a:effectLst/>
                <a:latin typeface="Calibri" panose="020F0502020204030204" pitchFamily="34" charset="0"/>
                <a:ea typeface="Calibri" panose="020F0502020204030204" pitchFamily="34" charset="0"/>
                <a:cs typeface="Times New Roman" panose="02020603050405020304" pitchFamily="18" charset="0"/>
              </a:rPr>
              <a:t>) підпорядковуються законам ідеальних газів у межах похибки (&lt; 5 %).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Відхилення властивостей реальних газів від властивостей, обчислених за законами ідеальних газів, зазвичай стає суттєвим при високих тисках та низьких температурах.</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323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D5454F-A80B-6965-B4FF-05234816DDD6}"/>
              </a:ext>
            </a:extLst>
          </p:cNvPr>
          <p:cNvSpPr txBox="1"/>
          <p:nvPr/>
        </p:nvSpPr>
        <p:spPr>
          <a:xfrm>
            <a:off x="381718" y="239799"/>
            <a:ext cx="4630229" cy="6307945"/>
          </a:xfrm>
          <a:prstGeom prst="rect">
            <a:avLst/>
          </a:prstGeom>
          <a:noFill/>
        </p:spPr>
        <p:txBody>
          <a:bodyPr wrap="square">
            <a:spAutoFit/>
          </a:bodyPr>
          <a:lstStyle/>
          <a:p>
            <a:pPr indent="450215" algn="just">
              <a:lnSpc>
                <a:spcPct val="107000"/>
              </a:lnSpc>
              <a:spcAft>
                <a:spcPts val="800"/>
              </a:spcAft>
            </a:pPr>
            <a:r>
              <a:rPr lang="uk-UA" sz="1800" b="1" u="sng" dirty="0">
                <a:effectLst/>
                <a:latin typeface="Calibri" panose="020F0502020204030204" pitchFamily="34" charset="0"/>
                <a:ea typeface="Calibri" panose="020F0502020204030204" pitchFamily="34" charset="0"/>
                <a:cs typeface="Times New Roman" panose="02020603050405020304" pitchFamily="18" charset="0"/>
              </a:rPr>
              <a:t>Найважливішим властивістю газів є тиск.</a:t>
            </a:r>
            <a:endParaRPr lang="uk-UA" sz="1400" b="1" u="sng"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Тиск газу Р визначають як силу; що діє на одиницю поверхні.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Сила F є мірою механічного на дану речовину інших речовин чи полів. Так, сила, що діє на речовину</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F =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mg</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a:effectLst/>
                <a:latin typeface="Calibri" panose="020F0502020204030204" pitchFamily="34" charset="0"/>
                <a:ea typeface="Calibri" panose="020F0502020204030204" pitchFamily="34" charset="0"/>
                <a:cs typeface="Times New Roman" panose="02020603050405020304" pitchFamily="18" charset="0"/>
              </a:rPr>
              <a:t>			(8.1)</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m</a:t>
            </a:r>
            <a:r>
              <a:rPr lang="uk-UA" sz="1800" dirty="0">
                <a:effectLst/>
                <a:latin typeface="Calibri" panose="020F0502020204030204" pitchFamily="34" charset="0"/>
                <a:ea typeface="Calibri" panose="020F0502020204030204" pitchFamily="34" charset="0"/>
                <a:cs typeface="Times New Roman" panose="02020603050405020304" pitchFamily="18" charset="0"/>
              </a:rPr>
              <a:t> – маса речовини;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g</a:t>
            </a:r>
            <a:r>
              <a:rPr lang="uk-UA" sz="1800" dirty="0">
                <a:effectLst/>
                <a:latin typeface="Calibri" panose="020F0502020204030204" pitchFamily="34" charset="0"/>
                <a:ea typeface="Calibri" panose="020F0502020204030204" pitchFamily="34" charset="0"/>
                <a:cs typeface="Times New Roman" panose="02020603050405020304" pitchFamily="18" charset="0"/>
              </a:rPr>
              <a:t> - прискорення, що надається речовині силою F, м/с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Всі речовини в гравітаційному полі зазнають прискорення сили тяжіння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g = 9,81 м/с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Так, гравітаційне поле діє тіло, маса якого 1,0 0 0 кг, силою</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F -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mg</a:t>
            </a:r>
            <a:r>
              <a:rPr lang="uk-UA" sz="1800" dirty="0">
                <a:effectLst/>
                <a:latin typeface="Calibri" panose="020F0502020204030204" pitchFamily="34" charset="0"/>
                <a:ea typeface="Calibri" panose="020F0502020204030204" pitchFamily="34" charset="0"/>
                <a:cs typeface="Times New Roman" panose="02020603050405020304" pitchFamily="18" charset="0"/>
              </a:rPr>
              <a:t> - 1,000 кг *9,81 м/с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 9,81 кг-м/с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D71CA9D-EBF6-44CC-5448-636EE3BABE51}"/>
              </a:ext>
            </a:extLst>
          </p:cNvPr>
          <p:cNvSpPr txBox="1"/>
          <p:nvPr/>
        </p:nvSpPr>
        <p:spPr>
          <a:xfrm>
            <a:off x="5816361" y="239799"/>
            <a:ext cx="6094562" cy="67191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Припустимо, гиря масою в 1,000 кг має круглу основу діаметром 5,0 см. Площа основи</a:t>
            </a:r>
            <a:endParaRPr lang="uk-UA" dirty="0"/>
          </a:p>
        </p:txBody>
      </p:sp>
      <p:pic>
        <p:nvPicPr>
          <p:cNvPr id="7" name="Рисунок 6">
            <a:extLst>
              <a:ext uri="{FF2B5EF4-FFF2-40B4-BE49-F238E27FC236}">
                <a16:creationId xmlns:a16="http://schemas.microsoft.com/office/drawing/2014/main" id="{75ACFDE4-78AE-331E-B9D6-44D71B4EB0E4}"/>
              </a:ext>
            </a:extLst>
          </p:cNvPr>
          <p:cNvPicPr>
            <a:picLocks noChangeAspect="1"/>
          </p:cNvPicPr>
          <p:nvPr/>
        </p:nvPicPr>
        <p:blipFill>
          <a:blip r:embed="rId2"/>
          <a:stretch>
            <a:fillRect/>
          </a:stretch>
        </p:blipFill>
        <p:spPr>
          <a:xfrm>
            <a:off x="7180055" y="1025517"/>
            <a:ext cx="2973379" cy="492731"/>
          </a:xfrm>
          <a:prstGeom prst="rect">
            <a:avLst/>
          </a:prstGeom>
        </p:spPr>
      </p:pic>
      <p:sp>
        <p:nvSpPr>
          <p:cNvPr id="9" name="TextBox 8">
            <a:extLst>
              <a:ext uri="{FF2B5EF4-FFF2-40B4-BE49-F238E27FC236}">
                <a16:creationId xmlns:a16="http://schemas.microsoft.com/office/drawing/2014/main" id="{25D14577-25C2-7BE3-1903-49051401B5AA}"/>
              </a:ext>
            </a:extLst>
          </p:cNvPr>
          <p:cNvSpPr txBox="1"/>
          <p:nvPr/>
        </p:nvSpPr>
        <p:spPr>
          <a:xfrm>
            <a:off x="5747349" y="1632051"/>
            <a:ext cx="6062934"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Гиря тиснутиме на поверхню столу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1CC0530D-CF3F-F8F0-9299-7572471054A7}"/>
              </a:ext>
            </a:extLst>
          </p:cNvPr>
          <p:cNvPicPr>
            <a:picLocks noChangeAspect="1"/>
          </p:cNvPicPr>
          <p:nvPr/>
        </p:nvPicPr>
        <p:blipFill>
          <a:blip r:embed="rId3"/>
          <a:stretch>
            <a:fillRect/>
          </a:stretch>
        </p:blipFill>
        <p:spPr>
          <a:xfrm>
            <a:off x="7039604" y="2007603"/>
            <a:ext cx="3648075" cy="733425"/>
          </a:xfrm>
          <a:prstGeom prst="rect">
            <a:avLst/>
          </a:prstGeom>
        </p:spPr>
      </p:pic>
      <p:sp>
        <p:nvSpPr>
          <p:cNvPr id="13" name="TextBox 12">
            <a:extLst>
              <a:ext uri="{FF2B5EF4-FFF2-40B4-BE49-F238E27FC236}">
                <a16:creationId xmlns:a16="http://schemas.microsoft.com/office/drawing/2014/main" id="{3FE2E68B-EFF5-7AE9-E276-379185B8B13B}"/>
              </a:ext>
            </a:extLst>
          </p:cNvPr>
          <p:cNvSpPr txBox="1"/>
          <p:nvPr/>
        </p:nvSpPr>
        <p:spPr>
          <a:xfrm>
            <a:off x="5747349" y="3020502"/>
            <a:ext cx="6094562" cy="3156826"/>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Одиницю тиску, кг/(м*с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назвали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паскаль</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(Па).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Назва одиниці тиску дано на честь французького фізика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Блеза</a:t>
            </a:r>
            <a:r>
              <a:rPr lang="uk-UA" sz="1800" dirty="0">
                <a:effectLst/>
                <a:latin typeface="Calibri" panose="020F0502020204030204" pitchFamily="34" charset="0"/>
                <a:ea typeface="Calibri" panose="020F0502020204030204" pitchFamily="34" charset="0"/>
                <a:cs typeface="Times New Roman" panose="02020603050405020304" pitchFamily="18" charset="0"/>
              </a:rPr>
              <a:t> Паскаля (1623-1662), який вивчав тиск рідин.</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Оскільки тиск є сила (Ньютон, Н), що діє на одиницю площі (м</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то 1 Па = 1 Н / 1 м</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Отже, гиря масою 1,000 кг і площею основи 1,96*10</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uk-UA" sz="1800" dirty="0">
                <a:effectLst/>
                <a:latin typeface="Calibri" panose="020F0502020204030204" pitchFamily="34" charset="0"/>
                <a:ea typeface="Calibri" panose="020F0502020204030204" pitchFamily="34" charset="0"/>
                <a:cs typeface="Times New Roman" panose="02020603050405020304" pitchFamily="18" charset="0"/>
              </a:rPr>
              <a:t> м</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тиснутиме на поверхню столу з тиском 5,00*10</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uk-UA" sz="1800" dirty="0">
                <a:effectLst/>
                <a:latin typeface="Calibri" panose="020F0502020204030204" pitchFamily="34" charset="0"/>
                <a:ea typeface="Calibri" panose="020F0502020204030204" pitchFamily="34" charset="0"/>
                <a:cs typeface="Times New Roman" panose="02020603050405020304" pitchFamily="18" charset="0"/>
              </a:rPr>
              <a:t> Па, або 5,00 кПа.</a:t>
            </a:r>
          </a:p>
          <a:p>
            <a:pPr indent="450215" algn="just">
              <a:lnSpc>
                <a:spcPct val="107000"/>
              </a:lnSpc>
              <a:spcAft>
                <a:spcPts val="800"/>
              </a:spcAft>
            </a:pPr>
            <a:r>
              <a:rPr lang="uk-UA" b="1" dirty="0">
                <a:latin typeface="Calibri" panose="020F0502020204030204" pitchFamily="34" charset="0"/>
                <a:ea typeface="Calibri" panose="020F0502020204030204" pitchFamily="34" charset="0"/>
                <a:cs typeface="Times New Roman" panose="02020603050405020304" pitchFamily="18" charset="0"/>
              </a:rPr>
              <a:t>Приклад 8.1</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73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20F69E-509F-9B00-CB97-4B92C754C76B}"/>
              </a:ext>
            </a:extLst>
          </p:cNvPr>
          <p:cNvSpPr txBox="1"/>
          <p:nvPr/>
        </p:nvSpPr>
        <p:spPr>
          <a:xfrm>
            <a:off x="407598" y="195133"/>
            <a:ext cx="5596387" cy="6575198"/>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8.2. Закони ідеального газу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u="sng" dirty="0">
                <a:effectLst/>
                <a:latin typeface="Calibri" panose="020F0502020204030204" pitchFamily="34" charset="0"/>
                <a:ea typeface="Calibri" panose="020F0502020204030204" pitchFamily="34" charset="0"/>
                <a:cs typeface="Times New Roman" panose="02020603050405020304" pitchFamily="18" charset="0"/>
              </a:rPr>
              <a:t>Закон </a:t>
            </a:r>
            <a:r>
              <a:rPr lang="uk-UA" sz="1800" b="1" u="sng" dirty="0" err="1">
                <a:effectLst/>
                <a:latin typeface="Calibri" panose="020F0502020204030204" pitchFamily="34" charset="0"/>
                <a:ea typeface="Calibri" panose="020F0502020204030204" pitchFamily="34" charset="0"/>
                <a:cs typeface="Times New Roman" panose="02020603050405020304" pitchFamily="18" charset="0"/>
              </a:rPr>
              <a:t>Бойля</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відкритий в 1662 р. англійським натуралістом Робертом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Бойлем</a:t>
            </a:r>
            <a:r>
              <a:rPr lang="uk-UA" sz="1800" dirty="0">
                <a:effectLst/>
                <a:latin typeface="Calibri" panose="020F0502020204030204" pitchFamily="34" charset="0"/>
                <a:ea typeface="Calibri" panose="020F0502020204030204" pitchFamily="34" charset="0"/>
                <a:cs typeface="Times New Roman" panose="02020603050405020304" pitchFamily="18" charset="0"/>
              </a:rPr>
              <a:t> (1627-1691), встановлює залежність обсягу газу V від тиску Р:</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Р</a:t>
            </a:r>
            <a:r>
              <a:rPr lang="uk-UA" sz="1800" b="1" dirty="0">
                <a:effectLst/>
                <a:latin typeface="Calibri" panose="020F0502020204030204" pitchFamily="34" charset="0"/>
                <a:ea typeface="Calibri" panose="020F0502020204030204" pitchFamily="34" charset="0"/>
                <a:cs typeface="Calibri" panose="020F0502020204030204" pitchFamily="34" charset="0"/>
              </a:rPr>
              <a:t>∙</a:t>
            </a:r>
            <a:r>
              <a:rPr lang="uk-UA" sz="1800" b="1" dirty="0">
                <a:effectLst/>
                <a:latin typeface="Calibri" panose="020F0502020204030204" pitchFamily="34" charset="0"/>
                <a:ea typeface="Calibri" panose="020F0502020204030204" pitchFamily="34" charset="0"/>
                <a:cs typeface="Times New Roman" panose="02020603050405020304" pitchFamily="18" charset="0"/>
              </a:rPr>
              <a:t>V =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const</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a:effectLst/>
                <a:latin typeface="Calibri" panose="020F0502020204030204" pitchFamily="34" charset="0"/>
                <a:ea typeface="Calibri" panose="020F0502020204030204" pitchFamily="34" charset="0"/>
                <a:cs typeface="Times New Roman" panose="02020603050405020304" pitchFamily="18" charset="0"/>
              </a:rPr>
              <a:t>			(8.2)</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(При постійній температурі та постійному числі молей газу).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Більш зручна інша форма цієї залежності:</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P</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b="1" dirty="0">
                <a:effectLst/>
                <a:latin typeface="Calibri" panose="020F0502020204030204" pitchFamily="34" charset="0"/>
                <a:ea typeface="Calibri" panose="020F0502020204030204" pitchFamily="34" charset="0"/>
                <a:cs typeface="Times New Roman" panose="02020603050405020304" pitchFamily="18" charset="0"/>
              </a:rPr>
              <a:t>V</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 P</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V</a:t>
            </a:r>
            <a:r>
              <a:rPr lang="uk-UA" sz="18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a:effectLst/>
                <a:latin typeface="Calibri" panose="020F0502020204030204" pitchFamily="34" charset="0"/>
                <a:ea typeface="Calibri" panose="020F0502020204030204" pitchFamily="34" charset="0"/>
                <a:cs typeface="Times New Roman" panose="02020603050405020304" pitchFamily="18" charset="0"/>
              </a:rPr>
              <a:t>				(8.3)</a:t>
            </a:r>
          </a:p>
          <a:p>
            <a:pPr indent="450215" algn="just">
              <a:lnSpc>
                <a:spcPct val="107000"/>
              </a:lnSpc>
              <a:spcAft>
                <a:spcPts val="80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Р</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вихідні тиск та обсяг газу; Р</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 кінцеві тиск та обсяг газу відповідно.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Закон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Бойля</a:t>
            </a:r>
            <a:r>
              <a:rPr lang="uk-UA" sz="1800" dirty="0">
                <a:effectLst/>
                <a:latin typeface="Calibri" panose="020F0502020204030204" pitchFamily="34" charset="0"/>
                <a:ea typeface="Calibri" panose="020F0502020204030204" pitchFamily="34" charset="0"/>
                <a:cs typeface="Times New Roman" panose="02020603050405020304" pitchFamily="18" charset="0"/>
              </a:rPr>
              <a:t> (іноді його називають законом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Бойля</a:t>
            </a:r>
            <a:r>
              <a:rPr lang="uk-UA" sz="1800" dirty="0">
                <a:effectLst/>
                <a:latin typeface="Calibri" panose="020F0502020204030204" pitchFamily="34" charset="0"/>
                <a:ea typeface="Calibri" panose="020F0502020204030204" pitchFamily="34" charset="0"/>
                <a:cs typeface="Times New Roman" panose="02020603050405020304" pitchFamily="18" charset="0"/>
              </a:rPr>
              <a:t> -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Маріотта</a:t>
            </a:r>
            <a:r>
              <a:rPr lang="uk-UA" sz="1800" dirty="0">
                <a:effectLst/>
                <a:latin typeface="Calibri" panose="020F0502020204030204" pitchFamily="34" charset="0"/>
                <a:ea typeface="Calibri" panose="020F0502020204030204" pitchFamily="34" charset="0"/>
                <a:cs typeface="Times New Roman" panose="02020603050405020304" pitchFamily="18" charset="0"/>
              </a:rPr>
              <a:t>) відбиває стисливість газів, на відміну практично не стисливих рідин і твердих тіл (конденсовані стану речовини).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Приклад 8.2</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a:extLst>
              <a:ext uri="{FF2B5EF4-FFF2-40B4-BE49-F238E27FC236}">
                <a16:creationId xmlns:a16="http://schemas.microsoft.com/office/drawing/2014/main" id="{4BBE2807-040E-0A8D-739F-E159925CBE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5864" y="1732744"/>
            <a:ext cx="4024791" cy="3754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440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832DD-91B6-A92F-6D69-1B51BE230C58}"/>
              </a:ext>
            </a:extLst>
          </p:cNvPr>
          <p:cNvSpPr txBox="1"/>
          <p:nvPr/>
        </p:nvSpPr>
        <p:spPr>
          <a:xfrm>
            <a:off x="597379" y="153072"/>
            <a:ext cx="11151798" cy="2860463"/>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Закон Гей-</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Люссака</a:t>
            </a:r>
            <a:r>
              <a:rPr lang="uk-UA" sz="1800" b="1" dirty="0">
                <a:effectLst/>
                <a:latin typeface="Calibri" panose="020F0502020204030204" pitchFamily="34" charset="0"/>
                <a:ea typeface="Calibri" panose="020F0502020204030204" pitchFamily="34" charset="0"/>
                <a:cs typeface="Times New Roman" panose="02020603050405020304" pitchFamily="18" charset="0"/>
              </a:rPr>
              <a:t> - Шарля </a:t>
            </a:r>
            <a:r>
              <a:rPr lang="uk-UA" sz="1800" dirty="0">
                <a:effectLst/>
                <a:latin typeface="Calibri" panose="020F0502020204030204" pitchFamily="34" charset="0"/>
                <a:ea typeface="Calibri" panose="020F0502020204030204" pitchFamily="34" charset="0"/>
                <a:cs typeface="Times New Roman" panose="02020603050405020304" pitchFamily="18" charset="0"/>
              </a:rPr>
              <a:t>відкрито 1787 р французьким фізиком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Дж</a:t>
            </a:r>
            <a:r>
              <a:rPr lang="uk-UA" sz="1800" dirty="0">
                <a:effectLst/>
                <a:latin typeface="Calibri" panose="020F0502020204030204" pitchFamily="34" charset="0"/>
                <a:ea typeface="Calibri" panose="020F0502020204030204" pitchFamily="34" charset="0"/>
                <a:cs typeface="Times New Roman" panose="02020603050405020304" pitchFamily="18" charset="0"/>
              </a:rPr>
              <a:t>. Шарлем (1746-1823), який був піонером повітроплавання.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Дж</a:t>
            </a:r>
            <a:r>
              <a:rPr lang="uk-UA" sz="1800" dirty="0">
                <a:effectLst/>
                <a:latin typeface="Calibri" panose="020F0502020204030204" pitchFamily="34" charset="0"/>
                <a:ea typeface="Calibri" panose="020F0502020204030204" pitchFamily="34" charset="0"/>
                <a:cs typeface="Times New Roman" panose="02020603050405020304" pitchFamily="18" charset="0"/>
              </a:rPr>
              <a:t>. Шарль не опублікував результатів своєї роботи. Пізніше Ж. Гей-</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Люссак</a:t>
            </a:r>
            <a:r>
              <a:rPr lang="uk-UA" sz="1800" dirty="0">
                <a:effectLst/>
                <a:latin typeface="Calibri" panose="020F0502020204030204" pitchFamily="34" charset="0"/>
                <a:ea typeface="Calibri" panose="020F0502020204030204" pitchFamily="34" charset="0"/>
                <a:cs typeface="Times New Roman" panose="02020603050405020304" pitchFamily="18" charset="0"/>
              </a:rPr>
              <a:t> провів більш детальні дослідження і сформулював закон (1802).</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Закон стверджує, що об’єм, який займає зразок будь-якого газу, прямо пропорційний абсолютній температурі (температура за шкалою Кельвіна):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V=</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bT</a:t>
            </a:r>
            <a:r>
              <a:rPr lang="uk-UA" sz="1800" dirty="0">
                <a:effectLst/>
                <a:latin typeface="Calibri" panose="020F0502020204030204" pitchFamily="34" charset="0"/>
                <a:ea typeface="Calibri" panose="020F0502020204030204" pitchFamily="34" charset="0"/>
                <a:cs typeface="Times New Roman" panose="02020603050405020304" pitchFamily="18" charset="0"/>
              </a:rPr>
              <a:t>			 (8.4)</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 де b - коефіцієнт пропорційності; Т – температура, До.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Для практичного використання зручніша інша форма цього рівняння: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EB70904F-EF28-54F9-7194-9CB3B9D4C2B9}"/>
              </a:ext>
            </a:extLst>
          </p:cNvPr>
          <p:cNvPicPr>
            <a:picLocks noChangeAspect="1"/>
          </p:cNvPicPr>
          <p:nvPr/>
        </p:nvPicPr>
        <p:blipFill>
          <a:blip r:embed="rId2"/>
          <a:stretch>
            <a:fillRect/>
          </a:stretch>
        </p:blipFill>
        <p:spPr>
          <a:xfrm>
            <a:off x="1093523" y="3173640"/>
            <a:ext cx="1117206" cy="626127"/>
          </a:xfrm>
          <a:prstGeom prst="rect">
            <a:avLst/>
          </a:prstGeom>
        </p:spPr>
      </p:pic>
      <p:sp>
        <p:nvSpPr>
          <p:cNvPr id="7" name="TextBox 6">
            <a:extLst>
              <a:ext uri="{FF2B5EF4-FFF2-40B4-BE49-F238E27FC236}">
                <a16:creationId xmlns:a16="http://schemas.microsoft.com/office/drawing/2014/main" id="{9856B29F-A3AE-7313-8548-ACCF16CB8112}"/>
              </a:ext>
            </a:extLst>
          </p:cNvPr>
          <p:cNvSpPr txBox="1"/>
          <p:nvPr/>
        </p:nvSpPr>
        <p:spPr>
          <a:xfrm>
            <a:off x="3902015" y="3252530"/>
            <a:ext cx="6096000"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(8.5)</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8054106-7031-1F85-6C7C-56B9D81E64FF}"/>
              </a:ext>
            </a:extLst>
          </p:cNvPr>
          <p:cNvSpPr txBox="1"/>
          <p:nvPr/>
        </p:nvSpPr>
        <p:spPr>
          <a:xfrm>
            <a:off x="692269" y="3959872"/>
            <a:ext cx="7192274" cy="1200329"/>
          </a:xfrm>
          <a:prstGeom prst="rect">
            <a:avLst/>
          </a:prstGeom>
          <a:noFill/>
        </p:spPr>
        <p:txBody>
          <a:bodyPr wrap="square">
            <a:spAutoFit/>
          </a:bodyPr>
          <a:lstStyle/>
          <a:p>
            <a:pPr algn="just"/>
            <a:r>
              <a:rPr lang="uk-UA" dirty="0"/>
              <a:t>яка справедлива для даної кількості газу за постійного тиску. Таким чином, для будь-якого ідеального газу відношення його обсягу до абсолютної температури є постійною величиною, що дає підставу записати.</a:t>
            </a:r>
          </a:p>
        </p:txBody>
      </p:sp>
      <p:pic>
        <p:nvPicPr>
          <p:cNvPr id="11" name="Рисунок 10">
            <a:extLst>
              <a:ext uri="{FF2B5EF4-FFF2-40B4-BE49-F238E27FC236}">
                <a16:creationId xmlns:a16="http://schemas.microsoft.com/office/drawing/2014/main" id="{A9C97D1C-9BE4-C15E-A55A-B831CBDA73B9}"/>
              </a:ext>
            </a:extLst>
          </p:cNvPr>
          <p:cNvPicPr>
            <a:picLocks noChangeAspect="1"/>
          </p:cNvPicPr>
          <p:nvPr/>
        </p:nvPicPr>
        <p:blipFill>
          <a:blip r:embed="rId3"/>
          <a:stretch>
            <a:fillRect/>
          </a:stretch>
        </p:blipFill>
        <p:spPr>
          <a:xfrm>
            <a:off x="3023891" y="4902884"/>
            <a:ext cx="788983" cy="589107"/>
          </a:xfrm>
          <a:prstGeom prst="rect">
            <a:avLst/>
          </a:prstGeom>
        </p:spPr>
      </p:pic>
      <p:sp>
        <p:nvSpPr>
          <p:cNvPr id="13" name="TextBox 12">
            <a:extLst>
              <a:ext uri="{FF2B5EF4-FFF2-40B4-BE49-F238E27FC236}">
                <a16:creationId xmlns:a16="http://schemas.microsoft.com/office/drawing/2014/main" id="{D6D222AF-634D-969C-A034-C554C67C753C}"/>
              </a:ext>
            </a:extLst>
          </p:cNvPr>
          <p:cNvSpPr txBox="1"/>
          <p:nvPr/>
        </p:nvSpPr>
        <p:spPr>
          <a:xfrm>
            <a:off x="597378" y="5689594"/>
            <a:ext cx="7192273" cy="67191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Т</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об’єм і температура газу в початковому стані, а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Т</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 у кінцевому стані.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(Приклад 8.3)</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Рис. 12. График изобарического процесса">
            <a:extLst>
              <a:ext uri="{FF2B5EF4-FFF2-40B4-BE49-F238E27FC236}">
                <a16:creationId xmlns:a16="http://schemas.microsoft.com/office/drawing/2014/main" id="{690449BC-F65C-2154-B1E4-AE2714C24E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67880" y="2734574"/>
            <a:ext cx="3330320" cy="2425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55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7BAEE6-BE38-C1A4-3AD4-133A9DC75F69}"/>
              </a:ext>
            </a:extLst>
          </p:cNvPr>
          <p:cNvSpPr txBox="1"/>
          <p:nvPr/>
        </p:nvSpPr>
        <p:spPr>
          <a:xfrm>
            <a:off x="571500" y="213125"/>
            <a:ext cx="5018417" cy="3416320"/>
          </a:xfrm>
          <a:prstGeom prst="rect">
            <a:avLst/>
          </a:prstGeom>
          <a:noFill/>
        </p:spPr>
        <p:txBody>
          <a:bodyPr wrap="square">
            <a:spAutoFit/>
          </a:bodyPr>
          <a:lstStyle/>
          <a:p>
            <a:pPr algn="just"/>
            <a:r>
              <a:rPr lang="uk-UA" b="1" dirty="0"/>
              <a:t>Закон Авогадро </a:t>
            </a:r>
            <a:r>
              <a:rPr lang="uk-UA" dirty="0"/>
              <a:t>(відкритий 1808 р.) стверджує, що рівні обсяги будь-яких двох газів за однакових температур і тиску містять однакову кількість частинок (атомів, молекул). Іншими словами, обсяг газу при постійних температурі та тиску прямо пропорційний числу молей газу. Математична форма цього твердження:</a:t>
            </a:r>
          </a:p>
          <a:p>
            <a:pPr algn="just"/>
            <a:endParaRPr lang="uk-UA" dirty="0"/>
          </a:p>
          <a:p>
            <a:pPr algn="just"/>
            <a:r>
              <a:rPr lang="uk-UA" b="1" dirty="0"/>
              <a:t>V = </a:t>
            </a:r>
            <a:r>
              <a:rPr lang="uk-UA" b="1" dirty="0" err="1"/>
              <a:t>an</a:t>
            </a:r>
            <a:r>
              <a:rPr lang="uk-UA" b="1" dirty="0"/>
              <a:t> </a:t>
            </a:r>
            <a:r>
              <a:rPr lang="uk-UA" dirty="0"/>
              <a:t>				(8.7)</a:t>
            </a:r>
          </a:p>
          <a:p>
            <a:pPr algn="just"/>
            <a:endParaRPr lang="uk-UA" dirty="0"/>
          </a:p>
          <a:p>
            <a:pPr algn="just"/>
            <a:r>
              <a:rPr lang="uk-UA" dirty="0"/>
              <a:t>де а – коефіцієнт пропорційності; n – число молей газу. Інша форма рівняння:</a:t>
            </a:r>
          </a:p>
        </p:txBody>
      </p:sp>
      <p:pic>
        <p:nvPicPr>
          <p:cNvPr id="5" name="Рисунок 4">
            <a:extLst>
              <a:ext uri="{FF2B5EF4-FFF2-40B4-BE49-F238E27FC236}">
                <a16:creationId xmlns:a16="http://schemas.microsoft.com/office/drawing/2014/main" id="{A4601B93-65C1-8F39-CA4A-21FDDC36A896}"/>
              </a:ext>
            </a:extLst>
          </p:cNvPr>
          <p:cNvPicPr>
            <a:picLocks noChangeAspect="1"/>
          </p:cNvPicPr>
          <p:nvPr/>
        </p:nvPicPr>
        <p:blipFill>
          <a:blip r:embed="rId2"/>
          <a:stretch>
            <a:fillRect/>
          </a:stretch>
        </p:blipFill>
        <p:spPr>
          <a:xfrm>
            <a:off x="571499" y="3738815"/>
            <a:ext cx="869111" cy="511242"/>
          </a:xfrm>
          <a:prstGeom prst="rect">
            <a:avLst/>
          </a:prstGeom>
        </p:spPr>
      </p:pic>
      <p:sp>
        <p:nvSpPr>
          <p:cNvPr id="7" name="TextBox 6">
            <a:extLst>
              <a:ext uri="{FF2B5EF4-FFF2-40B4-BE49-F238E27FC236}">
                <a16:creationId xmlns:a16="http://schemas.microsoft.com/office/drawing/2014/main" id="{6ACBD814-51B7-07B5-FCCC-CBDCCFBF1902}"/>
              </a:ext>
            </a:extLst>
          </p:cNvPr>
          <p:cNvSpPr txBox="1"/>
          <p:nvPr/>
        </p:nvSpPr>
        <p:spPr>
          <a:xfrm>
            <a:off x="4272233" y="3629445"/>
            <a:ext cx="1248674" cy="369332"/>
          </a:xfrm>
          <a:prstGeom prst="rect">
            <a:avLst/>
          </a:prstGeom>
          <a:noFill/>
        </p:spPr>
        <p:txBody>
          <a:bodyPr wrap="square">
            <a:spAutoFit/>
          </a:bodyPr>
          <a:lstStyle/>
          <a:p>
            <a:pPr algn="just"/>
            <a:r>
              <a:rPr lang="uk-UA" dirty="0"/>
              <a:t>(8.8)</a:t>
            </a:r>
          </a:p>
        </p:txBody>
      </p:sp>
      <p:sp>
        <p:nvSpPr>
          <p:cNvPr id="9" name="TextBox 8">
            <a:extLst>
              <a:ext uri="{FF2B5EF4-FFF2-40B4-BE49-F238E27FC236}">
                <a16:creationId xmlns:a16="http://schemas.microsoft.com/office/drawing/2014/main" id="{95B7A0D0-9ECD-53BE-211E-6983D31A2390}"/>
              </a:ext>
            </a:extLst>
          </p:cNvPr>
          <p:cNvSpPr txBox="1"/>
          <p:nvPr/>
        </p:nvSpPr>
        <p:spPr>
          <a:xfrm>
            <a:off x="571499" y="4631757"/>
            <a:ext cx="4949408" cy="1477328"/>
          </a:xfrm>
          <a:prstGeom prst="rect">
            <a:avLst/>
          </a:prstGeom>
          <a:noFill/>
        </p:spPr>
        <p:txBody>
          <a:bodyPr wrap="square">
            <a:spAutoFit/>
          </a:bodyPr>
          <a:lstStyle/>
          <a:p>
            <a:pPr algn="just"/>
            <a:r>
              <a:rPr lang="ru-RU" dirty="0"/>
              <a:t>З </a:t>
            </a:r>
            <a:r>
              <a:rPr lang="ru-RU" dirty="0" err="1"/>
              <a:t>рівняння</a:t>
            </a:r>
            <a:r>
              <a:rPr lang="ru-RU" dirty="0"/>
              <a:t> (8 .8 ) </a:t>
            </a:r>
            <a:r>
              <a:rPr lang="ru-RU" dirty="0" err="1"/>
              <a:t>слід</a:t>
            </a:r>
            <a:r>
              <a:rPr lang="ru-RU" dirty="0"/>
              <a:t> також, </a:t>
            </a:r>
            <a:r>
              <a:rPr lang="ru-RU" dirty="0" err="1"/>
              <a:t>що</a:t>
            </a:r>
            <a:r>
              <a:rPr lang="ru-RU" dirty="0"/>
              <a:t> 1 моль будь-</a:t>
            </a:r>
            <a:r>
              <a:rPr lang="ru-RU" dirty="0" err="1"/>
              <a:t>якого</a:t>
            </a:r>
            <a:r>
              <a:rPr lang="ru-RU" dirty="0"/>
              <a:t> газу повинен </a:t>
            </a:r>
            <a:r>
              <a:rPr lang="ru-RU" dirty="0" err="1"/>
              <a:t>займати</a:t>
            </a:r>
            <a:r>
              <a:rPr lang="ru-RU" dirty="0"/>
              <a:t> один і той же </a:t>
            </a:r>
            <a:r>
              <a:rPr lang="ru-RU" dirty="0" err="1"/>
              <a:t>об’єм</a:t>
            </a:r>
            <a:r>
              <a:rPr lang="ru-RU" dirty="0"/>
              <a:t> при </a:t>
            </a:r>
            <a:r>
              <a:rPr lang="ru-RU" dirty="0" err="1"/>
              <a:t>однакових</a:t>
            </a:r>
            <a:r>
              <a:rPr lang="ru-RU" dirty="0"/>
              <a:t> </a:t>
            </a:r>
            <a:r>
              <a:rPr lang="ru-RU" dirty="0" err="1"/>
              <a:t>температурі</a:t>
            </a:r>
            <a:r>
              <a:rPr lang="ru-RU" dirty="0"/>
              <a:t> та </a:t>
            </a:r>
            <a:r>
              <a:rPr lang="ru-RU" dirty="0" err="1"/>
              <a:t>тиску</a:t>
            </a:r>
            <a:r>
              <a:rPr lang="ru-RU" dirty="0"/>
              <a:t>. </a:t>
            </a:r>
            <a:r>
              <a:rPr lang="ru-RU" dirty="0" err="1"/>
              <a:t>Об'єм</a:t>
            </a:r>
            <a:r>
              <a:rPr lang="ru-RU" dirty="0"/>
              <a:t> одного моля газу </a:t>
            </a:r>
            <a:r>
              <a:rPr lang="ru-RU" dirty="0" err="1"/>
              <a:t>називають</a:t>
            </a:r>
            <a:r>
              <a:rPr lang="ru-RU" dirty="0"/>
              <a:t> </a:t>
            </a:r>
            <a:r>
              <a:rPr lang="ru-RU" b="1" dirty="0" err="1"/>
              <a:t>молярним</a:t>
            </a:r>
            <a:r>
              <a:rPr lang="ru-RU" b="1" dirty="0"/>
              <a:t> </a:t>
            </a:r>
            <a:r>
              <a:rPr lang="ru-RU" b="1" dirty="0" err="1"/>
              <a:t>об'ємом</a:t>
            </a:r>
            <a:r>
              <a:rPr lang="ru-RU" b="1" dirty="0"/>
              <a:t> газу</a:t>
            </a:r>
            <a:r>
              <a:rPr lang="ru-RU" dirty="0"/>
              <a:t>.</a:t>
            </a:r>
            <a:endParaRPr lang="uk-UA" dirty="0"/>
          </a:p>
        </p:txBody>
      </p:sp>
      <p:sp>
        <p:nvSpPr>
          <p:cNvPr id="11" name="TextBox 10">
            <a:extLst>
              <a:ext uri="{FF2B5EF4-FFF2-40B4-BE49-F238E27FC236}">
                <a16:creationId xmlns:a16="http://schemas.microsoft.com/office/drawing/2014/main" id="{D18C5B7F-7855-58F4-101C-14D678EEEBCF}"/>
              </a:ext>
            </a:extLst>
          </p:cNvPr>
          <p:cNvSpPr txBox="1"/>
          <p:nvPr/>
        </p:nvSpPr>
        <p:spPr>
          <a:xfrm>
            <a:off x="5997515" y="213125"/>
            <a:ext cx="5812047" cy="2031325"/>
          </a:xfrm>
          <a:prstGeom prst="rect">
            <a:avLst/>
          </a:prstGeom>
          <a:noFill/>
        </p:spPr>
        <p:txBody>
          <a:bodyPr wrap="square">
            <a:spAutoFit/>
          </a:bodyPr>
          <a:lstStyle/>
          <a:p>
            <a:pPr algn="just"/>
            <a:r>
              <a:rPr lang="ru-RU" dirty="0"/>
              <a:t>Стан чистого газу при 1,00 </a:t>
            </a:r>
            <a:r>
              <a:rPr lang="ru-RU" dirty="0" err="1"/>
              <a:t>атм</a:t>
            </a:r>
            <a:r>
              <a:rPr lang="ru-RU" dirty="0"/>
              <a:t> </a:t>
            </a:r>
            <a:r>
              <a:rPr lang="ru-RU" dirty="0" err="1"/>
              <a:t>прийнято</a:t>
            </a:r>
            <a:r>
              <a:rPr lang="ru-RU" dirty="0"/>
              <a:t> </a:t>
            </a:r>
            <a:r>
              <a:rPr lang="ru-RU" dirty="0" err="1"/>
              <a:t>стандартним</a:t>
            </a:r>
            <a:r>
              <a:rPr lang="ru-RU" dirty="0"/>
              <a:t>. Як </a:t>
            </a:r>
            <a:r>
              <a:rPr lang="ru-RU" dirty="0" err="1"/>
              <a:t>нормальну</a:t>
            </a:r>
            <a:r>
              <a:rPr lang="ru-RU" dirty="0"/>
              <a:t> температуру для </a:t>
            </a:r>
            <a:r>
              <a:rPr lang="ru-RU" dirty="0" err="1"/>
              <a:t>газів</a:t>
            </a:r>
            <a:r>
              <a:rPr lang="ru-RU" dirty="0"/>
              <a:t> </a:t>
            </a:r>
            <a:r>
              <a:rPr lang="ru-RU" dirty="0" err="1"/>
              <a:t>зазвичай</a:t>
            </a:r>
            <a:r>
              <a:rPr lang="ru-RU" dirty="0"/>
              <a:t> </a:t>
            </a:r>
            <a:r>
              <a:rPr lang="ru-RU" dirty="0" err="1"/>
              <a:t>приймають</a:t>
            </a:r>
            <a:r>
              <a:rPr lang="ru-RU" dirty="0"/>
              <a:t> 0°С (273 К). За </a:t>
            </a:r>
            <a:r>
              <a:rPr lang="ru-RU" dirty="0" err="1"/>
              <a:t>заданих</a:t>
            </a:r>
            <a:r>
              <a:rPr lang="ru-RU" dirty="0"/>
              <a:t> умов (Р = 1 </a:t>
            </a:r>
            <a:r>
              <a:rPr lang="ru-RU" dirty="0" err="1"/>
              <a:t>атм</a:t>
            </a:r>
            <a:r>
              <a:rPr lang="ru-RU" dirty="0"/>
              <a:t>, Т = 273 К) </a:t>
            </a:r>
            <a:r>
              <a:rPr lang="ru-RU" dirty="0" err="1"/>
              <a:t>молярний</a:t>
            </a:r>
            <a:r>
              <a:rPr lang="ru-RU" dirty="0"/>
              <a:t> </a:t>
            </a:r>
            <a:r>
              <a:rPr lang="ru-RU" dirty="0" err="1"/>
              <a:t>об'єм</a:t>
            </a:r>
            <a:r>
              <a:rPr lang="ru-RU" dirty="0"/>
              <a:t> </a:t>
            </a:r>
            <a:r>
              <a:rPr lang="ru-RU" dirty="0" err="1"/>
              <a:t>ідеального</a:t>
            </a:r>
            <a:r>
              <a:rPr lang="ru-RU" dirty="0"/>
              <a:t> газу </a:t>
            </a:r>
            <a:r>
              <a:rPr lang="ru-RU" b="1" dirty="0" err="1"/>
              <a:t>Vn</a:t>
            </a:r>
            <a:r>
              <a:rPr lang="ru-RU" b="1" dirty="0"/>
              <a:t> = 22,4 л </a:t>
            </a:r>
            <a:r>
              <a:rPr lang="ru-RU" dirty="0"/>
              <a:t>(</a:t>
            </a:r>
            <a:r>
              <a:rPr lang="ru-RU" dirty="0" err="1"/>
              <a:t>точніше</a:t>
            </a:r>
            <a:r>
              <a:rPr lang="ru-RU" dirty="0"/>
              <a:t> </a:t>
            </a:r>
            <a:r>
              <a:rPr lang="ru-RU" dirty="0" err="1"/>
              <a:t>значення</a:t>
            </a:r>
            <a:r>
              <a:rPr lang="ru-RU" dirty="0"/>
              <a:t> </a:t>
            </a:r>
            <a:r>
              <a:rPr lang="ru-RU" dirty="0" err="1"/>
              <a:t>дорівнює</a:t>
            </a:r>
            <a:r>
              <a:rPr lang="ru-RU" dirty="0"/>
              <a:t> 22,414 л).</a:t>
            </a:r>
            <a:r>
              <a:rPr lang="ru-RU" dirty="0" err="1"/>
              <a:t>Оскільки</a:t>
            </a:r>
            <a:r>
              <a:rPr lang="ru-RU" dirty="0"/>
              <a:t> в </a:t>
            </a:r>
            <a:r>
              <a:rPr lang="ru-RU" dirty="0" err="1"/>
              <a:t>рівних</a:t>
            </a:r>
            <a:r>
              <a:rPr lang="ru-RU" dirty="0"/>
              <a:t> </a:t>
            </a:r>
            <a:r>
              <a:rPr lang="ru-RU" dirty="0" err="1"/>
              <a:t>обсягах</a:t>
            </a:r>
            <a:r>
              <a:rPr lang="ru-RU" dirty="0"/>
              <a:t> </a:t>
            </a:r>
            <a:r>
              <a:rPr lang="ru-RU" dirty="0" err="1"/>
              <a:t>двох</a:t>
            </a:r>
            <a:r>
              <a:rPr lang="ru-RU" dirty="0"/>
              <a:t> </a:t>
            </a:r>
            <a:r>
              <a:rPr lang="ru-RU" dirty="0" err="1"/>
              <a:t>газів</a:t>
            </a:r>
            <a:r>
              <a:rPr lang="ru-RU" dirty="0"/>
              <a:t> </a:t>
            </a:r>
            <a:r>
              <a:rPr lang="ru-RU" dirty="0" err="1"/>
              <a:t>міститься</a:t>
            </a:r>
            <a:r>
              <a:rPr lang="ru-RU" dirty="0"/>
              <a:t> </a:t>
            </a:r>
            <a:r>
              <a:rPr lang="ru-RU" dirty="0" err="1"/>
              <a:t>однакове</a:t>
            </a:r>
            <a:r>
              <a:rPr lang="ru-RU" dirty="0"/>
              <a:t> число молекул (при </a:t>
            </a:r>
            <a:r>
              <a:rPr lang="ru-RU" dirty="0" err="1"/>
              <a:t>однакових</a:t>
            </a:r>
            <a:r>
              <a:rPr lang="ru-RU" dirty="0"/>
              <a:t> Т і Р), то </a:t>
            </a:r>
            <a:r>
              <a:rPr lang="ru-RU" dirty="0" err="1"/>
              <a:t>справедливе</a:t>
            </a:r>
            <a:r>
              <a:rPr lang="ru-RU" dirty="0"/>
              <a:t> </a:t>
            </a:r>
            <a:r>
              <a:rPr lang="ru-RU" dirty="0" err="1"/>
              <a:t>співвідношення</a:t>
            </a:r>
            <a:endParaRPr lang="uk-UA" dirty="0"/>
          </a:p>
        </p:txBody>
      </p:sp>
      <p:pic>
        <p:nvPicPr>
          <p:cNvPr id="13" name="Рисунок 12">
            <a:extLst>
              <a:ext uri="{FF2B5EF4-FFF2-40B4-BE49-F238E27FC236}">
                <a16:creationId xmlns:a16="http://schemas.microsoft.com/office/drawing/2014/main" id="{7CE488F7-2E52-47EC-9870-C8B0B02F2B64}"/>
              </a:ext>
            </a:extLst>
          </p:cNvPr>
          <p:cNvPicPr>
            <a:picLocks noChangeAspect="1"/>
          </p:cNvPicPr>
          <p:nvPr/>
        </p:nvPicPr>
        <p:blipFill>
          <a:blip r:embed="rId3"/>
          <a:stretch>
            <a:fillRect/>
          </a:stretch>
        </p:blipFill>
        <p:spPr>
          <a:xfrm>
            <a:off x="8036943" y="2356578"/>
            <a:ext cx="1144624" cy="585030"/>
          </a:xfrm>
          <a:prstGeom prst="rect">
            <a:avLst/>
          </a:prstGeom>
        </p:spPr>
      </p:pic>
      <p:sp>
        <p:nvSpPr>
          <p:cNvPr id="15" name="TextBox 14">
            <a:extLst>
              <a:ext uri="{FF2B5EF4-FFF2-40B4-BE49-F238E27FC236}">
                <a16:creationId xmlns:a16="http://schemas.microsoft.com/office/drawing/2014/main" id="{BC6F7E16-E83A-4F0A-FC05-BF7AB968AC33}"/>
              </a:ext>
            </a:extLst>
          </p:cNvPr>
          <p:cNvSpPr txBox="1"/>
          <p:nvPr/>
        </p:nvSpPr>
        <p:spPr>
          <a:xfrm>
            <a:off x="5997515" y="3053736"/>
            <a:ext cx="5953304" cy="2062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 де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маси двох газів; М</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М</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 їх молярні маси.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Тоді, знаючи відносну щільність першого газу другого: D =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ru-RU"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можна обчислювати величину М</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використовуючи значення М</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Рисунок 16">
            <a:extLst>
              <a:ext uri="{FF2B5EF4-FFF2-40B4-BE49-F238E27FC236}">
                <a16:creationId xmlns:a16="http://schemas.microsoft.com/office/drawing/2014/main" id="{1085BCED-F621-5AC2-99C0-E776896FD447}"/>
              </a:ext>
            </a:extLst>
          </p:cNvPr>
          <p:cNvPicPr>
            <a:picLocks noChangeAspect="1"/>
          </p:cNvPicPr>
          <p:nvPr/>
        </p:nvPicPr>
        <p:blipFill>
          <a:blip r:embed="rId4"/>
          <a:stretch>
            <a:fillRect/>
          </a:stretch>
        </p:blipFill>
        <p:spPr>
          <a:xfrm>
            <a:off x="8293471" y="5630669"/>
            <a:ext cx="1057563" cy="365699"/>
          </a:xfrm>
          <a:prstGeom prst="rect">
            <a:avLst/>
          </a:prstGeom>
        </p:spPr>
      </p:pic>
    </p:spTree>
    <p:extLst>
      <p:ext uri="{BB962C8B-B14F-4D97-AF65-F5344CB8AC3E}">
        <p14:creationId xmlns:p14="http://schemas.microsoft.com/office/powerpoint/2010/main" val="61932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7EE98D-D96E-00F8-1631-A48C42498FE1}"/>
              </a:ext>
            </a:extLst>
          </p:cNvPr>
          <p:cNvSpPr txBox="1"/>
          <p:nvPr/>
        </p:nvSpPr>
        <p:spPr>
          <a:xfrm>
            <a:off x="476610" y="355960"/>
            <a:ext cx="5777541" cy="6186309"/>
          </a:xfrm>
          <a:prstGeom prst="rect">
            <a:avLst/>
          </a:prstGeom>
          <a:noFill/>
        </p:spPr>
        <p:txBody>
          <a:bodyPr wrap="square">
            <a:spAutoFit/>
          </a:bodyPr>
          <a:lstStyle/>
          <a:p>
            <a:pPr algn="just"/>
            <a:r>
              <a:rPr lang="uk-UA" b="1" dirty="0"/>
              <a:t>Рівняння ідеального газу </a:t>
            </a:r>
            <a:r>
              <a:rPr lang="uk-UA" dirty="0"/>
              <a:t>поєднує закони </a:t>
            </a:r>
            <a:r>
              <a:rPr lang="uk-UA" dirty="0" err="1"/>
              <a:t>Бойля</a:t>
            </a:r>
            <a:r>
              <a:rPr lang="uk-UA" dirty="0"/>
              <a:t>, Гей-</a:t>
            </a:r>
            <a:r>
              <a:rPr lang="uk-UA" dirty="0" err="1"/>
              <a:t>Люссака</a:t>
            </a:r>
            <a:r>
              <a:rPr lang="uk-UA" dirty="0"/>
              <a:t> - Шарля та Авогадро та показує взаємозв'язок між тиском, об'ємом, температурою та числом молей газу.</a:t>
            </a:r>
          </a:p>
          <a:p>
            <a:pPr algn="just"/>
            <a:r>
              <a:rPr lang="uk-UA" dirty="0"/>
              <a:t>Рівняння записують у формі</a:t>
            </a:r>
          </a:p>
          <a:p>
            <a:pPr algn="just"/>
            <a:endParaRPr lang="uk-UA" dirty="0"/>
          </a:p>
          <a:p>
            <a:pPr algn="just"/>
            <a:r>
              <a:rPr lang="en-US" b="1" dirty="0"/>
              <a:t>PV = </a:t>
            </a:r>
            <a:r>
              <a:rPr lang="en-US" b="1" dirty="0" err="1"/>
              <a:t>nRT</a:t>
            </a:r>
            <a:r>
              <a:rPr lang="en-US" b="1" dirty="0"/>
              <a:t> </a:t>
            </a:r>
            <a:r>
              <a:rPr lang="uk-UA" b="1" dirty="0"/>
              <a:t>	</a:t>
            </a:r>
            <a:r>
              <a:rPr lang="uk-UA" dirty="0"/>
              <a:t>				</a:t>
            </a:r>
            <a:r>
              <a:rPr lang="en-US" dirty="0"/>
              <a:t>(8.9)</a:t>
            </a:r>
            <a:endParaRPr lang="uk-UA" dirty="0"/>
          </a:p>
          <a:p>
            <a:pPr algn="just"/>
            <a:endParaRPr lang="uk-UA" dirty="0"/>
          </a:p>
          <a:p>
            <a:pPr algn="just"/>
            <a:r>
              <a:rPr lang="uk-UA" dirty="0"/>
              <a:t>У цьому рівнянні Р – тиск, під яким знаходиться дана кількість газу; </a:t>
            </a:r>
            <a:r>
              <a:rPr lang="en-US" dirty="0"/>
              <a:t>V – </a:t>
            </a:r>
            <a:r>
              <a:rPr lang="uk-UA" dirty="0"/>
              <a:t>його об’єм; </a:t>
            </a:r>
            <a:r>
              <a:rPr lang="en-US" dirty="0"/>
              <a:t>n - </a:t>
            </a:r>
            <a:r>
              <a:rPr lang="uk-UA" dirty="0"/>
              <a:t>число молей у цій кількості газу; </a:t>
            </a:r>
            <a:r>
              <a:rPr lang="en-US" dirty="0"/>
              <a:t>R - </a:t>
            </a:r>
            <a:r>
              <a:rPr lang="uk-UA" dirty="0"/>
              <a:t>універсальна постійна газова; Т – абсолютна температура.</a:t>
            </a:r>
          </a:p>
          <a:p>
            <a:pPr algn="just"/>
            <a:r>
              <a:rPr lang="uk-UA" dirty="0"/>
              <a:t>Виражена у різних одиницях, </a:t>
            </a:r>
            <a:r>
              <a:rPr lang="en-US" dirty="0"/>
              <a:t>R </a:t>
            </a:r>
            <a:r>
              <a:rPr lang="uk-UA" dirty="0"/>
              <a:t>має різні значення: </a:t>
            </a:r>
            <a:r>
              <a:rPr lang="en-US" dirty="0"/>
              <a:t>R = 8,3145 </a:t>
            </a:r>
            <a:r>
              <a:rPr lang="uk-UA" dirty="0" err="1"/>
              <a:t>Дж</a:t>
            </a:r>
            <a:r>
              <a:rPr lang="uk-UA" dirty="0"/>
              <a:t>-/(моль*К)</a:t>
            </a:r>
          </a:p>
          <a:p>
            <a:pPr algn="just"/>
            <a:r>
              <a:rPr lang="uk-UA" dirty="0"/>
              <a:t>У розрахунках використано значення молярного обсягу ідеального газу </a:t>
            </a:r>
            <a:r>
              <a:rPr lang="en-US" dirty="0"/>
              <a:t>Vn.</a:t>
            </a:r>
            <a:endParaRPr lang="uk-UA" dirty="0"/>
          </a:p>
          <a:p>
            <a:pPr algn="just"/>
            <a:r>
              <a:rPr lang="uk-UA" dirty="0"/>
              <a:t>Перший варіант об'єднаного рівняння ідеального газу (РУ = ВТ, де В - коефіцієнт пропорційності) запропонував. Клапейрон (1834). Залежність одного моля ідеального газу (</a:t>
            </a:r>
            <a:r>
              <a:rPr lang="en-US" dirty="0"/>
              <a:t>PV= RT) </a:t>
            </a:r>
            <a:r>
              <a:rPr lang="uk-UA" dirty="0"/>
              <a:t>вивів Д.І. Менделєєв (1874 р.). Об'єднане рівняння отримало назву - </a:t>
            </a:r>
            <a:r>
              <a:rPr lang="uk-UA" b="1" dirty="0"/>
              <a:t>рівняння Клапейрона-Менделєєва</a:t>
            </a:r>
            <a:r>
              <a:rPr lang="uk-UA" dirty="0"/>
              <a:t>. </a:t>
            </a:r>
            <a:r>
              <a:rPr lang="uk-UA" b="1" dirty="0"/>
              <a:t>(Приклад 8.4)</a:t>
            </a:r>
          </a:p>
        </p:txBody>
      </p:sp>
      <p:pic>
        <p:nvPicPr>
          <p:cNvPr id="3074" name="Picture 2" descr="7.4. Рівняння Менделєєва-Клапейрона">
            <a:extLst>
              <a:ext uri="{FF2B5EF4-FFF2-40B4-BE49-F238E27FC236}">
                <a16:creationId xmlns:a16="http://schemas.microsoft.com/office/drawing/2014/main" id="{0528711D-DC70-395B-EBB5-FD756B40A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8384" y="1984075"/>
            <a:ext cx="5011103" cy="2368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498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71106A-030A-7C45-0E6A-120EBAA013BF}"/>
              </a:ext>
            </a:extLst>
          </p:cNvPr>
          <p:cNvSpPr txBox="1"/>
          <p:nvPr/>
        </p:nvSpPr>
        <p:spPr>
          <a:xfrm>
            <a:off x="528368" y="318296"/>
            <a:ext cx="11367458" cy="1367234"/>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Можна показати, що закони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Бойля</a:t>
            </a:r>
            <a:r>
              <a:rPr lang="uk-UA" sz="1800" dirty="0">
                <a:effectLst/>
                <a:latin typeface="Calibri" panose="020F0502020204030204" pitchFamily="34" charset="0"/>
                <a:ea typeface="Calibri" panose="020F0502020204030204" pitchFamily="34" charset="0"/>
                <a:cs typeface="Times New Roman" panose="02020603050405020304" pitchFamily="18" charset="0"/>
              </a:rPr>
              <a:t>, Гей-</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Люссака</a:t>
            </a:r>
            <a:r>
              <a:rPr lang="uk-UA" sz="1800" dirty="0">
                <a:effectLst/>
                <a:latin typeface="Calibri" panose="020F0502020204030204" pitchFamily="34" charset="0"/>
                <a:ea typeface="Calibri" panose="020F0502020204030204" pitchFamily="34" charset="0"/>
                <a:cs typeface="Times New Roman" panose="02020603050405020304" pitchFamily="18" charset="0"/>
              </a:rPr>
              <a:t> – Шарля та Авогадро є приватними формами рівняння ідеального газу.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 найзагальнішому вигляді перехід від одного стану газу (P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T</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до іншого 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V</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T</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виражається таким співвідношенням: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EE2C5BB1-0857-9D0B-99AA-F748DFC4D342}"/>
              </a:ext>
            </a:extLst>
          </p:cNvPr>
          <p:cNvPicPr>
            <a:picLocks noChangeAspect="1"/>
          </p:cNvPicPr>
          <p:nvPr/>
        </p:nvPicPr>
        <p:blipFill>
          <a:blip r:embed="rId2"/>
          <a:stretch>
            <a:fillRect/>
          </a:stretch>
        </p:blipFill>
        <p:spPr>
          <a:xfrm>
            <a:off x="1795983" y="1808509"/>
            <a:ext cx="1067988" cy="514923"/>
          </a:xfrm>
          <a:prstGeom prst="rect">
            <a:avLst/>
          </a:prstGeom>
        </p:spPr>
      </p:pic>
      <p:sp>
        <p:nvSpPr>
          <p:cNvPr id="7" name="TextBox 6">
            <a:extLst>
              <a:ext uri="{FF2B5EF4-FFF2-40B4-BE49-F238E27FC236}">
                <a16:creationId xmlns:a16="http://schemas.microsoft.com/office/drawing/2014/main" id="{0DFB5517-64E1-3A66-A635-A841D695B3A0}"/>
              </a:ext>
            </a:extLst>
          </p:cNvPr>
          <p:cNvSpPr txBox="1"/>
          <p:nvPr/>
        </p:nvSpPr>
        <p:spPr>
          <a:xfrm>
            <a:off x="5885371" y="1872681"/>
            <a:ext cx="6094562" cy="369332"/>
          </a:xfrm>
          <a:prstGeom prst="rect">
            <a:avLst/>
          </a:prstGeom>
          <a:noFill/>
        </p:spPr>
        <p:txBody>
          <a:bodyPr wrap="square">
            <a:spAutoFit/>
          </a:bodyPr>
          <a:lstStyle/>
          <a:p>
            <a:pPr algn="just"/>
            <a:r>
              <a:rPr lang="en-US" dirty="0"/>
              <a:t>(8.10)</a:t>
            </a:r>
            <a:endParaRPr lang="uk-UA" dirty="0"/>
          </a:p>
        </p:txBody>
      </p:sp>
      <p:sp>
        <p:nvSpPr>
          <p:cNvPr id="9" name="TextBox 8">
            <a:extLst>
              <a:ext uri="{FF2B5EF4-FFF2-40B4-BE49-F238E27FC236}">
                <a16:creationId xmlns:a16="http://schemas.microsoft.com/office/drawing/2014/main" id="{3E1EA3BE-37C3-B6E8-EA98-1D12AC813A26}"/>
              </a:ext>
            </a:extLst>
          </p:cNvPr>
          <p:cNvSpPr txBox="1"/>
          <p:nvPr/>
        </p:nvSpPr>
        <p:spPr>
          <a:xfrm>
            <a:off x="71168" y="2510583"/>
            <a:ext cx="11238062"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За сталості n і T, тобто</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 коли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Т</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Т</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рівняння (8.10) приходить до вигляду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BDE39853-0094-FB68-5F54-081E6438E038}"/>
              </a:ext>
            </a:extLst>
          </p:cNvPr>
          <p:cNvPicPr>
            <a:picLocks noChangeAspect="1"/>
          </p:cNvPicPr>
          <p:nvPr/>
        </p:nvPicPr>
        <p:blipFill>
          <a:blip r:embed="rId3"/>
          <a:stretch>
            <a:fillRect/>
          </a:stretch>
        </p:blipFill>
        <p:spPr>
          <a:xfrm>
            <a:off x="1680603" y="3104490"/>
            <a:ext cx="2529087" cy="392266"/>
          </a:xfrm>
          <a:prstGeom prst="rect">
            <a:avLst/>
          </a:prstGeom>
        </p:spPr>
      </p:pic>
      <p:sp>
        <p:nvSpPr>
          <p:cNvPr id="13" name="TextBox 12">
            <a:extLst>
              <a:ext uri="{FF2B5EF4-FFF2-40B4-BE49-F238E27FC236}">
                <a16:creationId xmlns:a16="http://schemas.microsoft.com/office/drawing/2014/main" id="{9BEBAC4F-F298-9A47-9300-42CB12D9910F}"/>
              </a:ext>
            </a:extLst>
          </p:cNvPr>
          <p:cNvSpPr txBox="1"/>
          <p:nvPr/>
        </p:nvSpPr>
        <p:spPr>
          <a:xfrm>
            <a:off x="117534" y="3635908"/>
            <a:ext cx="10449823"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За сталості n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тобто. коли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рівняння (8.10) приходить до вигляду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5" name="Рисунок 14">
            <a:extLst>
              <a:ext uri="{FF2B5EF4-FFF2-40B4-BE49-F238E27FC236}">
                <a16:creationId xmlns:a16="http://schemas.microsoft.com/office/drawing/2014/main" id="{265D1F41-93D3-4120-1224-458421FEE750}"/>
              </a:ext>
            </a:extLst>
          </p:cNvPr>
          <p:cNvPicPr>
            <a:picLocks noChangeAspect="1"/>
          </p:cNvPicPr>
          <p:nvPr/>
        </p:nvPicPr>
        <p:blipFill>
          <a:blip r:embed="rId4"/>
          <a:stretch>
            <a:fillRect/>
          </a:stretch>
        </p:blipFill>
        <p:spPr>
          <a:xfrm>
            <a:off x="1641915" y="4198056"/>
            <a:ext cx="3524385" cy="442955"/>
          </a:xfrm>
          <a:prstGeom prst="rect">
            <a:avLst/>
          </a:prstGeom>
        </p:spPr>
      </p:pic>
      <p:sp>
        <p:nvSpPr>
          <p:cNvPr id="17" name="TextBox 16">
            <a:extLst>
              <a:ext uri="{FF2B5EF4-FFF2-40B4-BE49-F238E27FC236}">
                <a16:creationId xmlns:a16="http://schemas.microsoft.com/office/drawing/2014/main" id="{35387AD8-4981-E9DF-4F74-97D90EE0DFB8}"/>
              </a:ext>
            </a:extLst>
          </p:cNvPr>
          <p:cNvSpPr txBox="1"/>
          <p:nvPr/>
        </p:nvSpPr>
        <p:spPr>
          <a:xfrm>
            <a:off x="117534" y="4742961"/>
            <a:ext cx="9147235"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За сталості </a:t>
            </a:r>
            <a:r>
              <a:rPr lang="en-US" sz="1800" dirty="0">
                <a:effectLst/>
                <a:latin typeface="Calibri" panose="020F0502020204030204" pitchFamily="34" charset="0"/>
                <a:ea typeface="Calibri" panose="020F0502020204030204" pitchFamily="34" charset="0"/>
                <a:cs typeface="Times New Roman" panose="02020603050405020304" pitchFamily="18" charset="0"/>
              </a:rPr>
              <a:t>T </a:t>
            </a:r>
            <a:r>
              <a:rPr lang="uk-UA" sz="1800" dirty="0">
                <a:effectLst/>
                <a:latin typeface="Calibri" panose="020F0502020204030204" pitchFamily="34" charset="0"/>
                <a:ea typeface="Calibri" panose="020F0502020204030204" pitchFamily="34" charset="0"/>
                <a:cs typeface="Times New Roman" panose="02020603050405020304" pitchFamily="18" charset="0"/>
              </a:rPr>
              <a:t>і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тобто. коли </a:t>
            </a:r>
            <a:r>
              <a:rPr lang="en-US" sz="1800" dirty="0">
                <a:effectLst/>
                <a:latin typeface="Calibri" panose="020F0502020204030204" pitchFamily="34" charset="0"/>
                <a:ea typeface="Calibri" panose="020F0502020204030204" pitchFamily="34" charset="0"/>
                <a:cs typeface="Times New Roman" panose="02020603050405020304" pitchFamily="18" charset="0"/>
              </a:rPr>
              <a:t>T</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Calibri" panose="020F0502020204030204" pitchFamily="34" charset="0"/>
                <a:ea typeface="Calibri" panose="020F0502020204030204" pitchFamily="34" charset="0"/>
                <a:cs typeface="Times New Roman" panose="02020603050405020304" pitchFamily="18" charset="0"/>
              </a:rPr>
              <a:t>T</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рівняння (8.10) приходить до вигляду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Рисунок 18">
            <a:extLst>
              <a:ext uri="{FF2B5EF4-FFF2-40B4-BE49-F238E27FC236}">
                <a16:creationId xmlns:a16="http://schemas.microsoft.com/office/drawing/2014/main" id="{F29A2207-0430-5491-DAB2-E218CD004F28}"/>
              </a:ext>
            </a:extLst>
          </p:cNvPr>
          <p:cNvPicPr>
            <a:picLocks noChangeAspect="1"/>
          </p:cNvPicPr>
          <p:nvPr/>
        </p:nvPicPr>
        <p:blipFill>
          <a:blip r:embed="rId5"/>
          <a:stretch>
            <a:fillRect/>
          </a:stretch>
        </p:blipFill>
        <p:spPr>
          <a:xfrm>
            <a:off x="1704700" y="5372512"/>
            <a:ext cx="2087899" cy="477502"/>
          </a:xfrm>
          <a:prstGeom prst="rect">
            <a:avLst/>
          </a:prstGeom>
        </p:spPr>
      </p:pic>
      <p:sp>
        <p:nvSpPr>
          <p:cNvPr id="21" name="TextBox 20">
            <a:extLst>
              <a:ext uri="{FF2B5EF4-FFF2-40B4-BE49-F238E27FC236}">
                <a16:creationId xmlns:a16="http://schemas.microsoft.com/office/drawing/2014/main" id="{94B83346-7AF3-3857-E567-463241707587}"/>
              </a:ext>
            </a:extLst>
          </p:cNvPr>
          <p:cNvSpPr txBox="1"/>
          <p:nvPr/>
        </p:nvSpPr>
        <p:spPr>
          <a:xfrm>
            <a:off x="433475" y="5981918"/>
            <a:ext cx="8701899" cy="67191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Якщо кількість газу при переході від одного стану до іншого не змінюється, тобто. при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ru-RU" sz="18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 рівняння (8 .1 0 ) набуває більш просту форму: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(Приклади 8.5-8.6)</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3" name="Рисунок 22">
            <a:extLst>
              <a:ext uri="{FF2B5EF4-FFF2-40B4-BE49-F238E27FC236}">
                <a16:creationId xmlns:a16="http://schemas.microsoft.com/office/drawing/2014/main" id="{AB03CBED-16DC-D91D-4907-A2CBDBEF8EA1}"/>
              </a:ext>
            </a:extLst>
          </p:cNvPr>
          <p:cNvPicPr>
            <a:picLocks noChangeAspect="1"/>
          </p:cNvPicPr>
          <p:nvPr/>
        </p:nvPicPr>
        <p:blipFill>
          <a:blip r:embed="rId6"/>
          <a:stretch>
            <a:fillRect/>
          </a:stretch>
        </p:blipFill>
        <p:spPr>
          <a:xfrm>
            <a:off x="9622829" y="5853629"/>
            <a:ext cx="1470741" cy="729085"/>
          </a:xfrm>
          <a:prstGeom prst="rect">
            <a:avLst/>
          </a:prstGeom>
        </p:spPr>
      </p:pic>
    </p:spTree>
    <p:extLst>
      <p:ext uri="{BB962C8B-B14F-4D97-AF65-F5344CB8AC3E}">
        <p14:creationId xmlns:p14="http://schemas.microsoft.com/office/powerpoint/2010/main" val="310598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108BC5-E8C0-F94D-1B6F-6314FF76BEAD}"/>
              </a:ext>
            </a:extLst>
          </p:cNvPr>
          <p:cNvSpPr txBox="1"/>
          <p:nvPr/>
        </p:nvSpPr>
        <p:spPr>
          <a:xfrm>
            <a:off x="511115" y="339684"/>
            <a:ext cx="4181655" cy="126464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Рівняння Клапейрона – Менделєєва дозволяє обчислити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молярну масу </a:t>
            </a:r>
            <a:r>
              <a:rPr lang="uk-UA" sz="1800" dirty="0">
                <a:effectLst/>
                <a:latin typeface="Calibri" panose="020F0502020204030204" pitchFamily="34" charset="0"/>
                <a:ea typeface="Calibri" panose="020F0502020204030204" pitchFamily="34" charset="0"/>
                <a:cs typeface="Times New Roman" panose="02020603050405020304" pitchFamily="18" charset="0"/>
              </a:rPr>
              <a:t>газу X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М</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х</a:t>
            </a:r>
            <a:r>
              <a:rPr lang="uk-UA" sz="1800" dirty="0">
                <a:effectLst/>
                <a:latin typeface="Calibri" panose="020F0502020204030204" pitchFamily="34" charset="0"/>
                <a:ea typeface="Calibri" panose="020F0502020204030204" pitchFamily="34" charset="0"/>
                <a:cs typeface="Times New Roman" panose="02020603050405020304" pitchFamily="18" charset="0"/>
              </a:rPr>
              <a:t>), якщо відомі маса зразка газу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m</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х</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параметри V, Р та Т.</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D6D8F187-3011-6B27-3CD0-E5A46D208C65}"/>
              </a:ext>
            </a:extLst>
          </p:cNvPr>
          <p:cNvPicPr>
            <a:picLocks noChangeAspect="1"/>
          </p:cNvPicPr>
          <p:nvPr/>
        </p:nvPicPr>
        <p:blipFill>
          <a:blip r:embed="rId3"/>
          <a:stretch>
            <a:fillRect/>
          </a:stretch>
        </p:blipFill>
        <p:spPr>
          <a:xfrm>
            <a:off x="700852" y="1832142"/>
            <a:ext cx="1473847" cy="578202"/>
          </a:xfrm>
          <a:prstGeom prst="rect">
            <a:avLst/>
          </a:prstGeom>
        </p:spPr>
      </p:pic>
      <p:pic>
        <p:nvPicPr>
          <p:cNvPr id="7" name="Рисунок 6">
            <a:extLst>
              <a:ext uri="{FF2B5EF4-FFF2-40B4-BE49-F238E27FC236}">
                <a16:creationId xmlns:a16="http://schemas.microsoft.com/office/drawing/2014/main" id="{B3270DAA-BC8A-61F2-4990-CA031E7CBA21}"/>
              </a:ext>
            </a:extLst>
          </p:cNvPr>
          <p:cNvPicPr>
            <a:picLocks noChangeAspect="1"/>
          </p:cNvPicPr>
          <p:nvPr/>
        </p:nvPicPr>
        <p:blipFill>
          <a:blip r:embed="rId4"/>
          <a:stretch>
            <a:fillRect/>
          </a:stretch>
        </p:blipFill>
        <p:spPr>
          <a:xfrm>
            <a:off x="3139905" y="1881259"/>
            <a:ext cx="1164677" cy="457907"/>
          </a:xfrm>
          <a:prstGeom prst="rect">
            <a:avLst/>
          </a:prstGeom>
        </p:spPr>
      </p:pic>
      <p:sp>
        <p:nvSpPr>
          <p:cNvPr id="9" name="TextBox 8">
            <a:extLst>
              <a:ext uri="{FF2B5EF4-FFF2-40B4-BE49-F238E27FC236}">
                <a16:creationId xmlns:a16="http://schemas.microsoft.com/office/drawing/2014/main" id="{6173AD0F-1B84-EC41-1664-588AC8BEDF6D}"/>
              </a:ext>
            </a:extLst>
          </p:cNvPr>
          <p:cNvSpPr txBox="1"/>
          <p:nvPr/>
        </p:nvSpPr>
        <p:spPr>
          <a:xfrm>
            <a:off x="511115" y="2514622"/>
            <a:ext cx="4328306" cy="923330"/>
          </a:xfrm>
          <a:prstGeom prst="rect">
            <a:avLst/>
          </a:prstGeom>
          <a:noFill/>
        </p:spPr>
        <p:txBody>
          <a:bodyPr wrap="square">
            <a:spAutoFit/>
          </a:bodyPr>
          <a:lstStyle/>
          <a:p>
            <a:r>
              <a:rPr lang="uk-UA" dirty="0"/>
              <a:t>Рівняння ідеального газу використовують для обчислення щільності газу.</a:t>
            </a:r>
            <a:r>
              <a:rPr lang="en-US" dirty="0"/>
              <a:t> </a:t>
            </a:r>
            <a:r>
              <a:rPr lang="uk-UA" dirty="0"/>
              <a:t>Відповідно до визначення (для газу)</a:t>
            </a:r>
          </a:p>
        </p:txBody>
      </p:sp>
      <p:pic>
        <p:nvPicPr>
          <p:cNvPr id="11" name="Рисунок 10">
            <a:extLst>
              <a:ext uri="{FF2B5EF4-FFF2-40B4-BE49-F238E27FC236}">
                <a16:creationId xmlns:a16="http://schemas.microsoft.com/office/drawing/2014/main" id="{7E989258-49D2-ACC4-E690-2EEA0CE44D1D}"/>
              </a:ext>
            </a:extLst>
          </p:cNvPr>
          <p:cNvPicPr>
            <a:picLocks noChangeAspect="1"/>
          </p:cNvPicPr>
          <p:nvPr/>
        </p:nvPicPr>
        <p:blipFill>
          <a:blip r:embed="rId5"/>
          <a:stretch>
            <a:fillRect/>
          </a:stretch>
        </p:blipFill>
        <p:spPr>
          <a:xfrm>
            <a:off x="608342" y="3766611"/>
            <a:ext cx="1371946" cy="528640"/>
          </a:xfrm>
          <a:prstGeom prst="rect">
            <a:avLst/>
          </a:prstGeom>
        </p:spPr>
      </p:pic>
      <p:pic>
        <p:nvPicPr>
          <p:cNvPr id="13" name="Рисунок 12">
            <a:extLst>
              <a:ext uri="{FF2B5EF4-FFF2-40B4-BE49-F238E27FC236}">
                <a16:creationId xmlns:a16="http://schemas.microsoft.com/office/drawing/2014/main" id="{D91BD6D1-0E8A-97C1-FEAC-21264151E06E}"/>
              </a:ext>
            </a:extLst>
          </p:cNvPr>
          <p:cNvPicPr>
            <a:picLocks noChangeAspect="1"/>
          </p:cNvPicPr>
          <p:nvPr/>
        </p:nvPicPr>
        <p:blipFill>
          <a:blip r:embed="rId6"/>
          <a:stretch>
            <a:fillRect/>
          </a:stretch>
        </p:blipFill>
        <p:spPr>
          <a:xfrm>
            <a:off x="3224528" y="3724143"/>
            <a:ext cx="1157690" cy="613576"/>
          </a:xfrm>
          <a:prstGeom prst="rect">
            <a:avLst/>
          </a:prstGeom>
        </p:spPr>
      </p:pic>
      <p:sp>
        <p:nvSpPr>
          <p:cNvPr id="15" name="TextBox 14">
            <a:extLst>
              <a:ext uri="{FF2B5EF4-FFF2-40B4-BE49-F238E27FC236}">
                <a16:creationId xmlns:a16="http://schemas.microsoft.com/office/drawing/2014/main" id="{973F0D87-5ADB-ECBE-5F62-F29B18755BEA}"/>
              </a:ext>
            </a:extLst>
          </p:cNvPr>
          <p:cNvSpPr txBox="1"/>
          <p:nvPr/>
        </p:nvSpPr>
        <p:spPr>
          <a:xfrm>
            <a:off x="450729" y="4688630"/>
            <a:ext cx="4328306" cy="1200329"/>
          </a:xfrm>
          <a:prstGeom prst="rect">
            <a:avLst/>
          </a:prstGeom>
          <a:noFill/>
        </p:spPr>
        <p:txBody>
          <a:bodyPr wrap="square">
            <a:spAutoFit/>
          </a:bodyPr>
          <a:lstStyle/>
          <a:p>
            <a:pPr algn="just"/>
            <a:r>
              <a:rPr lang="uk-UA" dirty="0"/>
              <a:t>Помножимо обидві частини цього рівняння на P/RT та отримаємо нове рівняння для розрахунку: (</a:t>
            </a:r>
            <a:r>
              <a:rPr lang="uk-UA" b="1" dirty="0"/>
              <a:t>Приклади 8.7-8.8</a:t>
            </a:r>
            <a:r>
              <a:rPr lang="uk-UA" dirty="0"/>
              <a:t>)</a:t>
            </a:r>
          </a:p>
        </p:txBody>
      </p:sp>
      <p:pic>
        <p:nvPicPr>
          <p:cNvPr id="17" name="Рисунок 16">
            <a:extLst>
              <a:ext uri="{FF2B5EF4-FFF2-40B4-BE49-F238E27FC236}">
                <a16:creationId xmlns:a16="http://schemas.microsoft.com/office/drawing/2014/main" id="{E45B3927-F1E0-E574-C4AC-BD829ACF19A4}"/>
              </a:ext>
            </a:extLst>
          </p:cNvPr>
          <p:cNvPicPr>
            <a:picLocks noChangeAspect="1"/>
          </p:cNvPicPr>
          <p:nvPr/>
        </p:nvPicPr>
        <p:blipFill>
          <a:blip r:embed="rId7"/>
          <a:stretch>
            <a:fillRect/>
          </a:stretch>
        </p:blipFill>
        <p:spPr>
          <a:xfrm>
            <a:off x="1614190" y="6053034"/>
            <a:ext cx="1244327" cy="605645"/>
          </a:xfrm>
          <a:prstGeom prst="rect">
            <a:avLst/>
          </a:prstGeom>
        </p:spPr>
      </p:pic>
      <p:pic>
        <p:nvPicPr>
          <p:cNvPr id="18" name="Мультимедиа в Интернете 17" title="10 клас. Фізика. Рівняння стану ідеального газу">
            <a:hlinkClick r:id="" action="ppaction://media"/>
            <a:extLst>
              <a:ext uri="{FF2B5EF4-FFF2-40B4-BE49-F238E27FC236}">
                <a16:creationId xmlns:a16="http://schemas.microsoft.com/office/drawing/2014/main" id="{9DA9BE92-AF44-6FE5-DD72-4376968419CD}"/>
              </a:ext>
            </a:extLst>
          </p:cNvPr>
          <p:cNvPicPr>
            <a:picLocks noRot="1" noChangeAspect="1"/>
          </p:cNvPicPr>
          <p:nvPr>
            <a:videoFile r:link="rId1"/>
          </p:nvPr>
        </p:nvPicPr>
        <p:blipFill>
          <a:blip r:embed="rId8"/>
          <a:stretch>
            <a:fillRect/>
          </a:stretch>
        </p:blipFill>
        <p:spPr>
          <a:xfrm>
            <a:off x="5269788" y="1393955"/>
            <a:ext cx="6600165" cy="3729093"/>
          </a:xfrm>
          <a:prstGeom prst="rect">
            <a:avLst/>
          </a:prstGeom>
        </p:spPr>
      </p:pic>
    </p:spTree>
    <p:extLst>
      <p:ext uri="{BB962C8B-B14F-4D97-AF65-F5344CB8AC3E}">
        <p14:creationId xmlns:p14="http://schemas.microsoft.com/office/powerpoint/2010/main" val="394000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8"/>
                </p:tgtEl>
              </p:cMediaNode>
            </p:video>
            <p:seq concurrent="1" nextAc="seek">
              <p:cTn id="8" restart="whenNotActive" fill="hold" evtFilter="cancelBubble" nodeType="interactiveSeq">
                <p:stCondLst>
                  <p:cond evt="onClick" delay="0">
                    <p:tgtEl>
                      <p:spTgt spid="1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8"/>
                                        </p:tgtEl>
                                      </p:cBhvr>
                                    </p:cmd>
                                  </p:childTnLst>
                                </p:cTn>
                              </p:par>
                            </p:childTnLst>
                          </p:cTn>
                        </p:par>
                      </p:childTnLst>
                    </p:cTn>
                  </p:par>
                </p:childTnLst>
              </p:cTn>
              <p:nextCondLst>
                <p:cond evt="onClick" delay="0">
                  <p:tgtEl>
                    <p:spTgt spid="18"/>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7042</TotalTime>
  <Words>2409</Words>
  <Application>Microsoft Office PowerPoint</Application>
  <PresentationFormat>Широкоэкранный</PresentationFormat>
  <Paragraphs>128</Paragraphs>
  <Slides>16</Slides>
  <Notes>0</Notes>
  <HiddenSlides>0</HiddenSlides>
  <MMClips>1</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Кудрявцев Сергій Олександрович</dc:creator>
  <cp:lastModifiedBy>Кудрявцев Сергій Олександрович</cp:lastModifiedBy>
  <cp:revision>322</cp:revision>
  <dcterms:created xsi:type="dcterms:W3CDTF">2023-04-09T07:28:22Z</dcterms:created>
  <dcterms:modified xsi:type="dcterms:W3CDTF">2023-07-14T13:49:09Z</dcterms:modified>
</cp:coreProperties>
</file>