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8"/>
  </p:notesMasterIdLst>
  <p:sldIdLst>
    <p:sldId id="256" r:id="rId2"/>
    <p:sldId id="349" r:id="rId3"/>
    <p:sldId id="350" r:id="rId4"/>
    <p:sldId id="351" r:id="rId5"/>
    <p:sldId id="352" r:id="rId6"/>
    <p:sldId id="35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4CE94-9739-494B-8E2A-7EF001011C11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9C4CC-F842-41EF-9D58-56EC072C3B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229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D758F4-1D35-4793-9DC9-E85803601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663945-465A-4C6D-9A96-34E3DCEAE5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D6A22B-19F8-4DF2-B42F-D4F9C360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77A5A-018B-4FFD-915B-463D71B19F69}" type="datetime1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AFFC1B-D894-4DC9-9D81-519F8AAE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A79D59-BE66-4F0E-915C-3232F4FC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11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13B560-9ABE-4EBB-B457-7AFEB46C8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2D927F-5ABF-4EB9-B08D-063F8AA63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DD60B-4552-44A8-9323-E6358D7FA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5C3-D911-4052-B225-796EABED82FD}" type="datetime1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A9F694-6425-4950-8F4C-8A1E9356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0FA81C-847D-44F4-AED5-F7D69E0CA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65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82900D3-C3F3-46F9-B9D0-800E0C4075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50838C-D404-4CE9-BCFA-8EA12EA5A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4679C0-5994-49D9-8605-85283AB3C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642-C80F-45A1-BC8A-512D0F3EDFCD}" type="datetime1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A411C8-3ABF-4E70-8DF4-B7C98122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23EFBC-096A-4A51-9C79-907CCDC34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21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C154A4-E27C-4190-8CB1-7CEA99EFA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0FA150-7E4C-4325-A896-9338CE3AC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1BB89E-7BAE-472A-AB9E-8D3758748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E79F-A7CB-44C8-92AC-60744991DA97}" type="datetime1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EA1A21-1148-4403-993E-D0B2AC31B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30AAC-AC24-450C-BE9D-8A1BB0F12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32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85D69-65EF-43AF-9E16-10306294A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02DD273-9183-4BD8-A43F-093236B10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8C74DE-C8AF-4B91-AE78-6D5E8370D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1026-4D51-4C35-ACC2-847A8B274831}" type="datetime1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3654EF-8827-4FC2-9199-A281E3A10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D36F30-49F6-4478-BFE1-58D7CF7B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83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603837-629B-482A-B9A3-F0F777302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358FE4-C26E-44F5-AF84-2331F84A5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6051BA-A7ED-432B-8631-6A49DCE507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F22FA1-CD60-436D-8BC3-750A85DF4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6574-388A-4A81-8A28-3EBBD6CA870E}" type="datetime1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352659F-61B1-41AC-B0F2-224455F1B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B5CB7B-ED78-4711-A9CD-986C29040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76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611A03-6108-4EE9-933D-E2405E70D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D919B2-2B11-4D2A-89C9-B2CE036D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09238E-5B9B-4434-B12E-6C89E0B89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72E3394-C0D3-4314-99D0-2AA8B22060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7BFB9E8-1A0C-43BE-BBFD-75E013853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B979FEB-7B5A-4618-9B43-3B2551BF7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3B44C-628D-407C-ADDA-EBF1A5EF4F58}" type="datetime1">
              <a:rPr lang="ru-RU" smtClean="0"/>
              <a:t>23.08.2023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446BFB-E809-4019-BFE6-A9A8BC1D8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193FB15-1C88-4201-BF60-13E333012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61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0B2FC1-7F3E-41E0-BF08-938D9BD9C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862CD9-C7AC-4A3E-AEAE-2AFEDBA9F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7BA57-7FB8-46EA-AFDC-E01587D3A7E2}" type="datetime1">
              <a:rPr lang="ru-RU" smtClean="0"/>
              <a:t>23.08.2023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C214D46-ADBD-40F3-8BFE-BCC34738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A35397A-4173-4402-AFEB-6D38209C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78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C3E8581-BA13-4090-894A-D972B1AA2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B64A7-325B-445A-A76B-E5FC76C1F815}" type="datetime1">
              <a:rPr lang="ru-RU" smtClean="0"/>
              <a:t>23.08.2023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A1B4F58-1D1A-4710-8A91-15AD0CC2F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E511B9C-4259-4239-999F-7E7BB0BF9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014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2BF3CC-1073-4F50-A913-44CAEBB49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611FE2-838C-4E53-9B26-CA5BD24B4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C91C99B-0E0E-44BD-A339-B791349747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96B81F6-B761-43AB-BBD4-B0458C9A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A9DAA-08B7-4CB1-8B5E-E13D538E0370}" type="datetime1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C29492-C1A7-4586-8E80-165A861F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A264771-F42E-497C-8A08-C1794D3D3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68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C281DA-7967-4850-BF04-32FFA60D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877BC0E-BADB-449E-880E-97D3BC136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A2D172C-D9EC-49D5-AC76-70D60354E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0692E9-60B2-4D21-8B28-2CFCDFF9E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8F0A-95CC-46C8-AB1B-ABADB373FEC5}" type="datetime1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E8BC70-31A6-44FC-B3FC-B28327A2A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C2D767-E956-4F1A-AA64-CB3184DE4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80A29F-E997-4F07-9870-34C418C72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98FC90E-9475-4697-A898-FD0F39184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6511B4-7C2D-4D34-A556-24F677C84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BC02-A00E-4039-913E-080E595AEC06}" type="datetime1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E70E13-57FA-46AA-897E-99B6C31F5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1CA09F-DE25-49FA-9613-030B4F11A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0123B-6A9C-4DDD-9F8B-20BFE9922A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54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9E86E86-05B4-4A74-A448-DD8CB5387BB9}"/>
              </a:ext>
            </a:extLst>
          </p:cNvPr>
          <p:cNvSpPr txBox="1"/>
          <p:nvPr/>
        </p:nvSpPr>
        <p:spPr>
          <a:xfrm>
            <a:off x="893727" y="509299"/>
            <a:ext cx="1012849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5400" b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11. </a:t>
            </a:r>
            <a:r>
              <a:rPr lang="uk-UA" sz="5400" b="1">
                <a:latin typeface="Times New Roman" panose="02020603050405020304" pitchFamily="18" charset="0"/>
                <a:ea typeface="Calibri" panose="020F0502020204030204" pitchFamily="34" charset="0"/>
              </a:rPr>
              <a:t>Окисно-відновні реакції</a:t>
            </a:r>
            <a:endParaRPr lang="uk-UA" sz="5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028" name="Picture 4" descr="Окисно-відновний потенціал води | Блог Ecosoft">
            <a:extLst>
              <a:ext uri="{FF2B5EF4-FFF2-40B4-BE49-F238E27FC236}">
                <a16:creationId xmlns:a16="http://schemas.microsoft.com/office/drawing/2014/main" id="{6E1BB3CF-C017-EE91-407D-B85E6B83B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982" y="2714337"/>
            <a:ext cx="97536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7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8662B9-5516-14B8-43C8-0D23405216AF}"/>
              </a:ext>
            </a:extLst>
          </p:cNvPr>
          <p:cNvSpPr txBox="1"/>
          <p:nvPr/>
        </p:nvSpPr>
        <p:spPr>
          <a:xfrm>
            <a:off x="269575" y="165016"/>
            <a:ext cx="5406606" cy="17661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11.1. Основні визначення. Класифікація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Основу кислотно-основних реакцій становить передача протонів р</a:t>
            </a:r>
            <a:r>
              <a:rPr lang="uk-UA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(Н</a:t>
            </a:r>
            <a:r>
              <a:rPr lang="uk-UA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а основу окислювально-відновних реакцій - передача електронів е</a:t>
            </a:r>
            <a:r>
              <a:rPr lang="uk-UA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 окисно-відновної реакції: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EAF80FC-50A1-BC1A-4EA4-CDBE7FDDA0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60" y="2155390"/>
            <a:ext cx="3697980" cy="36613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0B6FE28-2518-A14E-FD0D-34DA81E65D79}"/>
              </a:ext>
            </a:extLst>
          </p:cNvPr>
          <p:cNvSpPr txBox="1"/>
          <p:nvPr/>
        </p:nvSpPr>
        <p:spPr>
          <a:xfrm>
            <a:off x="269575" y="2745712"/>
            <a:ext cx="32406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Повне іонне рівняння реакції: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2385217-8FC1-5CD5-72DC-582A9E131F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60" y="3245931"/>
            <a:ext cx="4869617" cy="36613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934EA92-7B4F-F538-4B32-22B3243D766F}"/>
              </a:ext>
            </a:extLst>
          </p:cNvPr>
          <p:cNvSpPr txBox="1"/>
          <p:nvPr/>
        </p:nvSpPr>
        <p:spPr>
          <a:xfrm>
            <a:off x="269575" y="3967140"/>
            <a:ext cx="6094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Скорочене іонне рівняння: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E65FEF2-509E-92F0-993D-5693F92E85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060" y="4506878"/>
            <a:ext cx="2872581" cy="36933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22261E3-91E2-C54F-5A34-4EB77BFB2362}"/>
              </a:ext>
            </a:extLst>
          </p:cNvPr>
          <p:cNvSpPr txBox="1"/>
          <p:nvPr/>
        </p:nvSpPr>
        <p:spPr>
          <a:xfrm>
            <a:off x="248360" y="5064982"/>
            <a:ext cx="5427821" cy="1264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Передачу електронів можна висловити у явній формі, якщо це рівняння записати як рівнянь </a:t>
            </a:r>
            <a:r>
              <a:rPr lang="uk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напівреакцій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тобто. розділити процеси окислення та відновлення: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67B73E1F-9DC3-78EB-040D-5B26577943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5821" y="356691"/>
            <a:ext cx="2062703" cy="63534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9CD262A-A101-7628-B06B-D8217881FE24}"/>
              </a:ext>
            </a:extLst>
          </p:cNvPr>
          <p:cNvSpPr txBox="1"/>
          <p:nvPr/>
        </p:nvSpPr>
        <p:spPr>
          <a:xfrm>
            <a:off x="8761339" y="305032"/>
            <a:ext cx="32897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 окиснення</a:t>
            </a:r>
            <a:endParaRPr lang="uk-UA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35A331-3741-2F0A-D9A7-688E5BE88EDF}"/>
              </a:ext>
            </a:extLst>
          </p:cNvPr>
          <p:cNvSpPr txBox="1"/>
          <p:nvPr/>
        </p:nvSpPr>
        <p:spPr>
          <a:xfrm>
            <a:off x="8761338" y="678778"/>
            <a:ext cx="32897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 відновлення</a:t>
            </a:r>
            <a:endParaRPr lang="uk-UA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1C1B4B-C8E2-773E-4985-5352D5ECA042}"/>
              </a:ext>
            </a:extLst>
          </p:cNvPr>
          <p:cNvSpPr txBox="1"/>
          <p:nvPr/>
        </p:nvSpPr>
        <p:spPr>
          <a:xfrm>
            <a:off x="6515821" y="1300281"/>
            <a:ext cx="553528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uk-UA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(K)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віддає електрони, він – 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донор електронів.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2FFE04-81E5-572C-91FD-90AC7EC56AE3}"/>
              </a:ext>
            </a:extLst>
          </p:cNvPr>
          <p:cNvSpPr txBox="1"/>
          <p:nvPr/>
        </p:nvSpPr>
        <p:spPr>
          <a:xfrm>
            <a:off x="6515821" y="1854616"/>
            <a:ext cx="5253119" cy="4638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Донор електронів називають відновником.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віддачу електронів ступінь окислення його підвищується, тобто. відбувається 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 окиснення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чином,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uk-UA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(K)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є відновленою формою (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-формою), a Zn</a:t>
            </a:r>
            <a:r>
              <a:rPr lang="uk-UA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окисленою формою (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-формою), вони утворюють </a:t>
            </a:r>
            <a:r>
              <a:rPr lang="uk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редокс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-пару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Іони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</a:t>
            </a:r>
            <a:r>
              <a:rPr lang="uk-UA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приймають електрони, ця форма срібла – 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акцептор електронів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Акцептор електронів називають </a:t>
            </a:r>
            <a:r>
              <a:rPr lang="uk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окислювачем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Приймаючи електрони,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окислювач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відновлюється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Іони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</a:t>
            </a:r>
            <a:r>
              <a:rPr lang="uk-UA" sz="1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окислена форма (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Ox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-форма), a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</a:t>
            </a:r>
            <a:r>
              <a:rPr lang="uk-UA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(K)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відновлена форма (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-форма), вони становлять другу </a:t>
            </a:r>
            <a:r>
              <a:rPr lang="uk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редокс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-пару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7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70C2645-9CF0-8627-39C3-683326CA0032}"/>
              </a:ext>
            </a:extLst>
          </p:cNvPr>
          <p:cNvSpPr txBox="1"/>
          <p:nvPr/>
        </p:nvSpPr>
        <p:spPr>
          <a:xfrm>
            <a:off x="398971" y="328606"/>
            <a:ext cx="5259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аналогією</a:t>
            </a:r>
            <a:r>
              <a:rPr lang="ru-RU" dirty="0"/>
              <a:t> з </a:t>
            </a:r>
            <a:r>
              <a:rPr lang="ru-RU" dirty="0" err="1"/>
              <a:t>рівнянням</a:t>
            </a:r>
            <a:r>
              <a:rPr lang="ru-RU" dirty="0"/>
              <a:t> </a:t>
            </a:r>
            <a:r>
              <a:rPr lang="ru-RU" dirty="0" err="1"/>
              <a:t>реакції</a:t>
            </a: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7D17B4-214A-4815-1965-DBFA86479D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96" y="943623"/>
            <a:ext cx="2983487" cy="3032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ABFAA6-237B-8435-0AE6-66E9601642D3}"/>
              </a:ext>
            </a:extLst>
          </p:cNvPr>
          <p:cNvSpPr txBox="1"/>
          <p:nvPr/>
        </p:nvSpPr>
        <p:spPr>
          <a:xfrm>
            <a:off x="398971" y="1365609"/>
            <a:ext cx="525995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можна скласти рівняння окислювально-відновної реакції у загальному вигляді: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D237584-03AF-40AC-1E47-1F9F42025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01" y="2275665"/>
            <a:ext cx="2381670" cy="33813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1373BD1-9413-11FF-2157-0AC6EC34AFAC}"/>
              </a:ext>
            </a:extLst>
          </p:cNvPr>
          <p:cNvSpPr txBox="1"/>
          <p:nvPr/>
        </p:nvSpPr>
        <p:spPr>
          <a:xfrm>
            <a:off x="368778" y="2791754"/>
            <a:ext cx="5320342" cy="36583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Перша та друга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редокс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-пари конкурують за володіння електронами.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Типи окисно-відновних реакцій.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Розрізняють такі типи окислювально-відновних реакцій: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Міжмолекулярні.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Внутрішньомолекулярні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Диспропорціонування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Контрпропорціонування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Розглянемо окислювально-відновні реакції різних типів на конкретних прикладах.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755F184-5FBF-D324-CEC4-FBA303F0E59F}"/>
              </a:ext>
            </a:extLst>
          </p:cNvPr>
          <p:cNvSpPr txBox="1"/>
          <p:nvPr/>
        </p:nvSpPr>
        <p:spPr>
          <a:xfrm>
            <a:off x="6096000" y="295231"/>
            <a:ext cx="5898311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Міжмолекулярна реакція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відбувається зі зміною ступеня окиснення атомів у молекулах різних речовин: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62659D8-6909-63A3-3441-DD19BD8B90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4085" y="1028809"/>
            <a:ext cx="6092081" cy="30328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4EB3CAF-9C9F-1123-ACD3-295998461377}"/>
              </a:ext>
            </a:extLst>
          </p:cNvPr>
          <p:cNvSpPr txBox="1"/>
          <p:nvPr/>
        </p:nvSpPr>
        <p:spPr>
          <a:xfrm>
            <a:off x="6095641" y="1482372"/>
            <a:ext cx="58968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 err="1"/>
              <a:t>Внутрішньомолекулярна</a:t>
            </a:r>
            <a:r>
              <a:rPr lang="uk-UA" b="1" dirty="0"/>
              <a:t> реакція </a:t>
            </a:r>
            <a:r>
              <a:rPr lang="uk-UA" dirty="0"/>
              <a:t>супроводжується зміною ступеня окислення атомів в одній молекулі: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E000A54D-C994-37FB-D01C-EB04120360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881" y="2221214"/>
            <a:ext cx="2969603" cy="48326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6F3A142B-7FBB-C4DD-7DD2-BECA6B66AAFC}"/>
              </a:ext>
            </a:extLst>
          </p:cNvPr>
          <p:cNvSpPr txBox="1"/>
          <p:nvPr/>
        </p:nvSpPr>
        <p:spPr>
          <a:xfrm>
            <a:off x="6142183" y="2721959"/>
            <a:ext cx="58037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Реакція </a:t>
            </a:r>
            <a:r>
              <a:rPr lang="uk-UA" b="1" dirty="0" err="1"/>
              <a:t>диспропорціонування</a:t>
            </a:r>
            <a:r>
              <a:rPr lang="uk-UA" b="1" dirty="0"/>
              <a:t> </a:t>
            </a:r>
            <a:r>
              <a:rPr lang="uk-UA" dirty="0"/>
              <a:t>полягає в одночасному підвищенні та зниженні ступеня окислення однакових атомів у молекулі однієї й тієї ж речовини: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5B5116FB-184E-F5C2-7AF6-02EFB03F43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4934" y="3735584"/>
            <a:ext cx="2801745" cy="369674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0151D95-175D-1A7C-0B7B-B4CE82985E37}"/>
              </a:ext>
            </a:extLst>
          </p:cNvPr>
          <p:cNvSpPr txBox="1"/>
          <p:nvPr/>
        </p:nvSpPr>
        <p:spPr>
          <a:xfrm>
            <a:off x="6202392" y="4195553"/>
            <a:ext cx="5620829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Реакція </a:t>
            </a:r>
            <a:r>
              <a:rPr lang="uk-UA" b="1" dirty="0" err="1"/>
              <a:t>контрпропорціонування</a:t>
            </a:r>
            <a:r>
              <a:rPr lang="uk-UA" b="1" dirty="0"/>
              <a:t> </a:t>
            </a:r>
            <a:r>
              <a:rPr lang="uk-UA" dirty="0"/>
              <a:t>відбувається шляхом зміни ступеня окислення атомів одного і того ж елемента в різних сполуках, при цьому утворюється нова сполука, в якій ступінь окислення елемента виявляється проміжним між його значеннями у вихідних сполуках:</a:t>
            </a: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5B08440E-C5D4-534E-75F8-ECB3207D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64933" y="6040173"/>
            <a:ext cx="5786629" cy="32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2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55FD47-7223-C51D-CC9A-EAF9749C9FCB}"/>
              </a:ext>
            </a:extLst>
          </p:cNvPr>
          <p:cNvSpPr txBox="1"/>
          <p:nvPr/>
        </p:nvSpPr>
        <p:spPr>
          <a:xfrm>
            <a:off x="338587" y="180995"/>
            <a:ext cx="5320341" cy="3943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11.2. Складання рівнянь окисно-відновних реакцій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Складання рівняння окислювально-відновної реакції передбачає досягнення балансу як за кількістю атомів, а й за числом електронів.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Число електронів, відданих відновником, повинно дорівнювати числу електронів, приєднаних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окислювачем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Досягнення рівності числа відданих і приєднаних електронів рівняння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напівреакцій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множать на мінімальні прості цілі числа. При підсумовуванні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напівреакцій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 урахуванням множників електрони мають скорочуватися.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Приклад:</a:t>
            </a:r>
            <a:endParaRPr lang="uk-UA" sz="1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2775CA2-0396-D6E2-CE96-F30A09625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531" y="4591124"/>
            <a:ext cx="3718737" cy="10892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7B1D32-89D3-8F8C-2951-7F23583443DC}"/>
              </a:ext>
            </a:extLst>
          </p:cNvPr>
          <p:cNvSpPr txBox="1"/>
          <p:nvPr/>
        </p:nvSpPr>
        <p:spPr>
          <a:xfrm>
            <a:off x="6096000" y="241380"/>
            <a:ext cx="5681933" cy="2951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Складання збалансованих рівнянь реакцій окислення-відновлення який завжди зручно проводити методом спроб і помилок. І тому існують спеціальні методи. Основні з них два - </a:t>
            </a:r>
            <a:r>
              <a:rPr lang="uk-UA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електронного балансу та метод іонно-електронного балансу (метод </a:t>
            </a:r>
            <a:r>
              <a:rPr lang="uk-UA" sz="1800" u="sng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напівреакцій</a:t>
            </a:r>
            <a:r>
              <a:rPr lang="uk-UA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 електронного балансу. 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Розглянемо його застосування на конкретному прикладі.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Перший крок – складаємо незбалансоване рівняння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716B113-8288-8E27-FF44-1B093D96F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736" y="3258622"/>
            <a:ext cx="2919654" cy="34075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5ABBD8B-B0A0-AAD7-4637-B73CCE96470C}"/>
              </a:ext>
            </a:extLst>
          </p:cNvPr>
          <p:cNvSpPr txBox="1"/>
          <p:nvPr/>
        </p:nvSpPr>
        <p:spPr>
          <a:xfrm>
            <a:off x="6097438" y="3662654"/>
            <a:ext cx="56804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Наступний</a:t>
            </a:r>
            <a:r>
              <a:rPr lang="ru-RU" dirty="0"/>
              <a:t> крок – </a:t>
            </a:r>
            <a:r>
              <a:rPr lang="ru-RU" dirty="0" err="1"/>
              <a:t>виявляємо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змінюють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. Для </a:t>
            </a:r>
            <a:r>
              <a:rPr lang="ru-RU" dirty="0" err="1"/>
              <a:t>наочності</a:t>
            </a:r>
            <a:r>
              <a:rPr lang="ru-RU" dirty="0"/>
              <a:t> </a:t>
            </a:r>
            <a:r>
              <a:rPr lang="ru-RU" dirty="0" err="1"/>
              <a:t>проставимо</a:t>
            </a:r>
            <a:r>
              <a:rPr lang="ru-RU" dirty="0"/>
              <a:t> над символами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окислення</a:t>
            </a:r>
            <a:r>
              <a:rPr lang="ru-RU" dirty="0"/>
              <a:t>:</a:t>
            </a:r>
            <a:endParaRPr lang="uk-UA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28B51E7-22B2-C172-D6F9-D2A6583CF7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8654" y="4603421"/>
            <a:ext cx="2376623" cy="37490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6D8CF84-D845-4427-5EAF-07E3B79E9734}"/>
              </a:ext>
            </a:extLst>
          </p:cNvPr>
          <p:cNvSpPr txBox="1"/>
          <p:nvPr/>
        </p:nvSpPr>
        <p:spPr>
          <a:xfrm>
            <a:off x="6096000" y="5024164"/>
            <a:ext cx="56804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З рівняння випливає, що ступінь окислення змінюють азот та кисень. Далі складаємо рівняння процесів окислення та відновлення: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A753FF1-DEFA-3611-CE85-AB8D64D340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48654" y="5978323"/>
            <a:ext cx="3191487" cy="63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96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0F7182-3FB3-72EF-4E41-4AFD2E2F9B37}"/>
              </a:ext>
            </a:extLst>
          </p:cNvPr>
          <p:cNvSpPr txBox="1"/>
          <p:nvPr/>
        </p:nvSpPr>
        <p:spPr>
          <a:xfrm>
            <a:off x="140179" y="189781"/>
            <a:ext cx="55187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Знаходимо для цих рівнянь множники, що дозволяють зрівняти кількість відданих та приєднаних електронів, і підсумовуємо рівняння процесів окислення та відновлення: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2BB7992-A36C-B5B3-D488-CE0E0EABD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297" y="1390110"/>
            <a:ext cx="2629536" cy="12773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FC89E13-91C3-0E1A-CC75-5C287BF8D5F6}"/>
              </a:ext>
            </a:extLst>
          </p:cNvPr>
          <p:cNvSpPr txBox="1"/>
          <p:nvPr/>
        </p:nvSpPr>
        <p:spPr>
          <a:xfrm>
            <a:off x="140179" y="2819732"/>
            <a:ext cx="551874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Отримані </a:t>
            </a:r>
            <a:r>
              <a:rPr lang="uk-UA" dirty="0" err="1"/>
              <a:t>стехіометричні</a:t>
            </a:r>
            <a:r>
              <a:rPr lang="uk-UA" dirty="0"/>
              <a:t> коефіцієнти </a:t>
            </a:r>
            <a:r>
              <a:rPr lang="uk-UA" dirty="0" err="1"/>
              <a:t>переносимо</a:t>
            </a:r>
            <a:r>
              <a:rPr lang="uk-UA" dirty="0"/>
              <a:t> в незбалансоване рівняння та проводимо перевірку балансу по атомах тих елементів, які не увійшли до рівняння </a:t>
            </a:r>
            <a:r>
              <a:rPr lang="uk-UA" dirty="0" err="1"/>
              <a:t>напівреакцій</a:t>
            </a:r>
            <a:r>
              <a:rPr lang="uk-UA" dirty="0"/>
              <a:t> окислення та відновлення; у разі потреби додатково забезпечуємо їх баланс.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10D3210-30F1-F848-4A05-D82E7CDEE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2153" y="4555548"/>
            <a:ext cx="2849824" cy="31248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99A68BB-823C-ED42-657C-964D8C8918E9}"/>
              </a:ext>
            </a:extLst>
          </p:cNvPr>
          <p:cNvSpPr txBox="1"/>
          <p:nvPr/>
        </p:nvSpPr>
        <p:spPr>
          <a:xfrm>
            <a:off x="140179" y="5126517"/>
            <a:ext cx="551874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Перед формулою води поставили коефіцієнт шість, </a:t>
            </a:r>
            <a:r>
              <a:rPr lang="uk-UA" dirty="0" err="1"/>
              <a:t>т.к</a:t>
            </a:r>
            <a:r>
              <a:rPr lang="uk-UA" dirty="0"/>
              <a:t>. чотири атоми кисню вже увійшли до оксиду азоту (</a:t>
            </a:r>
            <a:r>
              <a:rPr lang="en-US" dirty="0"/>
              <a:t>N0). </a:t>
            </a:r>
            <a:r>
              <a:rPr lang="uk-UA" dirty="0"/>
              <a:t>Перевірка балансу з атомів водню підтверджує, що рівняння складено правильно. </a:t>
            </a:r>
            <a:r>
              <a:rPr lang="uk-UA" b="1" dirty="0"/>
              <a:t>(Приклад 11.1)</a:t>
            </a:r>
          </a:p>
        </p:txBody>
      </p:sp>
      <p:pic>
        <p:nvPicPr>
          <p:cNvPr id="1026" name="Picture 2" descr="Окисно-відновні реакції. ЦУ (цінні вказівки) H2 o2 h2o окисно-відновна  реакція">
            <a:extLst>
              <a:ext uri="{FF2B5EF4-FFF2-40B4-BE49-F238E27FC236}">
                <a16:creationId xmlns:a16="http://schemas.microsoft.com/office/drawing/2014/main" id="{99604172-04FE-3B43-C6D9-37E4DCF78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34" y="4221071"/>
            <a:ext cx="3663582" cy="2248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898AEA6-17AB-1851-79A8-0BDCA0B0AF0B}"/>
              </a:ext>
            </a:extLst>
          </p:cNvPr>
          <p:cNvSpPr txBox="1"/>
          <p:nvPr/>
        </p:nvSpPr>
        <p:spPr>
          <a:xfrm>
            <a:off x="6097438" y="189781"/>
            <a:ext cx="5720751" cy="3635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іонно-електронного балансу або метод </a:t>
            </a:r>
            <a:r>
              <a:rPr lang="uk-UA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напівреакцій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Його широко використовують при складанні збалансованих рівнянь окисно-відновних реакцій, що протікають у водних розчинах. Основні кроки методу складання збалансованих рівнянь повторюються для різних реакцій, але є деякі особливості складання матеріального балансу в залежності від типу середовища (кисле, нейтральне, лужне), в якому протікає взаємодія. Загальні принципи складання збалансованих рівнянь та особливості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досягнення балансу в залежності від типу середовища </a:t>
            </a: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(Приклади).</a:t>
            </a:r>
            <a:endParaRPr lang="uk-UA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35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74EF51-B26B-9465-DCB7-45DE0E30E7E9}"/>
              </a:ext>
            </a:extLst>
          </p:cNvPr>
          <p:cNvSpPr txBox="1"/>
          <p:nvPr/>
        </p:nvSpPr>
        <p:spPr>
          <a:xfrm>
            <a:off x="614632" y="176032"/>
            <a:ext cx="4750998" cy="6416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11.3. Окисно-відновне титрування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Подібно до кислотно-основного титрування воно призначене для визначення невідомої концентрації речовини в розчині. За технікою виконання ці види титрування схожі один на одного.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 цього виду титрування полягають у тому, що речовина, концентрацію якої необхідно визначити, повинна виявляти при титруванні властивості відновника або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окислювача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і для визначення кінця титрування (еквівалентної точки) використовують спеціальні окислювально-відновлювальні індикатори (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фенілантранілова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кислота, </a:t>
            </a:r>
            <a:r>
              <a:rPr lang="uk-UA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дифеніламінсульфонова</a:t>
            </a: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кислота та інші).</a:t>
            </a:r>
            <a:endParaRPr lang="uk-UA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Іноді розчин одного з реагентів забарвлений і необхідність використання індикатора відпадає.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Приклад 11.2</a:t>
            </a:r>
            <a:endParaRPr lang="uk-UA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Окислительно-восстановительное титрование, GT-310">
            <a:extLst>
              <a:ext uri="{FF2B5EF4-FFF2-40B4-BE49-F238E27FC236}">
                <a16:creationId xmlns:a16="http://schemas.microsoft.com/office/drawing/2014/main" id="{6E294C9A-7D48-1895-1A21-1F8D99CDA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887" y="2403486"/>
            <a:ext cx="3969022" cy="248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2368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10010</TotalTime>
  <Words>735</Words>
  <Application>Microsoft Office PowerPoint</Application>
  <PresentationFormat>Широкоэкранный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Кудрявцев Сергій Олександрович</dc:creator>
  <cp:lastModifiedBy>С.О. Кудрявцев</cp:lastModifiedBy>
  <cp:revision>434</cp:revision>
  <dcterms:created xsi:type="dcterms:W3CDTF">2023-04-09T07:28:22Z</dcterms:created>
  <dcterms:modified xsi:type="dcterms:W3CDTF">2023-08-23T06:29:38Z</dcterms:modified>
</cp:coreProperties>
</file>