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5" r:id="rId4"/>
    <p:sldId id="258" r:id="rId5"/>
    <p:sldId id="266" r:id="rId6"/>
    <p:sldId id="264" r:id="rId7"/>
    <p:sldId id="278" r:id="rId8"/>
    <p:sldId id="280" r:id="rId9"/>
    <p:sldId id="281" r:id="rId10"/>
    <p:sldId id="274" r:id="rId11"/>
    <p:sldId id="282" r:id="rId12"/>
    <p:sldId id="270" r:id="rId13"/>
    <p:sldId id="263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4331C-3104-4BC0-8A25-044CCACD82E8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C1324-0D9E-4215-8AE0-0A69A387E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35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7F44DBDD-2D1D-E626-3E61-8DFDB4B159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5CE07D0-D232-4AFD-B8FF-A3AB7AD20E0B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1CF0645F-0EE3-F51E-24D0-C0C152A963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71906AA6-2CF3-BEFB-B19A-B44873E61E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C02DAE96-6BC9-7325-44F3-2CC30E2AE4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D86ED6F-135E-441C-9307-6DE815800E72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C280D3D1-1184-3295-CCF8-0AD6AD5E82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621A1F9-A147-1F87-EAD1-D27D135142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9698D792-BFDC-417A-26D2-7F335712B4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C4E6900-1748-4EE9-963B-8E8A48AA03EB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D1C3B279-A16C-2C91-EC6C-4AB247BA9C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BF39DB2F-5C32-D564-8051-555649D092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0512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435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4643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922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692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339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255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830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906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88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89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82CFF-1447-41B8-8F86-CFB60DA347FE}" type="datetimeFigureOut">
              <a:rPr lang="uk-UA" smtClean="0"/>
              <a:t>17.05.2024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8F4F6-8802-415E-98F6-963648306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24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99545" y="3852366"/>
            <a:ext cx="7153441" cy="2508033"/>
          </a:xfrm>
        </p:spPr>
        <p:txBody>
          <a:bodyPr>
            <a:normAutofit/>
          </a:bodyPr>
          <a:lstStyle/>
          <a:p>
            <a:pPr lvl="0" fontAlgn="base">
              <a:spcBef>
                <a:spcPts val="1000"/>
              </a:spcBef>
              <a:spcAft>
                <a:spcPct val="0"/>
              </a:spcAft>
            </a:pP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Здобувач вищої освіти :  </a:t>
            </a:r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Світлана Шульга </a:t>
            </a:r>
            <a:b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Керівник:                         </a:t>
            </a:r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Тетяна А. СТРИЖАК</a:t>
            </a:r>
            <a:b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канд. с.-г. н., с. н. </a:t>
            </a:r>
            <a:r>
              <a:rPr lang="uk-UA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співр</a:t>
            </a: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., </a:t>
            </a:r>
            <a:r>
              <a:rPr lang="uk-UA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біотехнолог</a:t>
            </a: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-консультант, доцент кафедри тваринництва та харчових технологій  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4B4908-8586-44B5-9D21-C6E3D3BCEB2B}"/>
              </a:ext>
            </a:extLst>
          </p:cNvPr>
          <p:cNvSpPr/>
          <p:nvPr/>
        </p:nvSpPr>
        <p:spPr>
          <a:xfrm>
            <a:off x="2867379" y="497601"/>
            <a:ext cx="832057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uk-UA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 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ІНДЕКСІВ БУДОВИ ТІЛА ЧИСТОПОРОДНОГО І ПОМІСНОГО МОЛОДНЯКА СВИНЕЙ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»</a:t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456258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>
            <a:extLst>
              <a:ext uri="{FF2B5EF4-FFF2-40B4-BE49-F238E27FC236}">
                <a16:creationId xmlns:a16="http://schemas.microsoft.com/office/drawing/2014/main" id="{EC84C7C7-8B80-0611-843F-29675F64D2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ru-RU" altLang="ru-RU" sz="1600"/>
            </a:br>
            <a:endParaRPr lang="uk-UA" altLang="ru-RU" sz="1600" b="1" i="1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5B10B80-1364-8AC4-11A4-5CFA614B5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6250" y="681038"/>
            <a:ext cx="4000500" cy="461962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  <a:defRPr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індексів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будови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свиней,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дослід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=24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6390" name="Group 70">
            <a:extLst>
              <a:ext uri="{FF2B5EF4-FFF2-40B4-BE49-F238E27FC236}">
                <a16:creationId xmlns:a16="http://schemas.microsoft.com/office/drawing/2014/main" id="{7C8AD664-D3ED-79E1-8C1A-2187B18766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140860"/>
              </p:ext>
            </p:extLst>
          </p:nvPr>
        </p:nvGraphicFramePr>
        <p:xfrm>
          <a:off x="814388" y="1695450"/>
          <a:ext cx="10710862" cy="4745040"/>
        </p:xfrm>
        <a:graphic>
          <a:graphicData uri="http://schemas.openxmlformats.org/drawingml/2006/table">
            <a:tbl>
              <a:tblPr/>
              <a:tblGrid>
                <a:gridCol w="1167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2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29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7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7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7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29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39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62934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Індекс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Гру-пи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Вік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місяців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450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Масивності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181,02±1,63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153,92±0,54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164,46±0,84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154,65±0,51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139,08±0,22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145,47±0,17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151,83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±0,19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4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163,84±0,43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154,42±0,24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155,59±0,36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163,17±0,29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140,60±0,51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150,13±0,17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178,2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±0,16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4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177,17±0,79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162,43±0,47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156,77±0,53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158,86±0,34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138,97±0,46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148,96±0,50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150,07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±0,32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450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Збитості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172,19±1,97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98,57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96,40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90,41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93,39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99,89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95,87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±0,11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4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114,16±0,54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84,60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89,62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95,59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85,24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±0,33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91,83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93,2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±0,15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4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ІІІ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129,27±1,24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87,04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88,74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±0,23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91,55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83,81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89,72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87,36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±0,26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2" marR="91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>
            <a:extLst>
              <a:ext uri="{FF2B5EF4-FFF2-40B4-BE49-F238E27FC236}">
                <a16:creationId xmlns:a16="http://schemas.microsoft.com/office/drawing/2014/main" id="{EE91626D-C329-C3F7-43F0-011BAE0BD42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11069638" cy="46038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sz="1600" dirty="0"/>
            </a:br>
            <a:endParaRPr lang="uk-UA" sz="1600" b="1" i="1" dirty="0"/>
          </a:p>
        </p:txBody>
      </p:sp>
      <p:graphicFrame>
        <p:nvGraphicFramePr>
          <p:cNvPr id="56395" name="Group 75">
            <a:extLst>
              <a:ext uri="{FF2B5EF4-FFF2-40B4-BE49-F238E27FC236}">
                <a16:creationId xmlns:a16="http://schemas.microsoft.com/office/drawing/2014/main" id="{188E1B37-4135-12C5-08F6-A64495B97F74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10953750" y="214313"/>
          <a:ext cx="833439" cy="304800"/>
        </p:xfrm>
        <a:graphic>
          <a:graphicData uri="http://schemas.openxmlformats.org/drawingml/2006/table">
            <a:tbl>
              <a:tblPr/>
              <a:tblGrid>
                <a:gridCol w="277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39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21966" marR="12196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21966" marR="12196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21966" marR="12196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6390" name="Group 70">
            <a:extLst>
              <a:ext uri="{FF2B5EF4-FFF2-40B4-BE49-F238E27FC236}">
                <a16:creationId xmlns:a16="http://schemas.microsoft.com/office/drawing/2014/main" id="{7718280C-DDD1-C0E4-C028-730A2092A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46393"/>
              </p:ext>
            </p:extLst>
          </p:nvPr>
        </p:nvGraphicFramePr>
        <p:xfrm>
          <a:off x="285750" y="752475"/>
          <a:ext cx="11429999" cy="5805485"/>
        </p:xfrm>
        <a:graphic>
          <a:graphicData uri="http://schemas.openxmlformats.org/drawingml/2006/table">
            <a:tbl>
              <a:tblPr/>
              <a:tblGrid>
                <a:gridCol w="1330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0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0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09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09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07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624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61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814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Розтяг-нутості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105,23±0,64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156,22±0,82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170,63±0,97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171,060,62±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148,93±0,28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145,63±0,17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158,37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143,58±0,64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182,52±0,40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173,64±0,60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170,70±0,33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164,99±0,73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163,480,28±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179,53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137,32±1,39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186,73±1,10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176,67±0,60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173,55±0,51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165,840,41±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166,03±0,33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171,76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8814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Широк-грудості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97,90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±1,48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80,38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76,86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±0,71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77,21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68,61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77,74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78,19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8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102,28±0,71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86,65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87,43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±0,69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84,98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77,25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77,63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85,2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8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105,08±0,84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87,68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±0,92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90,44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87,58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82,83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±0,94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84,70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±0,69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79,67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8814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Костис-тості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28,22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23,52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25,32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26,72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21,98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20,15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23,14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8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31,52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±0,41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26,15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±1,03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25,71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25,96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20,94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14,77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8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ІІ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31,11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29,37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±0,38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26,16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25,72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23,13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21,34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±0,15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22,12</a:t>
                      </a: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highlight>
                          <a:srgbClr val="FFFF00"/>
                        </a:highligh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9" marR="91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465826"/>
            <a:ext cx="4140680" cy="1224862"/>
          </a:xfrm>
        </p:spPr>
        <p:txBody>
          <a:bodyPr>
            <a:normAutofit/>
          </a:bodyPr>
          <a:lstStyle/>
          <a:p>
            <a:r>
              <a:rPr lang="uk-UA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uk-UA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24864F0-76C7-4D09-90CE-C11A6A957E3F}"/>
              </a:ext>
            </a:extLst>
          </p:cNvPr>
          <p:cNvSpPr/>
          <p:nvPr/>
        </p:nvSpPr>
        <p:spPr>
          <a:xfrm>
            <a:off x="4520242" y="465826"/>
            <a:ext cx="7514026" cy="5765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1Дослідне господарство «</a:t>
            </a:r>
            <a:r>
              <a:rPr lang="uk-UA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Пархомівське</a:t>
            </a: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є провідним товарним підприємством з виробництва продукції свинарства в тому числі – з використанням імпортного генофонду. </a:t>
            </a:r>
          </a:p>
          <a:p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2.Поголів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свиней, розвиток селекційних ознак та технологічні умови господарства відповідають усім вимогам з ведення селекційно-племінної роботи на високому рівні.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3.Доведено, що вимірювання екстер’єрного профілю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 одного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гнізда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дає гарантовано підвищення відгодівельних показників при вирощуванні і контрольній відгодівлі свиней, сприяє поліпшенню як економічних чинників так і селекційних ознак стада свиней.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4.Розроблена схема науково – виробничого дослідження визначення росту і розвитку молодняку свиней шляхом обчислювання індексів будови тіла поросят на всьому періоді вирощування і відгодівлі, дає вагомий результат у економічному еквіваленті.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0000"/>
              </a:lnSpc>
              <a:spcBef>
                <a:spcPts val="788"/>
              </a:spcBef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8E3C162-25C1-4E32-95A3-8D3ECD2733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2" y="3965670"/>
            <a:ext cx="4131550" cy="275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50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302" cy="6858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5630" y="1320800"/>
            <a:ext cx="6443932" cy="5002361"/>
          </a:xfrm>
        </p:spPr>
        <p:txBody>
          <a:bodyPr>
            <a:normAutofit fontScale="77500" lnSpcReduction="20000"/>
          </a:bodyPr>
          <a:lstStyle/>
          <a:p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Дослідне господарство «</a:t>
            </a:r>
            <a:r>
              <a:rPr lang="uk-UA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Пархомівське</a:t>
            </a:r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є провідним товарним підприємством з виробництва продукції свинарства в тому числі – з використанням імпортного генофонду. </a:t>
            </a:r>
          </a:p>
          <a:p>
            <a:r>
              <a:rPr lang="uk-UA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Поголів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свиней, розвиток селекційних ознак та технологічні умови господарства відповідають усім вимогам з ведення селекційно-племінної роботи на високому рівні.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Доведено, що вимірювання екстер’єрного профілю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 одного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гнізда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дає гарантовано підвищення відгодівельних показників при вирощуванні і контрольній відгодівлі свиней, сприяє поліпшенню як економічних чинників так і селекційних ознак стада свиней.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uk-UA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  <a:p>
            <a:pPr marL="342900" lvl="0" indent="-342900" algn="just" eaLnBrk="0" fontAlgn="base" hangingPunct="0">
              <a:lnSpc>
                <a:spcPct val="150000"/>
              </a:lnSpc>
              <a:spcAft>
                <a:spcPct val="0"/>
              </a:spcAft>
              <a:buFont typeface="Calibri Light" panose="020F0302020204030204" pitchFamily="34" charset="0"/>
              <a:buAutoNum type="arabicPeriod"/>
            </a:pPr>
            <a:r>
              <a:rPr lang="uk-UA" alt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36504-6D15-4C13-896C-E37EC35474ED}"/>
              </a:ext>
            </a:extLst>
          </p:cNvPr>
          <p:cNvSpPr/>
          <p:nvPr/>
        </p:nvSpPr>
        <p:spPr>
          <a:xfrm>
            <a:off x="6094151" y="569036"/>
            <a:ext cx="5433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ПРОПОЗИЦІЇ ВИРОБНИЦТВУ</a:t>
            </a:r>
            <a:endParaRPr kumimoji="0" lang="uk-UA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Picture 2" descr="C:\Users\admin\Desktop\нормофлоризация поросята презентация\пор.jpg">
            <a:extLst>
              <a:ext uri="{FF2B5EF4-FFF2-40B4-BE49-F238E27FC236}">
                <a16:creationId xmlns:a16="http://schemas.microsoft.com/office/drawing/2014/main" id="{C148B5B5-73D4-4E32-9FD7-280186F92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4" b="7524"/>
          <a:stretch>
            <a:fillRect/>
          </a:stretch>
        </p:blipFill>
        <p:spPr bwMode="auto">
          <a:xfrm>
            <a:off x="0" y="2870199"/>
            <a:ext cx="4908673" cy="368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18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73" y="0"/>
            <a:ext cx="12192000" cy="6858000"/>
          </a:xfr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" y="0"/>
            <a:ext cx="7089615" cy="6858000"/>
          </a:xfrm>
        </p:spPr>
        <p:txBody>
          <a:bodyPr>
            <a:normAutofit/>
          </a:bodyPr>
          <a:lstStyle/>
          <a:p>
            <a:pPr marL="228600" lvl="0" indent="-2286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Метою 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даної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роботи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було</a:t>
            </a:r>
            <a:b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вивчити і дослідити ріст і розвиток молодняку свиней на вирощуванні і відгодівлі  та 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екстер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єрний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профіль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піддослідного молодняку свиней й визначити особливості будови тіла свиней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Робота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проводилася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за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наступною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методикою:</a:t>
            </a:r>
            <a:b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Вивчення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росту та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формування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будови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тіла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піддослідного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молодняку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визначали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шляхом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індивідуального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зважування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тварини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Показники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живої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маси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ураховували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від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народження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до 8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місяців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життя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тварини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 контрольному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вирощуванні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а на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контрольній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відгодівлі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до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живої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маси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100 кг.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Визначення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промірів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при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народженні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і до 8-місячного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віку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свиней проводили </a:t>
            </a:r>
            <a:r>
              <a:rPr lang="ru-RU" alt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індивідуально</a:t>
            </a:r>
            <a: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br>
              <a:rPr lang="uk-UA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uk-UA" altLang="ru-RU" sz="24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EF1E062-F0AF-C127-273D-2ED342209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630" y="386075"/>
            <a:ext cx="3417963" cy="608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0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1D0A2-1C74-4F0A-AE08-6900EA1ED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>
            <a:normAutofit fontScale="90000"/>
          </a:bodyPr>
          <a:lstStyle/>
          <a:p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Свинарство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- друга по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важливості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після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скотарства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галузь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тваринництва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в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Україні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. По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науково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обгрунтованим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медичним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нормам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із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загального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споживання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м</a:t>
            </a:r>
            <a:r>
              <a:rPr lang="en-US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’</a:t>
            </a:r>
            <a:r>
              <a:rPr lang="uk-UA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яса населенням на частку свинини припадає від </a:t>
            </a:r>
            <a:r>
              <a:rPr lang="ru-RU" altLang="ru-RU" sz="3200" dirty="0">
                <a:latin typeface="Times New Roman" panose="02020603050405020304" pitchFamily="18" charset="0"/>
                <a:cs typeface="Calibri" panose="020F0502020204030204" pitchFamily="34" charset="0"/>
              </a:rPr>
              <a:t> 25 до 30 %.</a:t>
            </a:r>
            <a:endParaRPr lang="uk-UA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EDA9F7-D115-4AE0-BC23-6C3B3A1FB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8779" y="2101516"/>
            <a:ext cx="6577264" cy="3272589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відрізняються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с.-г. тварин низкою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адаптуватися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зовнішнього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свиней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великим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прибутком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розводити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кліматичних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зонах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всеядні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добре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засвоюють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рослинні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корму, так і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тваринного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uk-UA" dirty="0"/>
          </a:p>
        </p:txBody>
      </p:sp>
      <p:pic>
        <p:nvPicPr>
          <p:cNvPr id="4" name="Picture 4" descr="C:\Users\Home\Desktop\ДИПЛОМЫ\Захист ТРАВЕНЬ 2020\Медведенко Вадим\Фото для презентаций\Пархомовка\1578683849096.jpg">
            <a:extLst>
              <a:ext uri="{FF2B5EF4-FFF2-40B4-BE49-F238E27FC236}">
                <a16:creationId xmlns:a16="http://schemas.microsoft.com/office/drawing/2014/main" id="{70268483-07C7-A60D-FC98-8926E4743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043" y="1762125"/>
            <a:ext cx="3497178" cy="472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2379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1157"/>
            <a:ext cx="12192000" cy="7039158"/>
          </a:xfr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9184" y="254000"/>
            <a:ext cx="11024616" cy="508000"/>
          </a:xfrm>
        </p:spPr>
        <p:txBody>
          <a:bodyPr>
            <a:normAutofit fontScale="90000"/>
          </a:bodyPr>
          <a:lstStyle/>
          <a:p>
            <a:r>
              <a:rPr lang="uk-UA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ПІДПРИЄМСТВА</a:t>
            </a:r>
            <a:br>
              <a:rPr lang="en-US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527B334-7545-4071-A4B8-DF5C35750B8E}"/>
              </a:ext>
            </a:extLst>
          </p:cNvPr>
          <p:cNvSpPr/>
          <p:nvPr/>
        </p:nvSpPr>
        <p:spPr>
          <a:xfrm>
            <a:off x="192506" y="584200"/>
            <a:ext cx="60478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 підприємство «Дослідне господарство «</a:t>
            </a:r>
            <a:r>
              <a:rPr lang="uk-UA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Пархомівське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»  ІОБ НААН України, яке підпорядковане Інституту овочівництва і баштанництва Національної академії аграрних наук України, є державним сільськогосподарським підприємством з правами юридичної особи має самостійний баланс і є цілісним майновим комплексом.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Товарна ферма по вирощуванню чистопородних і помісних свиней має: 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A64EEAF-8F58-45E0-A88F-2092D45C7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096246"/>
              </p:ext>
            </p:extLst>
          </p:nvPr>
        </p:nvGraphicFramePr>
        <p:xfrm>
          <a:off x="6096001" y="1363578"/>
          <a:ext cx="5766816" cy="491022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45305">
                  <a:extLst>
                    <a:ext uri="{9D8B030D-6E8A-4147-A177-3AD203B41FA5}">
                      <a16:colId xmlns:a16="http://schemas.microsoft.com/office/drawing/2014/main" val="3506434866"/>
                    </a:ext>
                  </a:extLst>
                </a:gridCol>
                <a:gridCol w="915544">
                  <a:extLst>
                    <a:ext uri="{9D8B030D-6E8A-4147-A177-3AD203B41FA5}">
                      <a16:colId xmlns:a16="http://schemas.microsoft.com/office/drawing/2014/main" val="640815666"/>
                    </a:ext>
                  </a:extLst>
                </a:gridCol>
                <a:gridCol w="998102">
                  <a:extLst>
                    <a:ext uri="{9D8B030D-6E8A-4147-A177-3AD203B41FA5}">
                      <a16:colId xmlns:a16="http://schemas.microsoft.com/office/drawing/2014/main" val="3156328790"/>
                    </a:ext>
                  </a:extLst>
                </a:gridCol>
                <a:gridCol w="931563">
                  <a:extLst>
                    <a:ext uri="{9D8B030D-6E8A-4147-A177-3AD203B41FA5}">
                      <a16:colId xmlns:a16="http://schemas.microsoft.com/office/drawing/2014/main" val="581237680"/>
                    </a:ext>
                  </a:extLst>
                </a:gridCol>
                <a:gridCol w="776302">
                  <a:extLst>
                    <a:ext uri="{9D8B030D-6E8A-4147-A177-3AD203B41FA5}">
                      <a16:colId xmlns:a16="http://schemas.microsoft.com/office/drawing/2014/main" val="2882463833"/>
                    </a:ext>
                  </a:extLst>
                </a:gridCol>
              </a:tblGrid>
              <a:tr h="95269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 тварин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Од. </a:t>
                      </a:r>
                      <a:r>
                        <a:rPr lang="uk-UA" sz="2400" spc="5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вим</a:t>
                      </a: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42974"/>
                  </a:ext>
                </a:extLst>
              </a:tr>
              <a:tr h="77507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2023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832942"/>
                  </a:ext>
                </a:extLst>
              </a:tr>
              <a:tr h="775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Свині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954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535092"/>
                  </a:ext>
                </a:extLst>
              </a:tr>
              <a:tr h="8572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основні свиноматки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579190"/>
                  </a:ext>
                </a:extLst>
              </a:tr>
              <a:tr h="775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кнури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904351"/>
                  </a:ext>
                </a:extLst>
              </a:tr>
              <a:tr h="775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2400" spc="55" dirty="0" err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приплод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гол.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55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858</a:t>
                      </a:r>
                      <a:endParaRPr lang="ru-RU" sz="2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67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49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765" y="-669908"/>
            <a:ext cx="12192000" cy="7039158"/>
          </a:xfr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569200" y="1549400"/>
            <a:ext cx="4622800" cy="914400"/>
          </a:xfrm>
        </p:spPr>
        <p:txBody>
          <a:bodyPr>
            <a:noAutofit/>
          </a:bodyPr>
          <a:lstStyle/>
          <a:p>
            <a:pPr lvl="0" defTabSz="457200" eaLnBrk="0" fontAlgn="base" hangingPunct="0">
              <a:lnSpc>
                <a:spcPct val="100000"/>
              </a:lnSpc>
              <a:spcAft>
                <a:spcPct val="0"/>
              </a:spcAft>
            </a:pPr>
            <a:br>
              <a:rPr lang="uk-UA" altLang="ru-RU" sz="24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uk-UA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E39C49A-36BB-45BD-A639-E02060B6FA54}"/>
              </a:ext>
            </a:extLst>
          </p:cNvPr>
          <p:cNvSpPr/>
          <p:nvPr/>
        </p:nvSpPr>
        <p:spPr>
          <a:xfrm>
            <a:off x="0" y="0"/>
            <a:ext cx="95351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uk-UA" sz="2800" dirty="0"/>
          </a:p>
        </p:txBody>
      </p:sp>
      <p:pic>
        <p:nvPicPr>
          <p:cNvPr id="8" name="Picture 7" descr="Изображение 045">
            <a:extLst>
              <a:ext uri="{FF2B5EF4-FFF2-40B4-BE49-F238E27FC236}">
                <a16:creationId xmlns:a16="http://schemas.microsoft.com/office/drawing/2014/main" id="{12B1E9BD-7140-473C-84F4-2CF6CC6AA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572" y="4008329"/>
            <a:ext cx="4042191" cy="270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EA5158-8830-3DC7-D73A-D6D37C0CE0C4}"/>
              </a:ext>
            </a:extLst>
          </p:cNvPr>
          <p:cNvSpPr txBox="1"/>
          <p:nvPr/>
        </p:nvSpPr>
        <p:spPr>
          <a:xfrm>
            <a:off x="275572" y="68782"/>
            <a:ext cx="787381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ПРОВОДИЛИСЬ ТАКІ ПРОМІРИ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висота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холці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см (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кута лопатки,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найвищої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у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холці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ширина грудей, см (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кута лопатки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зовнішніми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горбами плече-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лопаткового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зчленування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глибина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грудей, см (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кута лопатки,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вищої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холки до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мірною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палицею));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ширина заду, см (у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віддалених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точках на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крижів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довжина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см (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потилочного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гребеня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кореня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хвоста по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верхній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спини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обхват грудей, см (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заднього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кута лопатки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грудної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клітки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обхват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см (у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найтоншому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місці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п’ясткової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кістки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pic>
        <p:nvPicPr>
          <p:cNvPr id="7" name="Picture 7" descr="Изображение 047">
            <a:extLst>
              <a:ext uri="{FF2B5EF4-FFF2-40B4-BE49-F238E27FC236}">
                <a16:creationId xmlns:a16="http://schemas.microsoft.com/office/drawing/2014/main" id="{3B278019-70E9-4578-90A4-9875CA59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927" y="3324032"/>
            <a:ext cx="4075414" cy="304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013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94297DBC-5EDE-DD07-9B10-683CBCA3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alt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досліду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Примітка. УВБ – велика біла вітчизняної селекції, ДЛ – ландрас датської селекції, ФЛ – ландрас французької селекції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>
            <a:extLst>
              <a:ext uri="{FF2B5EF4-FFF2-40B4-BE49-F238E27FC236}">
                <a16:creationId xmlns:a16="http://schemas.microsoft.com/office/drawing/2014/main" id="{BBA22C5F-69D5-A3AA-C89C-075DB5586BC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9301259"/>
              </p:ext>
            </p:extLst>
          </p:nvPr>
        </p:nvGraphicFramePr>
        <p:xfrm>
          <a:off x="382588" y="1809750"/>
          <a:ext cx="7646986" cy="4260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6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0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0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82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45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4718"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група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Призначення групи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Матки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Кнури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 err="1">
                          <a:latin typeface="Times New Roman" pitchFamily="18" charset="0"/>
                          <a:cs typeface="Times New Roman" pitchFamily="18" charset="0"/>
                        </a:rPr>
                        <a:t>Кіль-кість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Порідність молодняку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4718"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контроль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УБВ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600" dirty="0"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УБВ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Чистопорідний </a:t>
                      </a:r>
                    </a:p>
                  </a:txBody>
                  <a:tcPr marL="91431" marR="91431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695"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ІІ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дослід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УБВ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600" dirty="0"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 err="1">
                          <a:latin typeface="Times New Roman" pitchFamily="18" charset="0"/>
                          <a:cs typeface="Times New Roman" pitchFamily="18" charset="0"/>
                        </a:rPr>
                        <a:t>ДЛ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Помісний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dirty="0" err="1">
                          <a:latin typeface="Times New Roman" pitchFamily="18" charset="0"/>
                          <a:cs typeface="Times New Roman" pitchFamily="18" charset="0"/>
                        </a:rPr>
                        <a:t>УБВхДЛ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4718"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ІІІ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дослід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УБВ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600" dirty="0"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ФЛ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Times New Roman" pitchFamily="18" charset="0"/>
                          <a:cs typeface="Times New Roman" pitchFamily="18" charset="0"/>
                        </a:rPr>
                        <a:t>Помісний</a:t>
                      </a:r>
                    </a:p>
                    <a:p>
                      <a:r>
                        <a:rPr lang="uk-UA" sz="1600" dirty="0" err="1">
                          <a:latin typeface="Times New Roman" pitchFamily="18" charset="0"/>
                          <a:cs typeface="Times New Roman" pitchFamily="18" charset="0"/>
                        </a:rPr>
                        <a:t>УБВхФЛ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1" marR="91431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85" name="Picture 3" descr="C:\Users\Home\Desktop\ДИПЛОМЫ\Захист ТРАВЕНЬ 2020\Медведенко Вадим\Фото для презентаций\Пархомовка\Пархомовка 2018 (7).JPG">
            <a:extLst>
              <a:ext uri="{FF2B5EF4-FFF2-40B4-BE49-F238E27FC236}">
                <a16:creationId xmlns:a16="http://schemas.microsoft.com/office/drawing/2014/main" id="{2B511F51-BF2A-112B-C394-9EC55CAC970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7250" y="1825625"/>
            <a:ext cx="3263900" cy="4351338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63AAE655-7DE4-4C38-6407-283E683B1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538" y="814388"/>
            <a:ext cx="10515600" cy="976312"/>
          </a:xfrm>
        </p:spPr>
        <p:txBody>
          <a:bodyPr/>
          <a:lstStyle/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Проводились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проміри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Содержимое 2">
            <a:extLst>
              <a:ext uri="{FF2B5EF4-FFF2-40B4-BE49-F238E27FC236}">
                <a16:creationId xmlns:a16="http://schemas.microsoft.com/office/drawing/2014/main" id="{2EFE32F7-71CC-194C-3979-8D9687BC6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30338"/>
            <a:ext cx="5181600" cy="4746625"/>
          </a:xfrm>
        </p:spPr>
        <p:txBody>
          <a:bodyPr/>
          <a:lstStyle/>
          <a:p>
            <a:endParaRPr lang="ru-RU" alt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AF65C5E3-E4E2-2E44-5D4E-33103DDF067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2"/>
          </p:nvPr>
        </p:nvSpPr>
        <p:spPr>
          <a:blipFill>
            <a:blip r:embed="rId2"/>
            <a:stretch>
              <a:fillRect l="-563" t="-372"/>
            </a:stretch>
          </a:blipFill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>
                <a:noFill/>
              </a:rPr>
              <a:t> </a:t>
            </a:r>
          </a:p>
        </p:txBody>
      </p:sp>
      <p:pic>
        <p:nvPicPr>
          <p:cNvPr id="2" name="Picture 4" descr="DSC02004">
            <a:extLst>
              <a:ext uri="{FF2B5EF4-FFF2-40B4-BE49-F238E27FC236}">
                <a16:creationId xmlns:a16="http://schemas.microsoft.com/office/drawing/2014/main" id="{88731E02-903D-1E1B-2367-E5A6F1D2E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411" y="219393"/>
            <a:ext cx="3031957" cy="221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DSC01978редактиров">
            <a:extLst>
              <a:ext uri="{FF2B5EF4-FFF2-40B4-BE49-F238E27FC236}">
                <a16:creationId xmlns:a16="http://schemas.microsoft.com/office/drawing/2014/main" id="{AB422451-72A9-125A-BC1C-390C7C330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613" y="2562099"/>
            <a:ext cx="2877552" cy="206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38465FEB-2653-490F-8469-9C932519A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Статі тіла свині </a:t>
            </a:r>
          </a:p>
        </p:txBody>
      </p:sp>
      <p:sp>
        <p:nvSpPr>
          <p:cNvPr id="11267" name="Содержимое 3">
            <a:extLst>
              <a:ext uri="{FF2B5EF4-FFF2-40B4-BE49-F238E27FC236}">
                <a16:creationId xmlns:a16="http://schemas.microsoft.com/office/drawing/2014/main" id="{73318A36-BAAE-DB25-84E5-8484DD4FF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765175"/>
            <a:ext cx="5181600" cy="2892425"/>
          </a:xfrm>
        </p:spPr>
        <p:txBody>
          <a:bodyPr/>
          <a:lstStyle/>
          <a:p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1-рило ; 2-очі; 3-морда; 4-вуха; 5-щоки; 6-шия; 7-плечі; 8-передня нога; 9-задня нога; 10-грудина; 11-підпруга; 12-спина; 13-поясниця; 14-боки (ребра); 15-хвіст; 16-передній пах; 17-задній пах; 18-підвздвохи; 19-хрестець; 20-черевина; 21-стегно; 22-задне коліно; 23-п</a:t>
            </a:r>
            <a:r>
              <a:rPr lang="en-US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ятка; 24- путо; 25-коп</a:t>
            </a:r>
            <a:r>
              <a:rPr lang="uk-UA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тко; 26-копито.</a:t>
            </a:r>
          </a:p>
          <a:p>
            <a:endParaRPr lang="ru-RU" altLang="ru-RU"/>
          </a:p>
        </p:txBody>
      </p:sp>
      <p:pic>
        <p:nvPicPr>
          <p:cNvPr id="11268" name="Содержимое 4" descr="https://konspekta.net/studopedianet/baza6/288931922070.files/image028.png">
            <a:extLst>
              <a:ext uri="{FF2B5EF4-FFF2-40B4-BE49-F238E27FC236}">
                <a16:creationId xmlns:a16="http://schemas.microsoft.com/office/drawing/2014/main" id="{DF084D11-DAC4-1EAE-9BE8-7664AFB1ED8B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900" y="2446338"/>
            <a:ext cx="5470525" cy="3109912"/>
          </a:xfrm>
        </p:spPr>
      </p:pic>
      <p:pic>
        <p:nvPicPr>
          <p:cNvPr id="11269" name="Содержимое 6" descr="загруженное (1).jpg">
            <a:extLst>
              <a:ext uri="{FF2B5EF4-FFF2-40B4-BE49-F238E27FC236}">
                <a16:creationId xmlns:a16="http://schemas.microsoft.com/office/drawing/2014/main" id="{D1BCA471-AA6C-2525-0CD3-9888AD614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3706813"/>
            <a:ext cx="5886450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>
            <a:extLst>
              <a:ext uri="{FF2B5EF4-FFF2-40B4-BE49-F238E27FC236}">
                <a16:creationId xmlns:a16="http://schemas.microsoft.com/office/drawing/2014/main" id="{EEFFE061-603B-B2A8-C668-460D44E0D55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27050" y="665163"/>
            <a:ext cx="11069638" cy="1096962"/>
          </a:xfrm>
        </p:spPr>
        <p:txBody>
          <a:bodyPr/>
          <a:lstStyle/>
          <a:p>
            <a:r>
              <a:rPr lang="uk-UA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Середньодобові прирости живої маси свиней, у грамах, </a:t>
            </a:r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=24)</a:t>
            </a:r>
            <a:b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600"/>
            </a:br>
            <a:endParaRPr lang="uk-UA" altLang="ru-RU" sz="1600" b="1" i="1"/>
          </a:p>
        </p:txBody>
      </p:sp>
      <p:graphicFrame>
        <p:nvGraphicFramePr>
          <p:cNvPr id="56395" name="Group 75">
            <a:extLst>
              <a:ext uri="{FF2B5EF4-FFF2-40B4-BE49-F238E27FC236}">
                <a16:creationId xmlns:a16="http://schemas.microsoft.com/office/drawing/2014/main" id="{0C6E5A96-404F-51F9-88E0-4F2626F64DBF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10953750" y="214313"/>
          <a:ext cx="833439" cy="304800"/>
        </p:xfrm>
        <a:graphic>
          <a:graphicData uri="http://schemas.openxmlformats.org/drawingml/2006/table">
            <a:tbl>
              <a:tblPr/>
              <a:tblGrid>
                <a:gridCol w="277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39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21966" marR="12196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21966" marR="12196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21966" marR="12196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6390" name="Group 70">
            <a:extLst>
              <a:ext uri="{FF2B5EF4-FFF2-40B4-BE49-F238E27FC236}">
                <a16:creationId xmlns:a16="http://schemas.microsoft.com/office/drawing/2014/main" id="{C28B32D3-7E63-931A-267D-2DF003EA8D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261513"/>
              </p:ext>
            </p:extLst>
          </p:nvPr>
        </p:nvGraphicFramePr>
        <p:xfrm>
          <a:off x="1579563" y="1214438"/>
          <a:ext cx="9304337" cy="4911726"/>
        </p:xfrm>
        <a:graphic>
          <a:graphicData uri="http://schemas.openxmlformats.org/drawingml/2006/table">
            <a:tbl>
              <a:tblPr/>
              <a:tblGrid>
                <a:gridCol w="255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0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3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812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1471">
                <a:tc rowSpan="2">
                  <a:txBody>
                    <a:bodyPr/>
                    <a:lstStyle/>
                    <a:p>
                      <a:pPr marL="179388" marR="0" lvl="0" indent="449263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Вік,міс.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Групи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3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ІІІ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4319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339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438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342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314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414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382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4319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790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4319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4-5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846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4319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5-6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649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938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4319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6-7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66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1136</Words>
  <Application>Microsoft Office PowerPoint</Application>
  <PresentationFormat>Широкоэкранный</PresentationFormat>
  <Paragraphs>329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Tahoma</vt:lpstr>
      <vt:lpstr>Times New Roman</vt:lpstr>
      <vt:lpstr>Тема Office</vt:lpstr>
      <vt:lpstr>Здобувач вищої освіти :  Світлана Шульга  Керівник:                         Тетяна А. СТРИЖАК канд. с.-г. н., с. н. співр., біотехнолог-консультант, доцент кафедри тваринництва та харчових технологій  </vt:lpstr>
      <vt:lpstr>Метою даної роботи було вивчити і дослідити ріст і розвиток молодняку свиней на вирощуванні і відгодівлі  та розробити  екстер’єрний профіль піддослідного молодняку свиней й визначити особливості будови тіла свиней.   Робота проводилася за наступною методикою: Вивчення росту та формування будови тіла піддослідного молодняку визначали шляхом індивідуального зважування тварини. Показники живої маси ураховували від народження до 8 місяців життя тварини на контрольному вирощуванні, а на контрольній відгодівлі - до живої маси 100 кг. Визначення промірів при народженні і до 8-місячного віку свиней проводили індивідуально. </vt:lpstr>
      <vt:lpstr>Свинарство - друга по важливості після скотарства галузь тваринництва в Україні. По науково обгрунтованим  медичним нормам із загального споживання м’яса населенням на частку свинини припадає від  25 до 30 %.</vt:lpstr>
      <vt:lpstr>ХАРАКТЕРИСТИКА ПІДПРИЄМСТВА </vt:lpstr>
      <vt:lpstr> </vt:lpstr>
      <vt:lpstr>Схема досліду   Примітка. УВБ – велика біла вітчизняної селекції, ДЛ – ландрас датської селекції, ФЛ – ландрас французької селекції</vt:lpstr>
      <vt:lpstr>Проводились такі проміри: </vt:lpstr>
      <vt:lpstr>Статі тіла свині </vt:lpstr>
      <vt:lpstr>Середньодобові прирости живої маси свиней, у грамах, (n=24)  </vt:lpstr>
      <vt:lpstr> </vt:lpstr>
      <vt:lpstr> </vt:lpstr>
      <vt:lpstr>ВИСНОВКИ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 ПРЕЗЕНТАЦІЇ</dc:title>
  <dc:creator>Boosinka</dc:creator>
  <cp:lastModifiedBy>strizhak tatyana</cp:lastModifiedBy>
  <cp:revision>46</cp:revision>
  <dcterms:created xsi:type="dcterms:W3CDTF">2022-07-19T07:08:41Z</dcterms:created>
  <dcterms:modified xsi:type="dcterms:W3CDTF">2024-05-17T12:31:10Z</dcterms:modified>
</cp:coreProperties>
</file>