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0" r:id="rId6"/>
    <p:sldId id="268" r:id="rId7"/>
    <p:sldId id="277" r:id="rId8"/>
    <p:sldId id="269" r:id="rId9"/>
    <p:sldId id="272" r:id="rId10"/>
    <p:sldId id="270" r:id="rId11"/>
    <p:sldId id="263" r:id="rId1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B3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0512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4351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04643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99229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6923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3398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2550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830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9062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889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6893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2432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99545" y="3852366"/>
            <a:ext cx="7153441" cy="2508033"/>
          </a:xfrm>
        </p:spPr>
        <p:txBody>
          <a:bodyPr>
            <a:normAutofit/>
          </a:bodyPr>
          <a:lstStyle/>
          <a:p>
            <a:pPr lvl="0" fontAlgn="base">
              <a:spcBef>
                <a:spcPts val="1000"/>
              </a:spcBef>
              <a:spcAft>
                <a:spcPct val="0"/>
              </a:spcAft>
            </a:pPr>
            <a:r>
              <a:rPr lang="uk-UA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Здобувач вищої освіти :  </a:t>
            </a:r>
            <a:r>
              <a:rPr lang="uk-UA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Владислав НЕГОДУЙКО</a:t>
            </a:r>
            <a:br>
              <a:rPr lang="uk-UA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uk-UA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br>
              <a:rPr lang="uk-UA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uk-UA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Керівник:                         </a:t>
            </a:r>
            <a:r>
              <a:rPr lang="uk-UA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Тетяна А. СТРИЖАК</a:t>
            </a:r>
            <a:br>
              <a:rPr lang="uk-UA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uk-UA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канд. с.-г. н., с. н. </a:t>
            </a:r>
            <a:r>
              <a:rPr lang="uk-UA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співр</a:t>
            </a:r>
            <a:r>
              <a:rPr lang="uk-UA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., </a:t>
            </a:r>
            <a:r>
              <a:rPr lang="uk-UA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біотехнолог</a:t>
            </a:r>
            <a:r>
              <a:rPr lang="uk-UA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-консультант, доцент кафедри тваринництва та харчових технологій  </a:t>
            </a:r>
            <a:endParaRPr lang="ru-RU" altLang="ru-RU" sz="24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A4B4908-8586-44B5-9D21-C6E3D3BCEB2B}"/>
              </a:ext>
            </a:extLst>
          </p:cNvPr>
          <p:cNvSpPr/>
          <p:nvPr/>
        </p:nvSpPr>
        <p:spPr>
          <a:xfrm>
            <a:off x="2867379" y="497601"/>
            <a:ext cx="8320573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uk-UA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Кваліфікаційна робота </a:t>
            </a:r>
            <a:b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</a:t>
            </a:r>
            <a:b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«ЗАСТОСУВАННЯ МЕТОДУ ШТУЧНОГО ОСІМІНЕННЯ У СВИНЕЙ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»</a:t>
            </a:r>
            <a:b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1456258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562" y="465826"/>
            <a:ext cx="4140680" cy="1224862"/>
          </a:xfrm>
        </p:spPr>
        <p:txBody>
          <a:bodyPr>
            <a:normAutofit/>
          </a:bodyPr>
          <a:lstStyle/>
          <a:p>
            <a:r>
              <a:rPr lang="uk-UA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endParaRPr lang="uk-UA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24864F0-76C7-4D09-90CE-C11A6A957E3F}"/>
              </a:ext>
            </a:extLst>
          </p:cNvPr>
          <p:cNvSpPr/>
          <p:nvPr/>
        </p:nvSpPr>
        <p:spPr>
          <a:xfrm>
            <a:off x="4064000" y="465826"/>
            <a:ext cx="7970268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788"/>
              </a:spcBef>
              <a:buSzPts val="1400"/>
              <a:buFont typeface="Times New Roman" panose="02020603050405020304" pitchFamily="18" charset="0"/>
              <a:buAutoNum type="arabicPeriod"/>
              <a:tabLst>
                <a:tab pos="612775" algn="l"/>
              </a:tabLst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Державне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підприємство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Дослідне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господарство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Пархомівське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Інституту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овочівництва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баштанництва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Національної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академії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аграрних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наук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яке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підпорядковане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Інституту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овочівництва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баштанництва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Національної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академії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аграрних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наук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Українив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експериментальних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досліджень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вивченню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господарсько-біологічних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особливостей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ведення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свинарства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господарстві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впровадженню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штучного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осіменіння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свиней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генотипів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установлено:</a:t>
            </a:r>
          </a:p>
          <a:p>
            <a:pPr marL="342900" indent="-342900" algn="just">
              <a:lnSpc>
                <a:spcPct val="100000"/>
              </a:lnSpc>
              <a:spcBef>
                <a:spcPts val="788"/>
              </a:spcBef>
              <a:buSzPts val="1400"/>
              <a:buFont typeface="Times New Roman" panose="02020603050405020304" pitchFamily="18" charset="0"/>
              <a:buAutoNum type="arabicPeriod"/>
              <a:tabLst>
                <a:tab pos="612775" algn="l"/>
              </a:tabLst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обґрунтовано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експериментально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доведено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доцільність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удосконалених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спрямованого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добору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кнурів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раннього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сперми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використано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штучного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осіменіння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свиноматок, як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базову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основу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відтворення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селекції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свиней у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стаді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lnSpc>
                <a:spcPct val="100000"/>
              </a:lnSpc>
              <a:spcBef>
                <a:spcPts val="788"/>
              </a:spcBef>
              <a:buSzPts val="1400"/>
              <a:buFont typeface="Times New Roman" panose="02020603050405020304" pitchFamily="18" charset="0"/>
              <a:buAutoNum type="arabicPeriod"/>
              <a:tabLst>
                <a:tab pos="612775" algn="l"/>
              </a:tabLst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Виявлено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відмінності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об’ємом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концентрацією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кількістю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сперміїв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еякуляті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проте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рухливість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сперміїв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майже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однакова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робочого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часу на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сперми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штучну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вагіну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більші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8 грн 25 коп. і на 42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хв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порівняно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мануальним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дає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змогу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спермопродукцію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кнурів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найменшими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витратами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lnSpc>
                <a:spcPct val="100000"/>
              </a:lnSpc>
              <a:spcBef>
                <a:spcPts val="788"/>
              </a:spcBef>
              <a:buSzPts val="1400"/>
              <a:buFont typeface="Times New Roman" panose="02020603050405020304" pitchFamily="18" charset="0"/>
              <a:buAutoNum type="arabicPeriod"/>
              <a:tabLst>
                <a:tab pos="612775" algn="l"/>
              </a:tabLst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1B0334A-4342-25D2-DC4D-70ABBF2EC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817" y="2775284"/>
            <a:ext cx="4245828" cy="3039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950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302" cy="685800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01000" y="433137"/>
            <a:ext cx="8208562" cy="5890025"/>
          </a:xfrm>
        </p:spPr>
        <p:txBody>
          <a:bodyPr>
            <a:normAutofit fontScale="77500" lnSpcReduction="20000"/>
          </a:bodyPr>
          <a:lstStyle/>
          <a:p>
            <a:pPr indent="450215" algn="just">
              <a:lnSpc>
                <a:spcPct val="150000"/>
              </a:lnSpc>
            </a:pPr>
            <a:r>
              <a:rPr lang="uk-UA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З метою покращення показників продуктивності свиней і підвищення ефективності технології виробництва м’ясної сировини в ДП </a:t>
            </a:r>
            <a:r>
              <a:rPr lang="uk-UA" sz="2300" b="0" i="0" u="none" strike="noStrike" spc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Дослідному господарстві «</a:t>
            </a:r>
            <a:r>
              <a:rPr lang="uk-UA" sz="2300" b="0" i="0" u="none" strike="noStrike" spc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Пархомівське</a:t>
            </a:r>
            <a:r>
              <a:rPr lang="uk-UA" sz="2300" b="0" i="0" u="none" strike="noStrike" spc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uk-UA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треба провести удосконалення системи репродуктивної якості і відтворення поголів’я свиней з обов’язковим забезпечення налагодженої роботи пункту штучного осіменіння свиней, безперебійним забезпечення кормами та кормовими добавками свиней.</a:t>
            </a:r>
            <a:endParaRPr lang="ru-RU" sz="2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uk-UA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При роботі цеху відтворення свиней проводити </a:t>
            </a:r>
            <a:r>
              <a:rPr lang="uk-UA" sz="23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диференціований</a:t>
            </a:r>
            <a:r>
              <a:rPr lang="uk-UA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підбір свиноматок і кнурів, враховуючи якість показників </a:t>
            </a:r>
            <a:r>
              <a:rPr lang="uk-UA" sz="23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спармо</a:t>
            </a:r>
            <a:r>
              <a:rPr lang="uk-UA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продуктивності кнурів-плідників основних батьківських ліній кнурів (плідників різних ліній), для запобігання </a:t>
            </a:r>
            <a:r>
              <a:rPr lang="uk-UA" sz="23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імбридингу</a:t>
            </a:r>
            <a:r>
              <a:rPr lang="uk-UA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</a:pPr>
            <a:r>
              <a:rPr lang="uk-UA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Використовувати диференційоване отримання сперми від кнурів: на штучну </a:t>
            </a:r>
            <a:r>
              <a:rPr lang="uk-UA" sz="23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вагіну</a:t>
            </a:r>
            <a:r>
              <a:rPr lang="uk-UA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для великої кількості осіменінь, </a:t>
            </a:r>
            <a:r>
              <a:rPr lang="uk-UA" sz="23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мануально</a:t>
            </a:r>
            <a:r>
              <a:rPr lang="uk-UA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у для малої кількості осіменінь. </a:t>
            </a:r>
          </a:p>
          <a:p>
            <a:pPr indent="449580" algn="just">
              <a:lnSpc>
                <a:spcPct val="150000"/>
              </a:lnSpc>
            </a:pPr>
            <a:r>
              <a:rPr lang="uk-UA" sz="2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ДЯКУЮ ЗА УВАГУ!</a:t>
            </a:r>
            <a:endParaRPr lang="ru-RU" sz="2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4036504-6D15-4C13-896C-E37EC35474ED}"/>
              </a:ext>
            </a:extLst>
          </p:cNvPr>
          <p:cNvSpPr/>
          <p:nvPr/>
        </p:nvSpPr>
        <p:spPr>
          <a:xfrm>
            <a:off x="6094151" y="49151"/>
            <a:ext cx="54332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ПРОПОЗИЦІЇ ВИРОБНИЦТВУ</a:t>
            </a:r>
            <a:endParaRPr kumimoji="0" lang="uk-U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22E526F-32EC-2467-D51A-816F51EE2F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968" y="217936"/>
            <a:ext cx="3225064" cy="235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180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15" y="0"/>
            <a:ext cx="12192000" cy="6858000"/>
          </a:xfrm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1" y="0"/>
            <a:ext cx="7089615" cy="6858000"/>
          </a:xfrm>
        </p:spPr>
        <p:txBody>
          <a:bodyPr>
            <a:normAutofit/>
          </a:bodyPr>
          <a:lstStyle/>
          <a:p>
            <a:pPr marL="228600" lvl="0" indent="-228600" fontAlgn="base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200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Метою </a:t>
            </a:r>
            <a:r>
              <a:rPr lang="ru-RU" sz="2200" i="1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даної</a:t>
            </a:r>
            <a:r>
              <a:rPr lang="ru-RU" sz="2200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200" i="1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роботи</a:t>
            </a:r>
            <a:r>
              <a:rPr lang="ru-RU" sz="2200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200" i="1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було</a:t>
            </a:r>
            <a:br>
              <a:rPr lang="ru-RU" sz="2200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дослідити, вивчити та удосконалити метод штучного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осеменіння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як сучасний метод покращення репродуктивних показників у стаді свиней, оцінки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спермопродукцію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 засоби для штучного осіменіння свиноматок, як базову основу підвищення ефективності відтворення і селекції свиней.</a:t>
            </a:r>
            <a:b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Для </a:t>
            </a:r>
            <a:r>
              <a:rPr lang="ru-RU" alt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здійснення</a:t>
            </a: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мети </a:t>
            </a:r>
            <a:r>
              <a:rPr lang="ru-RU" alt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були</a:t>
            </a: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поставлені</a:t>
            </a: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наступні</a:t>
            </a: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завдання</a:t>
            </a:r>
            <a:r>
              <a:rPr lang="ru-RU" alt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  <a:r>
              <a:rPr lang="uk-UA" alt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1.	проаналізувати господарсько-економічні показники діяльності господарства;</a:t>
            </a:r>
            <a:br>
              <a:rPr lang="uk-UA" alt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uk-UA" alt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	оцінити біологічні особливості батьківського поголів’я свиней,</a:t>
            </a:r>
            <a:br>
              <a:rPr lang="uk-UA" alt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uk-UA" alt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3.	провести аналіз та оцінку існуючої технології штучного осіменіння свиноматок у господарстві та якісних показників спермо продукції кнурів-плідників, </a:t>
            </a:r>
            <a:br>
              <a:rPr lang="uk-UA" alt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uk-UA" alt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4.	дати комплексну порівняльну оцінку існуючих методів отримання сперми від кнурів.</a:t>
            </a:r>
            <a:br>
              <a:rPr lang="uk-UA" alt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uk-UA" altLang="ru-RU" sz="20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209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Объект 1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1157"/>
            <a:ext cx="12192000" cy="7039158"/>
          </a:xfrm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329184" y="254000"/>
            <a:ext cx="11024616" cy="508000"/>
          </a:xfrm>
        </p:spPr>
        <p:txBody>
          <a:bodyPr>
            <a:normAutofit fontScale="90000"/>
          </a:bodyPr>
          <a:lstStyle/>
          <a:p>
            <a:r>
              <a:rPr lang="uk-UA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ПІДПРИЄМСТВА</a:t>
            </a:r>
            <a:br>
              <a:rPr lang="en-US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0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527B334-7545-4071-A4B8-DF5C35750B8E}"/>
              </a:ext>
            </a:extLst>
          </p:cNvPr>
          <p:cNvSpPr/>
          <p:nvPr/>
        </p:nvSpPr>
        <p:spPr>
          <a:xfrm>
            <a:off x="329184" y="584201"/>
            <a:ext cx="639434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Державне підприємство «Дослідне господарство «Пархомівське» його товарна ферма по вирощуванню чистопородних і помісних свиней має: 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5" descr="Транс">
            <a:extLst>
              <a:ext uri="{FF2B5EF4-FFF2-40B4-BE49-F238E27FC236}">
                <a16:creationId xmlns:a16="http://schemas.microsoft.com/office/drawing/2014/main" id="{7D3E8E59-1673-4234-AC62-B1A61F95D4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44385" y="254000"/>
            <a:ext cx="4245324" cy="329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2A64EEAF-8F58-45E0-A88F-2092D45C70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293781"/>
              </p:ext>
            </p:extLst>
          </p:nvPr>
        </p:nvGraphicFramePr>
        <p:xfrm>
          <a:off x="329185" y="2484062"/>
          <a:ext cx="6986015" cy="419006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598857">
                  <a:extLst>
                    <a:ext uri="{9D8B030D-6E8A-4147-A177-3AD203B41FA5}">
                      <a16:colId xmlns:a16="http://schemas.microsoft.com/office/drawing/2014/main" val="3506434866"/>
                    </a:ext>
                  </a:extLst>
                </a:gridCol>
                <a:gridCol w="1109105">
                  <a:extLst>
                    <a:ext uri="{9D8B030D-6E8A-4147-A177-3AD203B41FA5}">
                      <a16:colId xmlns:a16="http://schemas.microsoft.com/office/drawing/2014/main" val="640815666"/>
                    </a:ext>
                  </a:extLst>
                </a:gridCol>
                <a:gridCol w="1209118">
                  <a:extLst>
                    <a:ext uri="{9D8B030D-6E8A-4147-A177-3AD203B41FA5}">
                      <a16:colId xmlns:a16="http://schemas.microsoft.com/office/drawing/2014/main" val="3156328790"/>
                    </a:ext>
                  </a:extLst>
                </a:gridCol>
                <a:gridCol w="1128510">
                  <a:extLst>
                    <a:ext uri="{9D8B030D-6E8A-4147-A177-3AD203B41FA5}">
                      <a16:colId xmlns:a16="http://schemas.microsoft.com/office/drawing/2014/main" val="581237680"/>
                    </a:ext>
                  </a:extLst>
                </a:gridCol>
                <a:gridCol w="940425">
                  <a:extLst>
                    <a:ext uri="{9D8B030D-6E8A-4147-A177-3AD203B41FA5}">
                      <a16:colId xmlns:a16="http://schemas.microsoft.com/office/drawing/2014/main" val="2882463833"/>
                    </a:ext>
                  </a:extLst>
                </a:gridCol>
              </a:tblGrid>
              <a:tr h="81296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Вид тварин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Од. </a:t>
                      </a:r>
                      <a:r>
                        <a:rPr lang="uk-UA" sz="2400" spc="55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вим</a:t>
                      </a:r>
                      <a:r>
                        <a:rPr lang="uk-UA" sz="2400" spc="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Роки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9242974"/>
                  </a:ext>
                </a:extLst>
              </a:tr>
              <a:tr h="66139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2022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6832942"/>
                  </a:ext>
                </a:extLst>
              </a:tr>
              <a:tr h="66139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400" spc="5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Свині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гол.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952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953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954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535092"/>
                  </a:ext>
                </a:extLst>
              </a:tr>
              <a:tr h="66139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400" spc="5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основні свиноматки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гол.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1579190"/>
                  </a:ext>
                </a:extLst>
              </a:tr>
              <a:tr h="66139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400" spc="5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кнури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гол.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904351"/>
                  </a:ext>
                </a:extLst>
              </a:tr>
              <a:tr h="66139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400" spc="5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приплод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гол.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858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8673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8497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Объект 1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765" y="-669908"/>
            <a:ext cx="12192000" cy="7039158"/>
          </a:xfrm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7569200" y="1549400"/>
            <a:ext cx="4622800" cy="914400"/>
          </a:xfrm>
        </p:spPr>
        <p:txBody>
          <a:bodyPr>
            <a:noAutofit/>
          </a:bodyPr>
          <a:lstStyle/>
          <a:p>
            <a:pPr lvl="0" defTabSz="457200" eaLnBrk="0" fontAlgn="base" hangingPunct="0">
              <a:lnSpc>
                <a:spcPct val="100000"/>
              </a:lnSpc>
              <a:spcAft>
                <a:spcPct val="0"/>
              </a:spcAft>
            </a:pPr>
            <a:br>
              <a:rPr lang="uk-UA" altLang="ru-RU" sz="24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+mn-cs"/>
              </a:rPr>
            </a:br>
            <a:endParaRPr lang="uk-UA" sz="24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E39C49A-36BB-45BD-A639-E02060B6FA54}"/>
              </a:ext>
            </a:extLst>
          </p:cNvPr>
          <p:cNvSpPr/>
          <p:nvPr/>
        </p:nvSpPr>
        <p:spPr>
          <a:xfrm>
            <a:off x="0" y="0"/>
            <a:ext cx="953518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Методика </a:t>
            </a: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оцінкі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якості сперми кнурців. 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Сперму отримували від кнурців на штучну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вагіну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або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мануально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використовуючи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спермоприймач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із марлевим фільтром. Секрет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куперових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залоз, що залишався у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спермоприймачі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утилізували. Отриманий еякулят оцінювали: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органолептично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а також за кількісними (об’єм) та якісними показниками (рухливість, концентрація). Рухливість сперміїв визначали під мікроскопом за 10-бальною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шкалою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терапію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антибіотиками</a:t>
            </a:r>
            <a:endParaRPr lang="uk-UA" sz="2800" dirty="0"/>
          </a:p>
        </p:txBody>
      </p:sp>
      <p:pic>
        <p:nvPicPr>
          <p:cNvPr id="8" name="Picture 7" descr="Изображение 045">
            <a:extLst>
              <a:ext uri="{FF2B5EF4-FFF2-40B4-BE49-F238E27FC236}">
                <a16:creationId xmlns:a16="http://schemas.microsoft.com/office/drawing/2014/main" id="{12B1E9BD-7140-473C-84F4-2CF6CC6AA8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5572" y="4008329"/>
            <a:ext cx="4042191" cy="270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C:\Documents and Settings\Admin\Рабочий стол\Новая папка\DSC07495.JPG">
            <a:extLst>
              <a:ext uri="{FF2B5EF4-FFF2-40B4-BE49-F238E27FC236}">
                <a16:creationId xmlns:a16="http://schemas.microsoft.com/office/drawing/2014/main" id="{2AFBEE22-0E11-4743-8BD4-84CF2B4E069B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8501221" y="3226409"/>
            <a:ext cx="4546949" cy="247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9013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931"/>
            <a:ext cx="12344400" cy="6857069"/>
          </a:xfr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AD81F8E9-E590-41D5-9D82-129A21A601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1980" y="533400"/>
            <a:ext cx="7870020" cy="5643563"/>
          </a:xfrm>
        </p:spPr>
        <p:txBody>
          <a:bodyPr>
            <a:normAutofit/>
          </a:bodyPr>
          <a:lstStyle/>
          <a:p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Вплив методів отримання сперми від кнурів на тривалість у них  статевих рефлексів,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uk-UA" dirty="0"/>
          </a:p>
        </p:txBody>
      </p:sp>
      <p:pic>
        <p:nvPicPr>
          <p:cNvPr id="6" name="Picture 6" descr="P8200081">
            <a:extLst>
              <a:ext uri="{FF2B5EF4-FFF2-40B4-BE49-F238E27FC236}">
                <a16:creationId xmlns:a16="http://schemas.microsoft.com/office/drawing/2014/main" id="{1F3BE65B-EBCD-4867-881D-3680F99CA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24" y="156898"/>
            <a:ext cx="4358011" cy="3358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55C578F2-08EF-43F9-8C94-C8A968F15B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42700"/>
              </p:ext>
            </p:extLst>
          </p:nvPr>
        </p:nvGraphicFramePr>
        <p:xfrm>
          <a:off x="4914320" y="1532965"/>
          <a:ext cx="7277680" cy="445204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523558">
                  <a:extLst>
                    <a:ext uri="{9D8B030D-6E8A-4147-A177-3AD203B41FA5}">
                      <a16:colId xmlns:a16="http://schemas.microsoft.com/office/drawing/2014/main" val="2940177565"/>
                    </a:ext>
                  </a:extLst>
                </a:gridCol>
                <a:gridCol w="1523558">
                  <a:extLst>
                    <a:ext uri="{9D8B030D-6E8A-4147-A177-3AD203B41FA5}">
                      <a16:colId xmlns:a16="http://schemas.microsoft.com/office/drawing/2014/main" val="1334796071"/>
                    </a:ext>
                  </a:extLst>
                </a:gridCol>
                <a:gridCol w="1492778">
                  <a:extLst>
                    <a:ext uri="{9D8B030D-6E8A-4147-A177-3AD203B41FA5}">
                      <a16:colId xmlns:a16="http://schemas.microsoft.com/office/drawing/2014/main" val="3926654241"/>
                    </a:ext>
                  </a:extLst>
                </a:gridCol>
                <a:gridCol w="1492778">
                  <a:extLst>
                    <a:ext uri="{9D8B030D-6E8A-4147-A177-3AD203B41FA5}">
                      <a16:colId xmlns:a16="http://schemas.microsoft.com/office/drawing/2014/main" val="3399677438"/>
                    </a:ext>
                  </a:extLst>
                </a:gridCol>
                <a:gridCol w="1245008">
                  <a:extLst>
                    <a:ext uri="{9D8B030D-6E8A-4147-A177-3AD203B41FA5}">
                      <a16:colId xmlns:a16="http://schemas.microsoft.com/office/drawing/2014/main" val="4218213842"/>
                    </a:ext>
                  </a:extLst>
                </a:gridCol>
              </a:tblGrid>
              <a:tr h="40272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Метод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отримання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сперми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Тривалість прояву статевих рефлексів, хвилин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2787541"/>
                  </a:ext>
                </a:extLst>
              </a:tr>
              <a:tr h="241637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візуальна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реакція на чучело, хв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підготовка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та садка, хв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еякуляція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хв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загальний час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витрачений на отримання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сперми, хв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6210738"/>
                  </a:ext>
                </a:extLst>
              </a:tr>
              <a:tr h="80546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 штучну вагіну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2,10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5,2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6,0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13,3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1759847"/>
                  </a:ext>
                </a:extLst>
              </a:tr>
              <a:tr h="80546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Мануально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2,5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2,2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7,0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11,7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19364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501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</p:spPr>
      </p:pic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D315C2AA-3EE8-42CA-AF0A-233A20072C3F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73345096"/>
              </p:ext>
            </p:extLst>
          </p:nvPr>
        </p:nvGraphicFramePr>
        <p:xfrm>
          <a:off x="484094" y="1870287"/>
          <a:ext cx="5985591" cy="481914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140991">
                  <a:extLst>
                    <a:ext uri="{9D8B030D-6E8A-4147-A177-3AD203B41FA5}">
                      <a16:colId xmlns:a16="http://schemas.microsoft.com/office/drawing/2014/main" val="681325718"/>
                    </a:ext>
                  </a:extLst>
                </a:gridCol>
                <a:gridCol w="1140991">
                  <a:extLst>
                    <a:ext uri="{9D8B030D-6E8A-4147-A177-3AD203B41FA5}">
                      <a16:colId xmlns:a16="http://schemas.microsoft.com/office/drawing/2014/main" val="1292551098"/>
                    </a:ext>
                  </a:extLst>
                </a:gridCol>
                <a:gridCol w="1334227">
                  <a:extLst>
                    <a:ext uri="{9D8B030D-6E8A-4147-A177-3AD203B41FA5}">
                      <a16:colId xmlns:a16="http://schemas.microsoft.com/office/drawing/2014/main" val="1211068017"/>
                    </a:ext>
                  </a:extLst>
                </a:gridCol>
                <a:gridCol w="1334227">
                  <a:extLst>
                    <a:ext uri="{9D8B030D-6E8A-4147-A177-3AD203B41FA5}">
                      <a16:colId xmlns:a16="http://schemas.microsoft.com/office/drawing/2014/main" val="1270964357"/>
                    </a:ext>
                  </a:extLst>
                </a:gridCol>
                <a:gridCol w="1035155">
                  <a:extLst>
                    <a:ext uri="{9D8B030D-6E8A-4147-A177-3AD203B41FA5}">
                      <a16:colId xmlns:a16="http://schemas.microsoft.com/office/drawing/2014/main" val="806103378"/>
                    </a:ext>
                  </a:extLst>
                </a:gridCol>
              </a:tblGrid>
              <a:tr h="86823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Метод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отримання сперми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126" marR="30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Кількісні і якісні показники сперми кнурів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126" marR="30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1614164"/>
                  </a:ext>
                </a:extLst>
              </a:tr>
              <a:tr h="207594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об’єм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фільтрованної сперми,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см³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126" marR="30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рухливість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сперміїв,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балів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126" marR="30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концентрація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сперміїв, млн/см³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126" marR="30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кількість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сперміїв в еякуляті, млрд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126" marR="30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316189"/>
                  </a:ext>
                </a:extLst>
              </a:tr>
              <a:tr h="8682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 штучну вагіну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126" marR="30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277,8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126" marR="30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8,2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126" marR="30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171,0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126" marR="30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47,5 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126" marR="30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429058"/>
                  </a:ext>
                </a:extLst>
              </a:tr>
              <a:tr h="8682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Мануально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126" marR="30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310,5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126" marR="30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8,4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126" marR="30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127,0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126" marR="30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39,4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126" marR="30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7461847"/>
                  </a:ext>
                </a:extLst>
              </a:tr>
            </a:tbl>
          </a:graphicData>
        </a:graphic>
      </p:graphicFrame>
      <p:sp>
        <p:nvSpPr>
          <p:cNvPr id="8" name="Объект 3">
            <a:extLst>
              <a:ext uri="{FF2B5EF4-FFF2-40B4-BE49-F238E27FC236}">
                <a16:creationId xmlns:a16="http://schemas.microsoft.com/office/drawing/2014/main" id="{7D627B6B-F14C-4803-A24E-2DFAB602FD75}"/>
              </a:ext>
            </a:extLst>
          </p:cNvPr>
          <p:cNvSpPr txBox="1">
            <a:spLocks/>
          </p:cNvSpPr>
          <p:nvPr/>
        </p:nvSpPr>
        <p:spPr>
          <a:xfrm>
            <a:off x="4295775" y="808038"/>
            <a:ext cx="7718425" cy="587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 altLang="ru-RU" dirty="0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F64FCE8F-20F7-4F02-A780-649121D31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30238"/>
            <a:ext cx="6670987" cy="432010"/>
          </a:xfrm>
        </p:spPr>
        <p:txBody>
          <a:bodyPr>
            <a:normAutofit fontScale="90000"/>
          </a:bodyPr>
          <a:lstStyle/>
          <a:p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Якісні і кількісні показники спермопродукції кнурів залежно від методів отримання сперми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10" name="Picture 6" descr="C:\Users\Татьяна\Downloads\лазар 44.jpg">
            <a:extLst>
              <a:ext uri="{FF2B5EF4-FFF2-40B4-BE49-F238E27FC236}">
                <a16:creationId xmlns:a16="http://schemas.microsoft.com/office/drawing/2014/main" id="{A0048C06-681C-42AE-BA9E-C6D0FBD6B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972824"/>
            <a:ext cx="4572000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7970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87" y="108571"/>
            <a:ext cx="12192000" cy="6858001"/>
          </a:xfrm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96E1E7AC-E643-4403-90CA-AA738DC14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387" y="62257"/>
            <a:ext cx="2827246" cy="6516343"/>
          </a:xfrm>
        </p:spPr>
        <p:txBody>
          <a:bodyPr>
            <a:noAutofit/>
          </a:bodyPr>
          <a:lstStyle/>
          <a:p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усі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сперми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штучної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вагіни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стакана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спермоприймачем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оброблення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препуція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еякуляту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якості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нативної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сперми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7" descr="C:\Users\Татьяна\Downloads\лазар15.jpg">
            <a:extLst>
              <a:ext uri="{FF2B5EF4-FFF2-40B4-BE49-F238E27FC236}">
                <a16:creationId xmlns:a16="http://schemas.microsoft.com/office/drawing/2014/main" id="{54A9661F-DB4D-4172-8366-512878DE37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028" y="374488"/>
            <a:ext cx="5226972" cy="3054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Татьяна\Downloads\лазар 16.jpg">
            <a:extLst>
              <a:ext uri="{FF2B5EF4-FFF2-40B4-BE49-F238E27FC236}">
                <a16:creationId xmlns:a16="http://schemas.microsoft.com/office/drawing/2014/main" id="{0C082D11-1C5E-4EF3-8F85-17D705590A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633" y="3429000"/>
            <a:ext cx="4966786" cy="3320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4393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87" y="62257"/>
            <a:ext cx="12192000" cy="6858001"/>
          </a:xfrm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96E1E7AC-E643-4403-90CA-AA738DC14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5138"/>
            <a:ext cx="11923713" cy="3046412"/>
          </a:xfrm>
        </p:spPr>
        <p:txBody>
          <a:bodyPr>
            <a:noAutofit/>
          </a:bodyPr>
          <a:lstStyle/>
          <a:p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Якісні показники</a:t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сперми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7" descr="C:\Users\Татьяна\Downloads\лазер 14.jpg">
            <a:extLst>
              <a:ext uri="{FF2B5EF4-FFF2-40B4-BE49-F238E27FC236}">
                <a16:creationId xmlns:a16="http://schemas.microsoft.com/office/drawing/2014/main" id="{D22CF829-3103-48D9-80C9-075E209ADE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42" y="170541"/>
            <a:ext cx="1752705" cy="146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Татьяна\Downloads\лазар122.jpg">
            <a:extLst>
              <a:ext uri="{FF2B5EF4-FFF2-40B4-BE49-F238E27FC236}">
                <a16:creationId xmlns:a16="http://schemas.microsoft.com/office/drawing/2014/main" id="{5CDA63AC-0B9B-4D04-B80B-D18114346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2727158"/>
            <a:ext cx="2486412" cy="172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EC58EBCD-A0D3-144F-5DEE-E5EAF05248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971391"/>
              </p:ext>
            </p:extLst>
          </p:nvPr>
        </p:nvGraphicFramePr>
        <p:xfrm>
          <a:off x="2695074" y="304801"/>
          <a:ext cx="9535024" cy="54864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341125">
                  <a:extLst>
                    <a:ext uri="{9D8B030D-6E8A-4147-A177-3AD203B41FA5}">
                      <a16:colId xmlns:a16="http://schemas.microsoft.com/office/drawing/2014/main" val="2373686517"/>
                    </a:ext>
                  </a:extLst>
                </a:gridCol>
                <a:gridCol w="1914992">
                  <a:extLst>
                    <a:ext uri="{9D8B030D-6E8A-4147-A177-3AD203B41FA5}">
                      <a16:colId xmlns:a16="http://schemas.microsoft.com/office/drawing/2014/main" val="1452821549"/>
                    </a:ext>
                  </a:extLst>
                </a:gridCol>
                <a:gridCol w="1891870">
                  <a:extLst>
                    <a:ext uri="{9D8B030D-6E8A-4147-A177-3AD203B41FA5}">
                      <a16:colId xmlns:a16="http://schemas.microsoft.com/office/drawing/2014/main" val="509528881"/>
                    </a:ext>
                  </a:extLst>
                </a:gridCol>
                <a:gridCol w="1702684">
                  <a:extLst>
                    <a:ext uri="{9D8B030D-6E8A-4147-A177-3AD203B41FA5}">
                      <a16:colId xmlns:a16="http://schemas.microsoft.com/office/drawing/2014/main" val="878892420"/>
                    </a:ext>
                  </a:extLst>
                </a:gridCol>
                <a:gridCol w="1737368">
                  <a:extLst>
                    <a:ext uri="{9D8B030D-6E8A-4147-A177-3AD203B41FA5}">
                      <a16:colId xmlns:a16="http://schemas.microsoft.com/office/drawing/2014/main" val="2284025178"/>
                    </a:ext>
                  </a:extLst>
                </a:gridCol>
                <a:gridCol w="946985">
                  <a:extLst>
                    <a:ext uri="{9D8B030D-6E8A-4147-A177-3AD203B41FA5}">
                      <a16:colId xmlns:a16="http://schemas.microsoft.com/office/drawing/2014/main" val="3451480229"/>
                    </a:ext>
                  </a:extLst>
                </a:gridCol>
              </a:tblGrid>
              <a:tr h="2719137">
                <a:tc>
                  <a:txBody>
                    <a:bodyPr/>
                    <a:lstStyle/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Група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кнурців, місяців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Об’єм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фільтро-ваної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сперми,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см³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Концен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трація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сперміїв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млн/см³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Кількість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сперміїв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у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еякуляті,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млрд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Рухливість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сперміїв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балів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Кількість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рухливих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сперміїв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у еякуляті,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млрд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8199829"/>
                  </a:ext>
                </a:extLst>
              </a:tr>
              <a:tr h="1208506">
                <a:tc>
                  <a:txBody>
                    <a:bodyPr/>
                    <a:lstStyle/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Дослід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 міс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85,0±1,10 ***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 ***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113,0±2,97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***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 ***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9,6±0,31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***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 ***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8,0±0,13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***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7,6±0,37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***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 ***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859921"/>
                  </a:ext>
                </a:extLst>
              </a:tr>
              <a:tr h="906379">
                <a:tc>
                  <a:txBody>
                    <a:bodyPr/>
                    <a:lstStyle/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Дослід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 міс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110,0±6,07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***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260,0±22,67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***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28,6±1,66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***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8,3±0,17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23,7±1,06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***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5719638"/>
                  </a:ext>
                </a:extLst>
              </a:tr>
              <a:tr h="604253">
                <a:tc>
                  <a:txBody>
                    <a:bodyPr/>
                    <a:lstStyle/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Контр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 міс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156,0±3,02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292,0±19,0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45,5±2,96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8,7±0,18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39,5±1,76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760" marR="62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2599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559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7353" y="347472"/>
            <a:ext cx="12188302" cy="685800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65630" y="2103120"/>
            <a:ext cx="6443932" cy="4220041"/>
          </a:xfrm>
        </p:spPr>
        <p:txBody>
          <a:bodyPr>
            <a:normAutofit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Заголовок 3">
            <a:extLst>
              <a:ext uri="{FF2B5EF4-FFF2-40B4-BE49-F238E27FC236}">
                <a16:creationId xmlns:a16="http://schemas.microsoft.com/office/drawing/2014/main" id="{15ABFE86-8A90-40CF-9180-FBED5E15F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011" y="72422"/>
            <a:ext cx="11424551" cy="950106"/>
          </a:xfrm>
        </p:spPr>
        <p:txBody>
          <a:bodyPr>
            <a:normAutofit fontScale="90000"/>
          </a:bodyPr>
          <a:lstStyle/>
          <a:p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Якісні і кількісні показники </a:t>
            </a:r>
            <a:r>
              <a:rPr lang="uk-UA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спермопродукції</a:t>
            </a: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кнурів залежно від методів отримання сперми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6">
            <a:extLst>
              <a:ext uri="{FF2B5EF4-FFF2-40B4-BE49-F238E27FC236}">
                <a16:creationId xmlns:a16="http://schemas.microsoft.com/office/drawing/2014/main" id="{C9373D4A-52FE-484C-8870-BD975CF02301}"/>
              </a:ext>
            </a:extLst>
          </p:cNvPr>
          <p:cNvSpPr txBox="1">
            <a:spLocks/>
          </p:cNvSpPr>
          <p:nvPr/>
        </p:nvSpPr>
        <p:spPr>
          <a:xfrm>
            <a:off x="5892800" y="1292569"/>
            <a:ext cx="5384800" cy="120032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98E94BE2-2F74-3DAC-385E-B7612F119B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50418"/>
              </p:ext>
            </p:extLst>
          </p:nvPr>
        </p:nvGraphicFramePr>
        <p:xfrm>
          <a:off x="5055739" y="1022528"/>
          <a:ext cx="6885436" cy="45720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312521">
                  <a:extLst>
                    <a:ext uri="{9D8B030D-6E8A-4147-A177-3AD203B41FA5}">
                      <a16:colId xmlns:a16="http://schemas.microsoft.com/office/drawing/2014/main" val="1611545163"/>
                    </a:ext>
                  </a:extLst>
                </a:gridCol>
                <a:gridCol w="1312521">
                  <a:extLst>
                    <a:ext uri="{9D8B030D-6E8A-4147-A177-3AD203B41FA5}">
                      <a16:colId xmlns:a16="http://schemas.microsoft.com/office/drawing/2014/main" val="1322537885"/>
                    </a:ext>
                  </a:extLst>
                </a:gridCol>
                <a:gridCol w="1534809">
                  <a:extLst>
                    <a:ext uri="{9D8B030D-6E8A-4147-A177-3AD203B41FA5}">
                      <a16:colId xmlns:a16="http://schemas.microsoft.com/office/drawing/2014/main" val="3992410435"/>
                    </a:ext>
                  </a:extLst>
                </a:gridCol>
                <a:gridCol w="1534809">
                  <a:extLst>
                    <a:ext uri="{9D8B030D-6E8A-4147-A177-3AD203B41FA5}">
                      <a16:colId xmlns:a16="http://schemas.microsoft.com/office/drawing/2014/main" val="3563293529"/>
                    </a:ext>
                  </a:extLst>
                </a:gridCol>
                <a:gridCol w="1190776">
                  <a:extLst>
                    <a:ext uri="{9D8B030D-6E8A-4147-A177-3AD203B41FA5}">
                      <a16:colId xmlns:a16="http://schemas.microsoft.com/office/drawing/2014/main" val="970004439"/>
                    </a:ext>
                  </a:extLst>
                </a:gridCol>
              </a:tblGrid>
              <a:tr h="657025">
                <a:tc rowSpan="2">
                  <a:txBody>
                    <a:bodyPr/>
                    <a:lstStyle/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Метод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отримання сперми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Кількісні і якісні показники сперми кнурів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0452278"/>
                  </a:ext>
                </a:extLst>
              </a:tr>
              <a:tr h="1642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об’єм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фільтрованної сперми,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см³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рухливість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сперміїв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балів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концентрація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сперміїв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млн/см³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кількість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сперміїв в еякуляті, млрд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5968610"/>
                  </a:ext>
                </a:extLst>
              </a:tr>
              <a:tr h="657025">
                <a:tc>
                  <a:txBody>
                    <a:bodyPr/>
                    <a:lstStyle/>
                    <a:p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 штучну </a:t>
                      </a:r>
                      <a:r>
                        <a:rPr lang="uk-UA" sz="2000" dirty="0" err="1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вагіну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277,8±16,2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8,2±0,27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171,0±18,7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47,5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613497"/>
                  </a:ext>
                </a:extLst>
              </a:tr>
              <a:tr h="657025">
                <a:tc>
                  <a:txBody>
                    <a:bodyPr/>
                    <a:lstStyle/>
                    <a:p>
                      <a:r>
                        <a:rPr lang="uk-UA" sz="2000" dirty="0" err="1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Мануально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310,5±17,0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8,4±0,20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127,0±12,2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39,4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0896184"/>
                  </a:ext>
                </a:extLst>
              </a:tr>
            </a:tbl>
          </a:graphicData>
        </a:graphic>
      </p:graphicFrame>
      <p:pic>
        <p:nvPicPr>
          <p:cNvPr id="3" name="Picture 4" descr="DSC02019">
            <a:extLst>
              <a:ext uri="{FF2B5EF4-FFF2-40B4-BE49-F238E27FC236}">
                <a16:creationId xmlns:a16="http://schemas.microsoft.com/office/drawing/2014/main" id="{9EA74314-3BD7-C099-2443-CB40171AD0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38" y="1265152"/>
            <a:ext cx="4105275" cy="294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98675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876</Words>
  <Application>Microsoft Office PowerPoint</Application>
  <PresentationFormat>Широкоэкранный</PresentationFormat>
  <Paragraphs>194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Здобувач вищої освіти :  Владислав НЕГОДУЙКО   Керівник:                         Тетяна А. СТРИЖАК канд. с.-г. н., с. н. співр., біотехнолог-консультант, доцент кафедри тваринництва та харчових технологій  </vt:lpstr>
      <vt:lpstr>Метою даної роботи було дослідити, вивчити та удосконалити метод штучного осеменіння, як сучасний метод покращення репродуктивних показників у стаді свиней, оцінки спермопродукцію і засоби для штучного осіменіння свиноматок, як базову основу підвищення ефективності відтворення і селекції свиней.   Для здійснення мети були поставлені наступні завдання: 1. проаналізувати господарсько-економічні показники діяльності господарства; 2. оцінити біологічні особливості батьківського поголів’я свиней, 3. провести аналіз та оцінку існуючої технології штучного осіменіння свиноматок у господарстві та якісних показників спермо продукції кнурів-плідників,  4. дати комплексну порівняльну оцінку існуючих методів отримання сперми від кнурів. </vt:lpstr>
      <vt:lpstr>ХАРАКТЕРИСТИКА ПІДПРИЄМСТВА </vt:lpstr>
      <vt:lpstr> </vt:lpstr>
      <vt:lpstr>Презентация PowerPoint</vt:lpstr>
      <vt:lpstr>Якісні і кількісні показники спермопродукції кнурів залежно від методів отримання сперми   </vt:lpstr>
      <vt:lpstr>Використовуються усі елементи отримання сперми: підготовка до використання штучної вагіни, або стакана зі спермоприймачем, оброблення препуція, отримання еякуляту, оцінка якості нативної сперми </vt:lpstr>
      <vt:lpstr>Якісні показники  сперми</vt:lpstr>
      <vt:lpstr>Якісні і кількісні показники спермопродукції кнурів залежно від методів отримання сперми </vt:lpstr>
      <vt:lpstr>ВИСНОВКИ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 ПРЕЗЕНТАЦІЇ</dc:title>
  <dc:creator>Boosinka</dc:creator>
  <cp:lastModifiedBy>strizhak tatyana</cp:lastModifiedBy>
  <cp:revision>50</cp:revision>
  <dcterms:created xsi:type="dcterms:W3CDTF">2022-07-19T07:08:41Z</dcterms:created>
  <dcterms:modified xsi:type="dcterms:W3CDTF">2024-05-17T09:19:42Z</dcterms:modified>
</cp:coreProperties>
</file>