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56" r:id="rId5"/>
    <p:sldId id="283" r:id="rId6"/>
    <p:sldId id="296" r:id="rId7"/>
    <p:sldId id="298" r:id="rId8"/>
    <p:sldId id="299" r:id="rId9"/>
    <p:sldId id="293" r:id="rId10"/>
    <p:sldId id="300" r:id="rId11"/>
    <p:sldId id="301" r:id="rId12"/>
    <p:sldId id="303" r:id="rId13"/>
    <p:sldId id="288" r:id="rId14"/>
    <p:sldId id="29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300" userDrawn="1">
          <p15:clr>
            <a:srgbClr val="A4A3A4"/>
          </p15:clr>
        </p15:guide>
        <p15:guide id="4" orient="horz" pos="3770" userDrawn="1">
          <p15:clr>
            <a:srgbClr val="A4A3A4"/>
          </p15:clr>
        </p15:guide>
        <p15:guide id="5" pos="7355" userDrawn="1">
          <p15:clr>
            <a:srgbClr val="A4A3A4"/>
          </p15:clr>
        </p15:guide>
        <p15:guide id="6" pos="3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4757"/>
    <a:srgbClr val="E1BF31"/>
    <a:srgbClr val="DEEBF7"/>
    <a:srgbClr val="C6E9F4"/>
    <a:srgbClr val="35526D"/>
    <a:srgbClr val="4E889E"/>
    <a:srgbClr val="F7EFCB"/>
    <a:srgbClr val="6A9BAE"/>
    <a:srgbClr val="3D9EB4"/>
    <a:srgbClr val="F0E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53" y="672"/>
      </p:cViewPr>
      <p:guideLst>
        <p:guide pos="3840"/>
        <p:guide orient="horz" pos="2160"/>
        <p:guide orient="horz" pos="300"/>
        <p:guide orient="horz" pos="3770"/>
        <p:guide pos="7355"/>
        <p:guide pos="3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F8ACBF-EFBD-41AD-88D8-10295105C267}" type="datetimeFigureOut">
              <a:rPr lang="ru-RU" smtClean="0"/>
              <a:t>17.05.2024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5768F6-4C34-4978-86E4-5E47F2C83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3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68E80-DB4E-4585-B366-BCDAE9FF9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2447D5-7186-4624-A51B-4F407D2BC4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30A2DA-7DF2-4953-86BA-8F019ED25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0FE54-6E3E-45A0-8909-538C4C51F28B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EC4E75-BE34-425F-98EA-0776B4CE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A5850D-D435-4649-88DB-56C84ABF8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24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52DD39-D30D-47CF-BF11-318093801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E5582F6-C21C-4066-B194-2CBFA986CF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51C1E8-C44B-401D-B3DE-EBE39A514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CFE6-45B6-48A1-82F9-41C54046E852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59144B-1BDF-410B-B4B9-58BCAAFFD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3C8DAA-B611-45BD-BBD1-4B2D110CE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4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EB19C27-FAF5-43A6-8FCD-03731D00A6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2A329DC-EC81-4296-910A-C957AB3513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B2003E-80E4-48BF-8331-EA4CED6EA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02A1-B4E1-4414-9CCF-81C2D41D2C68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307A61-DECB-428A-A301-C2C1B35C6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7A5C60-28F9-40DD-94FD-B23D13E4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9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FF4D3-6FEE-49E5-A534-5F4B80AAF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5B9F12-DD0D-476E-B4B6-6837BAC75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BF2874E-F1B4-445C-B37A-3BCE7734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9642D-1772-41AF-8890-F5E9C8745F35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253871-CCCF-4E71-B2E2-65E1BF5CA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7F1C28-12FE-499B-970B-5546B1920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34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62F5C3-17A7-4F61-B26B-0738A1562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2AC79B-2EA2-4986-9228-DF54F02BCD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C734E8-2F0E-446F-ACC7-B5C609A4B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54C4-9850-40BB-97E5-6412AE064E38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236F40-4237-45BF-876C-B535292C8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D37DF9-B646-48BF-AC40-45F267AE8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004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BDE8B-0298-4BEF-BC34-127674A19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70BABF-B5C7-426B-8777-D6F26052E2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58630A-BB3D-47E8-BA5B-B6BE33973F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F30D94-425A-4FC5-BF31-7488CE9C5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6D317-3101-4C2C-8250-7023F630FE4A}" type="datetime1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727251-BA86-4861-9F5E-F151CBC70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2312CB-143B-4A68-9512-2A1FC8236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2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063B9B-A867-4F7D-BD7A-32D4FD228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4CDE5A-E63F-470C-83AA-03E1BA6A0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4B3153-AC2B-4A99-9352-20688AC2E3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1E69CAC-7D0D-4F58-AB1E-A59075164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B5A6ECB-C813-4B85-BE23-0F8A858A73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8B1B7C1-9487-49D5-80F9-0EC96A54E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1458B-174F-468E-A05D-B0B1FB3F72F7}" type="datetime1">
              <a:rPr lang="ru-RU" smtClean="0"/>
              <a:t>17.05.2024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C5F6450-C487-4CA6-8BE7-E3AA8671E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45180A6-7A44-49A2-AE6F-E59237D22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5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156EB-0A67-435A-A2DC-A8CA2E183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9D8410-A4AC-4AB9-BFD8-EFD3C1A6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1D7BB-FB01-4253-AE45-D9E2807C8011}" type="datetime1">
              <a:rPr lang="ru-RU" smtClean="0"/>
              <a:t>17.05.2024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8A7F4D9-94F1-4645-86E7-3DF6BCB0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050EEC3-5291-4776-A751-276EA223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00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AFB2D3-6317-43F4-B3D2-1CC32937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6E227-8C64-45CD-8ED8-FEBEF6649F54}" type="datetime1">
              <a:rPr lang="ru-RU" smtClean="0"/>
              <a:t>17.05.2024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0308B58-90A0-49A1-9318-A9470932F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C291AA3-3FB5-49D5-84AD-C4048F526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2845" y="136525"/>
            <a:ext cx="861291" cy="365125"/>
          </a:xfrm>
        </p:spPr>
        <p:txBody>
          <a:bodyPr/>
          <a:lstStyle>
            <a:lvl1pPr algn="ctr">
              <a:defRPr sz="1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C37661E-0F0B-46B6-A394-E0334B8AC4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162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7AEB48-51FF-4607-979E-8A387626E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5CE694-7167-4FD5-965C-C126B138C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5A0C2E-91BA-4A37-9875-616D932DA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44F39E-114F-4B73-995F-E626DD037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EA126-87E0-48A9-A72A-5CF1CF9B62B6}" type="datetime1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3A94EE-5B62-4489-83BB-3C979B109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24F087-156F-4B91-B417-0F6681DA0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72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792F6E-AD43-40B8-AF6C-484109995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6A14F9C-949C-44CF-AD65-967538119B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17AC99C-1B46-4BDA-9CB8-4B0BF2A362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4619ED-953D-4236-90EF-9F5B4081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0AA4F-EECF-4115-A7A5-0711C88E7A5A}" type="datetime1">
              <a:rPr lang="ru-RU" smtClean="0"/>
              <a:t>17.05.2024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88601A-9F7C-4435-A0F1-940068277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0BE586-E1FF-4A8C-ACB1-4B85A0186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953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07AE0-179E-41FE-AE47-3C301294D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B57061-ABDB-4CE0-8CA2-B337A3088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AC9F76-03C8-4624-BA89-804E70559C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CC45D-B3E7-4EC2-82A3-7C08B2BC9BE0}" type="datetime1">
              <a:rPr lang="ru-RU" smtClean="0"/>
              <a:t>17.05.2024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865F3C-79FA-4D10-9695-89BB9DF7F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8679C2-AC5A-4066-988D-62C0C65917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7661E-0F0B-46B6-A394-E0334B8AC4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58766F-7E7E-44D8-8B9B-BC3D5408EB98}"/>
              </a:ext>
            </a:extLst>
          </p:cNvPr>
          <p:cNvSpPr txBox="1"/>
          <p:nvPr/>
        </p:nvSpPr>
        <p:spPr>
          <a:xfrm>
            <a:off x="1650458" y="288748"/>
            <a:ext cx="8891081" cy="1366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СХІДНОУКРАЇНСЬКИЙ НАЦІОНАЛЬНИЙ</a:t>
            </a:r>
          </a:p>
          <a:p>
            <a:pPr algn="ctr">
              <a:lnSpc>
                <a:spcPct val="115000"/>
              </a:lnSpc>
            </a:pPr>
            <a:r>
              <a:rPr lang="ru-RU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УНІВЕРСИТЕТ ІМЕНІ ВОЛОДИМИРА ДАЛЯ</a:t>
            </a:r>
            <a:endParaRPr lang="en-US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АГРАРНИЙ ФАКУЛЬТЕТ</a:t>
            </a:r>
            <a:endParaRPr lang="ru-RU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46B37-B484-41DB-84AE-0952CB93E619}"/>
              </a:ext>
            </a:extLst>
          </p:cNvPr>
          <p:cNvSpPr txBox="1"/>
          <p:nvPr/>
        </p:nvSpPr>
        <p:spPr>
          <a:xfrm>
            <a:off x="233462" y="1849393"/>
            <a:ext cx="11478637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тваринництва та харчових технологій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КВАЛІФІКАЦІЙНА РОБОТА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здобуття ступеня вищої освіти «бакалавр»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на тему: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«Покращення відтворювальних якостей свиноматок при схрещуванні»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Виконав: Максим КУЗНЕЦОВ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роботи: Тетяна СТРИЖАК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КИЇВ 2024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62" y="142730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284" y="186413"/>
            <a:ext cx="1356360" cy="1360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8738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49" y="90545"/>
            <a:ext cx="720492" cy="111323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Прямоугольник 8"/>
          <p:cNvSpPr/>
          <p:nvPr/>
        </p:nvSpPr>
        <p:spPr>
          <a:xfrm>
            <a:off x="881207" y="675320"/>
            <a:ext cx="110648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умовах свинарського дослідного підприємства аналізована ефективність оптимізації технологічних прийомів з покращення рівня відтворювальних показників у свиноматок чистопородного і помісного молодняку свиней зарубіжної селекції </a:t>
            </a:r>
          </a:p>
          <a:p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Проаналізована ефективність селекційно-племінної роботи з вирощування чистопородних і помісних свиней зарубіжної селекції в умовах дослідного господарства.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Збереженність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поросят краща у зимний сезон осіннього типу 98,15 %, у літній період літнього сезону року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збереженність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була найнижчою – 90,88 %..</a:t>
            </a:r>
          </a:p>
          <a:p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У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зімній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сезон року, за осіннього типу годівлі помісні поросята вищу енергію росту відносний приріст складав 126,56 % і, як наслідок, досягали більшої живої маси за рахунок високого середньодобового приросту – 485 г за добу і абсолютному приросту – 23,96 кг при переведенні їх на відгодівлю порівняно з літнім сезоном. </a:t>
            </a:r>
          </a:p>
          <a:p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4.. За період відгодівлі помісних свиней одержаних від свиноматок з покращеними показниками відтворювальної здатності, помісний молодняк мав кращі відгодівельні показники продуктивності у літній період року порівняно з весняним періодом, це такі показники як збільшення середньодобових приростів на 60 г порівняно зі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аналогами весняного сезону року, так відносного приросту був вищий на 10 %.</a:t>
            </a:r>
          </a:p>
          <a:p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Економічна ефективність за літнього сезону року показала рентабельність виробництва 1 голови на дорощуванні - 31 %, а рентабельність вирощування та відгодівлі 1 голови від народження до забою – 17,1%, це на 4,2 % вище порівняно з контролем.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700C3B-2BBF-0188-4D4C-252A0C8DBDD5}"/>
              </a:ext>
            </a:extLst>
          </p:cNvPr>
          <p:cNvSpPr txBox="1"/>
          <p:nvPr/>
        </p:nvSpPr>
        <p:spPr>
          <a:xfrm>
            <a:off x="1829278" y="90545"/>
            <a:ext cx="87718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ВИСНОВКИ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482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5" y="-95627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49" y="90545"/>
            <a:ext cx="720492" cy="111323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Прямоугольник 8"/>
          <p:cNvSpPr/>
          <p:nvPr/>
        </p:nvSpPr>
        <p:spPr>
          <a:xfrm>
            <a:off x="982356" y="831273"/>
            <a:ext cx="85495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Покращення відтворювальних якостей свиноматок досягається селекційним методом схрещування чистопородного і помісного молодняку свиней зарубіжної селекції з послідуючою відгодівлею на підприємствах по вирощуванні свиней;</a:t>
            </a:r>
          </a:p>
          <a:p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Протягом сезонів року саме літом, порівняно з весною, поросята споживали більше корму, і мали вищу енергію росту і, як наслідок, досягали швидше живої маси 100 кг, та мали кращі відгодівельні і м’ясні показники продуктивності. </a:t>
            </a:r>
          </a:p>
          <a:p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ДОПОВІДЬ ЗАКІНЧЕНО!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700C3B-2BBF-0188-4D4C-252A0C8DBDD5}"/>
              </a:ext>
            </a:extLst>
          </p:cNvPr>
          <p:cNvSpPr txBox="1"/>
          <p:nvPr/>
        </p:nvSpPr>
        <p:spPr>
          <a:xfrm>
            <a:off x="1710071" y="95627"/>
            <a:ext cx="87718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ПРОПОЗИЦІЇ ВИРОБНИЦТВУ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68E490-B85A-E899-5C46-BD6CA3EFA0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6541" y="4227465"/>
            <a:ext cx="4511431" cy="22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215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31" y="-119753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89" y="104343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312"/>
            <a:ext cx="1356360" cy="13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230121" y="497304"/>
            <a:ext cx="1094477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Була Дослідити в практичних умовах свинарського підприємства по вирощуванню свиней показників продуктивності помісного молодняка від свиноматок при схрещуванні і проаналізувати подальшу реалізацію високих відгодівельних показників свиней і визначити рентабельну економічну ефективність вирощування свинопоголів’я в умовах підприємства ТОВ «НВП «Глобинський свинокомплекс» м.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Глобино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Глобинського району Полтавської області.</a:t>
            </a:r>
          </a:p>
          <a:p>
            <a:pPr indent="450215" algn="just"/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 кваліфікаційної роботи були наступні:</a:t>
            </a:r>
          </a:p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Проаналізувати ефективність селекційно-племінної роботи з вирощування чистопородних та помісних свиней закордонної селекції в умовах підприємства ТОВ «НВП «Глобинський свинокомплекс» м.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Глобино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Глобинського району Полтавської області;</a:t>
            </a:r>
          </a:p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дослідження з метою покращення відтворювальних якостей маток;</a:t>
            </a:r>
          </a:p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Визначити оптимальні показники продуктивності чистопородного і помісного молодняку свиней закордонної селекції на дорощуванні з використанням типу сезонності у годівлі за інтенсивною індустріальною технологією виробництва галузі свинарства у господарстві;</a:t>
            </a:r>
          </a:p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Дослідити рівень розвитку основних селекційних, відтворювальних і відгодівельних ознак чистопородних і помісних свиней для умов господарства.</a:t>
            </a:r>
          </a:p>
          <a:p>
            <a:pPr indent="450215" algn="just"/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700C3B-2BBF-0188-4D4C-252A0C8DBDD5}"/>
              </a:ext>
            </a:extLst>
          </p:cNvPr>
          <p:cNvSpPr txBox="1"/>
          <p:nvPr/>
        </p:nvSpPr>
        <p:spPr>
          <a:xfrm>
            <a:off x="2299855" y="104344"/>
            <a:ext cx="5541818" cy="5847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РОБОТИ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A89DC9-D13B-593A-B1AB-9CABF9F121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89" y="5196257"/>
            <a:ext cx="2556179" cy="143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83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C58766F-7E7E-44D8-8B9B-BC3D5408EB98}"/>
              </a:ext>
            </a:extLst>
          </p:cNvPr>
          <p:cNvSpPr txBox="1"/>
          <p:nvPr/>
        </p:nvSpPr>
        <p:spPr>
          <a:xfrm>
            <a:off x="1650458" y="288748"/>
            <a:ext cx="8891081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uk-UA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ХАРАКТЕРИСТИКА ПІДПРИЄМСТВА</a:t>
            </a:r>
            <a:endParaRPr lang="ru-RU" sz="2400" b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A46B37-B484-41DB-84AE-0952CB93E619}"/>
              </a:ext>
            </a:extLst>
          </p:cNvPr>
          <p:cNvSpPr txBox="1"/>
          <p:nvPr/>
        </p:nvSpPr>
        <p:spPr>
          <a:xfrm>
            <a:off x="1444673" y="-7703"/>
            <a:ext cx="10747327" cy="72019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Сьогодні група компаній «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Глобино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розвиває будівництво свинокомплексів: практично завершено будівництво другого об’єкта із запланованих п’яти.</a:t>
            </a:r>
          </a:p>
          <a:p>
            <a:pPr algn="just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Племінний репродуктор на 1450 свиноматок заслуговує особливої уваги, оскільки не має аналогів в Україні, перш за все, з ветеринарного статусу. На комплексі є готель зі всіма зручностями. Сучасне європейське обладнання забезпечує високу технологічність виробництва.</a:t>
            </a:r>
          </a:p>
          <a:p>
            <a:pPr algn="just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Племінний молодняк закуплений на підприємстві "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Hermitage Genetics". 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 статус підтримується і на свинокомплексі. Були придбані висококласні свинки і кнури породи ландрас і великої білої для отримання напівкровних батьківських свинок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-1.</a:t>
            </a:r>
          </a:p>
          <a:p>
            <a:pPr algn="just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Свинокомплексу присвоєно статус «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племпідприємство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що дозволяє мати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спермопродукцію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високої якості. У 2022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господарстві ремонтні свинки показують високий відсоток довільного приходу в охоту в ранньому віці (починаючи з 5–ти місяців), а відсоток заплідненості досягає 92 – 93% при середньому </a:t>
            </a:r>
            <a:r>
              <a:rPr lang="uk-UA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багатоплідді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при першому опоросі 11 поросят.</a:t>
            </a:r>
          </a:p>
          <a:p>
            <a:pPr algn="ctr"/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62" y="142730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07" y="1798006"/>
            <a:ext cx="1356360" cy="13608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0764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44" y="133230"/>
            <a:ext cx="978933" cy="151254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Прямоугольник 8"/>
          <p:cNvSpPr/>
          <p:nvPr/>
        </p:nvSpPr>
        <p:spPr>
          <a:xfrm>
            <a:off x="1474037" y="260775"/>
            <a:ext cx="8499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ПОРОДНІ ГРУПИ СВИНЕЙ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F9B61BA-A951-1D83-653B-54D1171E91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144878"/>
              </p:ext>
            </p:extLst>
          </p:nvPr>
        </p:nvGraphicFramePr>
        <p:xfrm>
          <a:off x="1741830" y="705088"/>
          <a:ext cx="10202025" cy="6152914"/>
        </p:xfrm>
        <a:graphic>
          <a:graphicData uri="http://schemas.openxmlformats.org/drawingml/2006/table">
            <a:tbl>
              <a:tblPr firstRow="1" firstCol="1" bandRow="1"/>
              <a:tblGrid>
                <a:gridCol w="7939216">
                  <a:extLst>
                    <a:ext uri="{9D8B030D-6E8A-4147-A177-3AD203B41FA5}">
                      <a16:colId xmlns:a16="http://schemas.microsoft.com/office/drawing/2014/main" val="3404418740"/>
                    </a:ext>
                  </a:extLst>
                </a:gridCol>
                <a:gridCol w="2262809">
                  <a:extLst>
                    <a:ext uri="{9D8B030D-6E8A-4147-A177-3AD203B41FA5}">
                      <a16:colId xmlns:a16="http://schemas.microsoft.com/office/drawing/2014/main" val="1799729766"/>
                    </a:ext>
                  </a:extLst>
                </a:gridCol>
              </a:tblGrid>
              <a:tr h="317035">
                <a:tc gridSpan="2"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Племрепродуктор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3864682"/>
                  </a:ext>
                </a:extLst>
              </a:tr>
              <a:tr h="677153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Породи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Велика Біла, Ландрас 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379985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свиноматок породи (всього)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56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435539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свиноматок породи Велика Біла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 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3368816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свиноматок породи Ландрас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4478797"/>
                  </a:ext>
                </a:extLst>
              </a:tr>
              <a:tr h="677153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народжених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поросят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живими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всіх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чистопородних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свиноматок Велика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Біла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опорос/гол.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849320"/>
                  </a:ext>
                </a:extLst>
              </a:tr>
              <a:tr h="677153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народжених поросят живими від всіх чистопродних свиноматок Ландрас, опорос/гол.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2810964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Середній показник живонарожденних від 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GGP</a:t>
                      </a: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Велика Біла, опорос/гол.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660215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Середній показник живонарожденних від </a:t>
                      </a:r>
                      <a:r>
                        <a:rPr lang="en-US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GGP</a:t>
                      </a: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Ландрас, опорос/гол.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963104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Середня вага поросяти при народженні, кг.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1,3-1,4 кг.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964519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Відлучено поросят живими від всіх чистопородних свиноматок Велика Біла, опорос/гол.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321589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Відлучено поросят живими від всіх чистопродних свиноматок Ландрас, опорос/голів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11,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гол.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12316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Середня вага відлученого поросяти, кг.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7,2 -8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,8 кг.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6550060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непродуктивних днів свиноматки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 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 6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днів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6884773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Заплідненість, %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%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- 92 %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3422220"/>
                  </a:ext>
                </a:extLst>
              </a:tr>
              <a:tr h="317035"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Кількість опоросів на рік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2,33</a:t>
                      </a:r>
                      <a:r>
                        <a:rPr lang="en-US" sz="1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2,6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574" marR="545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7824189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1168DD-E4A3-7605-C04F-B2AF010902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300" y="2338047"/>
            <a:ext cx="1632615" cy="218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39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44" y="133230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13" y="1779006"/>
            <a:ext cx="1356360" cy="13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1575373" y="133230"/>
            <a:ext cx="90412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породного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поєднання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6BF84B6-BF62-CE18-62C3-E0B9DA06E0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328065"/>
              </p:ext>
            </p:extLst>
          </p:nvPr>
        </p:nvGraphicFramePr>
        <p:xfrm>
          <a:off x="2069431" y="656451"/>
          <a:ext cx="9890335" cy="473962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030051">
                  <a:extLst>
                    <a:ext uri="{9D8B030D-6E8A-4147-A177-3AD203B41FA5}">
                      <a16:colId xmlns:a16="http://schemas.microsoft.com/office/drawing/2014/main" val="1405179270"/>
                    </a:ext>
                  </a:extLst>
                </a:gridCol>
                <a:gridCol w="1746606">
                  <a:extLst>
                    <a:ext uri="{9D8B030D-6E8A-4147-A177-3AD203B41FA5}">
                      <a16:colId xmlns:a16="http://schemas.microsoft.com/office/drawing/2014/main" val="1438284842"/>
                    </a:ext>
                  </a:extLst>
                </a:gridCol>
                <a:gridCol w="1746606">
                  <a:extLst>
                    <a:ext uri="{9D8B030D-6E8A-4147-A177-3AD203B41FA5}">
                      <a16:colId xmlns:a16="http://schemas.microsoft.com/office/drawing/2014/main" val="3546583023"/>
                    </a:ext>
                  </a:extLst>
                </a:gridCol>
                <a:gridCol w="1663601">
                  <a:extLst>
                    <a:ext uri="{9D8B030D-6E8A-4147-A177-3AD203B41FA5}">
                      <a16:colId xmlns:a16="http://schemas.microsoft.com/office/drawing/2014/main" val="2138072999"/>
                    </a:ext>
                  </a:extLst>
                </a:gridCol>
                <a:gridCol w="2703471">
                  <a:extLst>
                    <a:ext uri="{9D8B030D-6E8A-4147-A177-3AD203B41FA5}">
                      <a16:colId xmlns:a16="http://schemas.microsoft.com/office/drawing/2014/main" val="2507881857"/>
                    </a:ext>
                  </a:extLst>
                </a:gridCol>
              </a:tblGrid>
              <a:tr h="622591"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Материнська порода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Батьківська порода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897300"/>
                  </a:ext>
                </a:extLst>
              </a:tr>
              <a:tr h="929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5391150" algn="l"/>
                        </a:tabLs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uk-UA" sz="1800" dirty="0" err="1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елика</a:t>
                      </a: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біла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5391150" algn="l"/>
                        </a:tabLs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uk-UA" sz="200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андрас</a:t>
                      </a:r>
                      <a:endParaRPr lang="ru-RU" sz="200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Термінальні кнури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Термінальні кнури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9785052"/>
                  </a:ext>
                </a:extLst>
              </a:tr>
              <a:tr h="6225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effectLst/>
                          <a:highlight>
                            <a:srgbClr val="C0C0C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 х ВБ</a:t>
                      </a:r>
                      <a:endParaRPr lang="ru-RU" sz="1800" dirty="0"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 х 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 х 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 х 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411382"/>
                  </a:ext>
                </a:extLst>
              </a:tr>
              <a:tr h="6225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 х ВБ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highlight>
                            <a:srgbClr val="C0C0C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 х Л</a:t>
                      </a:r>
                      <a:endParaRPr lang="ru-RU" sz="2000"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 х Т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 х 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6733296"/>
                  </a:ext>
                </a:extLst>
              </a:tr>
              <a:tr h="6225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 err="1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Ірл</a:t>
                      </a: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Ландрас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 х </a:t>
                      </a: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 х 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highlight>
                            <a:srgbClr val="C0C0C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ІЛ х Т</a:t>
                      </a:r>
                      <a:endParaRPr lang="ru-RU" sz="2000"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х 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7722146"/>
                  </a:ext>
                </a:extLst>
              </a:tr>
              <a:tr h="131973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 err="1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Ірл</a:t>
                      </a:r>
                      <a:r>
                        <a:rPr lang="uk-UA" sz="18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Велика біла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ІВБ х ВБ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ІВБ х Л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ІВБ х Т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tabLst>
                          <a:tab pos="5391150" algn="l"/>
                        </a:tabLst>
                      </a:pPr>
                      <a:r>
                        <a:rPr lang="uk-UA" sz="2000" dirty="0">
                          <a:effectLst/>
                          <a:highlight>
                            <a:srgbClr val="C0C0C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ІВБ х Т</a:t>
                      </a:r>
                      <a:endParaRPr lang="ru-RU" sz="2000" dirty="0">
                        <a:effectLst/>
                        <a:highlight>
                          <a:srgbClr val="C0C0C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199985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08BF7C-A493-0640-16CA-02925A5A65AF}"/>
              </a:ext>
            </a:extLst>
          </p:cNvPr>
          <p:cNvSpPr txBox="1"/>
          <p:nvPr/>
        </p:nvSpPr>
        <p:spPr>
          <a:xfrm>
            <a:off x="248143" y="5396080"/>
            <a:ext cx="117116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умовах свинарського дослідного підприємства проаналізована ефективність оптимізації технологічних прийомів з покращення рівня відтворювальних показників у свиноматок чистопородного і помісного молодняку свиней зарубіжної селекції 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80CE48-28E3-F11D-BF1F-C308CA51DD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4515" y="3718190"/>
            <a:ext cx="2006611" cy="1360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02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" y="-7704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2" y="117090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2" y="1754430"/>
            <a:ext cx="1356360" cy="13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48301" y="117090"/>
            <a:ext cx="96716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uk-UA" sz="20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досліду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виробництві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EB11E044-B4AB-7027-E1D4-8B9F5F5BA8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836893"/>
              </p:ext>
            </p:extLst>
          </p:nvPr>
        </p:nvGraphicFramePr>
        <p:xfrm>
          <a:off x="1941094" y="1134436"/>
          <a:ext cx="10142443" cy="51219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250964">
                  <a:extLst>
                    <a:ext uri="{9D8B030D-6E8A-4147-A177-3AD203B41FA5}">
                      <a16:colId xmlns:a16="http://schemas.microsoft.com/office/drawing/2014/main" val="1195164766"/>
                    </a:ext>
                  </a:extLst>
                </a:gridCol>
                <a:gridCol w="1787162">
                  <a:extLst>
                    <a:ext uri="{9D8B030D-6E8A-4147-A177-3AD203B41FA5}">
                      <a16:colId xmlns:a16="http://schemas.microsoft.com/office/drawing/2014/main" val="1894856180"/>
                    </a:ext>
                  </a:extLst>
                </a:gridCol>
                <a:gridCol w="1787162">
                  <a:extLst>
                    <a:ext uri="{9D8B030D-6E8A-4147-A177-3AD203B41FA5}">
                      <a16:colId xmlns:a16="http://schemas.microsoft.com/office/drawing/2014/main" val="3105767367"/>
                    </a:ext>
                  </a:extLst>
                </a:gridCol>
                <a:gridCol w="1680822">
                  <a:extLst>
                    <a:ext uri="{9D8B030D-6E8A-4147-A177-3AD203B41FA5}">
                      <a16:colId xmlns:a16="http://schemas.microsoft.com/office/drawing/2014/main" val="2683607450"/>
                    </a:ext>
                  </a:extLst>
                </a:gridCol>
                <a:gridCol w="1636333">
                  <a:extLst>
                    <a:ext uri="{9D8B030D-6E8A-4147-A177-3AD203B41FA5}">
                      <a16:colId xmlns:a16="http://schemas.microsoft.com/office/drawing/2014/main" val="3386128328"/>
                    </a:ext>
                  </a:extLst>
                </a:gridCol>
              </a:tblGrid>
              <a:tr h="479823">
                <a:tc rowSpan="3">
                  <a:txBody>
                    <a:bodyPr/>
                    <a:lstStyle/>
                    <a:p>
                      <a:pPr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Bef>
                          <a:spcPts val="45"/>
                        </a:spcBef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82930"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3020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Зимний раціон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6860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Літній раціон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738487"/>
                  </a:ext>
                </a:extLst>
              </a:tr>
              <a:tr h="970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81915" algn="l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тривалість</a:t>
                      </a:r>
                      <a:r>
                        <a:rPr lang="uk-UA" sz="2000" spc="-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дорощування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44500" marR="44513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тривалість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45135" marR="445135" algn="ctr">
                        <a:lnSpc>
                          <a:spcPts val="154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дорощування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2341804"/>
                  </a:ext>
                </a:extLst>
              </a:tr>
              <a:tr h="4798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340" marR="4953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осінь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920" marR="11684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1435" marR="5143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весна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5565" marR="7493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70492640"/>
                  </a:ext>
                </a:extLst>
              </a:tr>
              <a:tr h="477714">
                <a:tc>
                  <a:txBody>
                    <a:bodyPr/>
                    <a:lstStyle/>
                    <a:p>
                      <a:pPr marL="66675" algn="l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45" algn="ctr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285" marR="116840" algn="ctr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ІІ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705" marR="51435" algn="ctr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ІІІ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930" marR="74930" algn="ctr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ІV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70500559"/>
                  </a:ext>
                </a:extLst>
              </a:tr>
              <a:tr h="677026">
                <a:tc>
                  <a:txBody>
                    <a:bodyPr/>
                    <a:lstStyle/>
                    <a:p>
                      <a:pPr marL="66675" algn="l">
                        <a:lnSpc>
                          <a:spcPts val="157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Поставлено,</a:t>
                      </a: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4826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5" marR="11684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705" marR="51435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 marR="7493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14063469"/>
                  </a:ext>
                </a:extLst>
              </a:tr>
              <a:tr h="680189">
                <a:tc>
                  <a:txBody>
                    <a:bodyPr/>
                    <a:lstStyle/>
                    <a:p>
                      <a:pPr marL="66675" algn="l">
                        <a:lnSpc>
                          <a:spcPts val="158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Вік,</a:t>
                      </a:r>
                      <a:r>
                        <a:rPr lang="uk-UA" sz="20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4699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285" marR="11684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5080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930" marR="7493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38196282"/>
                  </a:ext>
                </a:extLst>
              </a:tr>
              <a:tr h="677026">
                <a:tc>
                  <a:txBody>
                    <a:bodyPr/>
                    <a:lstStyle/>
                    <a:p>
                      <a:pPr marL="66675" algn="l">
                        <a:lnSpc>
                          <a:spcPts val="157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Переведено,</a:t>
                      </a:r>
                      <a:r>
                        <a:rPr lang="uk-UA" sz="20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голів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4826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0015" marR="11684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2705" marR="51435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295" marR="74930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04719763"/>
                  </a:ext>
                </a:extLst>
              </a:tr>
              <a:tr h="680189">
                <a:tc>
                  <a:txBody>
                    <a:bodyPr/>
                    <a:lstStyle/>
                    <a:p>
                      <a:pPr marL="66675" algn="l">
                        <a:lnSpc>
                          <a:spcPts val="157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Вік,</a:t>
                      </a: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діб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4699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20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21285" marR="11684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20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340" marR="5080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200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4930" marR="74930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19257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8396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" y="-7704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62" y="117090"/>
            <a:ext cx="978933" cy="151254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Рисунок 6"/>
          <p:cNvPicPr/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62" y="1754430"/>
            <a:ext cx="1356360" cy="13608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148301" y="117091"/>
            <a:ext cx="106747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Інтенсивність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росту та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збереженість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молодняку по сезону року 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285503A6-93EC-FEBE-335A-B5C958AE7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919396"/>
              </p:ext>
            </p:extLst>
          </p:nvPr>
        </p:nvGraphicFramePr>
        <p:xfrm>
          <a:off x="1586633" y="569140"/>
          <a:ext cx="10297304" cy="454223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28779">
                  <a:extLst>
                    <a:ext uri="{9D8B030D-6E8A-4147-A177-3AD203B41FA5}">
                      <a16:colId xmlns:a16="http://schemas.microsoft.com/office/drawing/2014/main" val="1631165899"/>
                    </a:ext>
                  </a:extLst>
                </a:gridCol>
                <a:gridCol w="1537563">
                  <a:extLst>
                    <a:ext uri="{9D8B030D-6E8A-4147-A177-3AD203B41FA5}">
                      <a16:colId xmlns:a16="http://schemas.microsoft.com/office/drawing/2014/main" val="986444205"/>
                    </a:ext>
                  </a:extLst>
                </a:gridCol>
                <a:gridCol w="1663295">
                  <a:extLst>
                    <a:ext uri="{9D8B030D-6E8A-4147-A177-3AD203B41FA5}">
                      <a16:colId xmlns:a16="http://schemas.microsoft.com/office/drawing/2014/main" val="1073776981"/>
                    </a:ext>
                  </a:extLst>
                </a:gridCol>
                <a:gridCol w="1663295">
                  <a:extLst>
                    <a:ext uri="{9D8B030D-6E8A-4147-A177-3AD203B41FA5}">
                      <a16:colId xmlns:a16="http://schemas.microsoft.com/office/drawing/2014/main" val="3373863767"/>
                    </a:ext>
                  </a:extLst>
                </a:gridCol>
                <a:gridCol w="1404372">
                  <a:extLst>
                    <a:ext uri="{9D8B030D-6E8A-4147-A177-3AD203B41FA5}">
                      <a16:colId xmlns:a16="http://schemas.microsoft.com/office/drawing/2014/main" val="970471737"/>
                    </a:ext>
                  </a:extLst>
                </a:gridCol>
              </a:tblGrid>
              <a:tr h="441064">
                <a:tc rowSpan="2">
                  <a:txBody>
                    <a:bodyPr/>
                    <a:lstStyle/>
                    <a:p>
                      <a:pPr marL="67945"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22325" marR="816610" algn="ctr"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481330"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</a:rPr>
                        <a:t>Зимній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62255" algn="l">
                        <a:lnSpc>
                          <a:spcPts val="1520"/>
                        </a:lnSpc>
                      </a:pPr>
                      <a:r>
                        <a:rPr lang="uk-UA" sz="2000">
                          <a:effectLst/>
                        </a:rPr>
                        <a:t>Літній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868712"/>
                  </a:ext>
                </a:extLst>
              </a:tr>
              <a:tr h="609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32410"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осінь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03200"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6375" marR="72390" indent="-117475" algn="l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62223994"/>
                  </a:ext>
                </a:extLst>
              </a:tr>
              <a:tr h="678348">
                <a:tc>
                  <a:txBody>
                    <a:bodyPr/>
                    <a:lstStyle/>
                    <a:p>
                      <a:pPr marL="67945" algn="l">
                        <a:lnSpc>
                          <a:spcPts val="1610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жива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</a:t>
                      </a: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156210" algn="l">
                        <a:lnSpc>
                          <a:spcPts val="1610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постановці на дорощування,</a:t>
                      </a:r>
                      <a:r>
                        <a:rPr lang="uk-UA" sz="2000" spc="-34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990" algn="l">
                        <a:lnSpc>
                          <a:spcPts val="161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355" algn="l">
                        <a:lnSpc>
                          <a:spcPts val="161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6,78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990" algn="l">
                        <a:lnSpc>
                          <a:spcPts val="161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6,85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/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355" algn="l">
                        <a:lnSpc>
                          <a:spcPts val="161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8,63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/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465001664"/>
                  </a:ext>
                </a:extLst>
              </a:tr>
              <a:tr h="656464">
                <a:tc>
                  <a:txBody>
                    <a:bodyPr/>
                    <a:lstStyle/>
                    <a:p>
                      <a:pPr marL="67945" marR="441325" algn="l">
                        <a:lnSpc>
                          <a:spcPts val="1610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 жива маса при</a:t>
                      </a:r>
                      <a:r>
                        <a:rPr lang="uk-UA" sz="20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знятті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uk-UA" sz="20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дорощування,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99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3520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0,46</a:t>
                      </a:r>
                      <a:r>
                        <a:rPr lang="uk-UA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0099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3520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 0,36</a:t>
                      </a:r>
                      <a:r>
                        <a:rPr lang="uk-UA" sz="20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31,25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11903267"/>
                  </a:ext>
                </a:extLst>
              </a:tr>
              <a:tr h="629113">
                <a:tc>
                  <a:txBody>
                    <a:bodyPr/>
                    <a:lstStyle/>
                    <a:p>
                      <a:pPr marL="67945" algn="l">
                        <a:spcBef>
                          <a:spcPts val="810"/>
                        </a:spcBef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Збереженість,</a:t>
                      </a: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1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1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1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92,15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1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90,88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21278694"/>
                  </a:ext>
                </a:extLst>
              </a:tr>
              <a:tr h="629113">
                <a:tc>
                  <a:txBody>
                    <a:bodyPr/>
                    <a:lstStyle/>
                    <a:p>
                      <a:pPr marL="67945" algn="l">
                        <a:spcBef>
                          <a:spcPts val="800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Абсолютний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23,96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23,35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082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22,58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0,45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4037019"/>
                  </a:ext>
                </a:extLst>
              </a:tr>
              <a:tr h="459526">
                <a:tc>
                  <a:txBody>
                    <a:bodyPr/>
                    <a:lstStyle/>
                    <a:p>
                      <a:pPr marL="67945" algn="l">
                        <a:spcBef>
                          <a:spcPts val="810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Середньодобовий</a:t>
                      </a:r>
                      <a:r>
                        <a:rPr lang="uk-UA" sz="20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485,0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38760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454,5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5270" algn="l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38760" algn="l">
                        <a:lnSpc>
                          <a:spcPts val="15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6540" algn="l">
                        <a:lnSpc>
                          <a:spcPts val="161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465,5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52095" algn="l">
                        <a:lnSpc>
                          <a:spcPts val="15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917879414"/>
                  </a:ext>
                </a:extLst>
              </a:tr>
              <a:tr h="439011">
                <a:tc>
                  <a:txBody>
                    <a:bodyPr/>
                    <a:lstStyle/>
                    <a:p>
                      <a:pPr marL="67945" algn="l">
                        <a:spcBef>
                          <a:spcPts val="800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Відносний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16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126,56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120,51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0820" algn="l">
                        <a:lnSpc>
                          <a:spcPts val="160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118,82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12090" algn="l">
                        <a:lnSpc>
                          <a:spcPts val="160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125,51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742200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4501B363-4566-BFEE-190F-346369D9271F}"/>
              </a:ext>
            </a:extLst>
          </p:cNvPr>
          <p:cNvSpPr txBox="1"/>
          <p:nvPr/>
        </p:nvSpPr>
        <p:spPr>
          <a:xfrm>
            <a:off x="47557" y="5111379"/>
            <a:ext cx="1209688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Проаналізована ефективність селекційно-племінної роботи з вирощування чистопородних і помісних свиней зарубіжної селекції в умовах дослідного господарства.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Збереженність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поросят краща у зимний сезон осіннього типу 98,15 %, у літній період літнього сезону року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збереженність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була найнижчою – 90,88 %..</a:t>
            </a:r>
          </a:p>
          <a:p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зімній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сезон року, за осіннього типу годівлі помісні поросята вищу енергію росту відносний приріст складав 126,56 % і, як наслідок, досягали більшої живої маси за рахунок високого середньодобового приросту – 485 г за добу і абсолютному приросту – 23,96 кг при переведенні їх на відгодівлю порівняно з літнім сезоном.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920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44" y="133230"/>
            <a:ext cx="978933" cy="151254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Прямоугольник 8"/>
          <p:cNvSpPr/>
          <p:nvPr/>
        </p:nvSpPr>
        <p:spPr>
          <a:xfrm>
            <a:off x="1575373" y="133230"/>
            <a:ext cx="100711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Продуктивність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помісного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молодняку свиней у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літній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період</a:t>
            </a:r>
            <a:r>
              <a:rPr lang="uk-UA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0DACD9E-617A-D5AF-BFE3-EAD3EECAB6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05219"/>
              </p:ext>
            </p:extLst>
          </p:nvPr>
        </p:nvGraphicFramePr>
        <p:xfrm>
          <a:off x="1474037" y="664156"/>
          <a:ext cx="10469819" cy="49935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5380916">
                  <a:extLst>
                    <a:ext uri="{9D8B030D-6E8A-4147-A177-3AD203B41FA5}">
                      <a16:colId xmlns:a16="http://schemas.microsoft.com/office/drawing/2014/main" val="3439613843"/>
                    </a:ext>
                  </a:extLst>
                </a:gridCol>
                <a:gridCol w="2628125">
                  <a:extLst>
                    <a:ext uri="{9D8B030D-6E8A-4147-A177-3AD203B41FA5}">
                      <a16:colId xmlns:a16="http://schemas.microsoft.com/office/drawing/2014/main" val="844453022"/>
                    </a:ext>
                  </a:extLst>
                </a:gridCol>
                <a:gridCol w="2460778">
                  <a:extLst>
                    <a:ext uri="{9D8B030D-6E8A-4147-A177-3AD203B41FA5}">
                      <a16:colId xmlns:a16="http://schemas.microsoft.com/office/drawing/2014/main" val="347786201"/>
                    </a:ext>
                  </a:extLst>
                </a:gridCol>
              </a:tblGrid>
              <a:tr h="442847">
                <a:tc rowSpan="2">
                  <a:txBody>
                    <a:bodyPr/>
                    <a:lstStyle/>
                    <a:p>
                      <a:pPr marL="67945" algn="l"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42365" marR="1137920" algn="ctr"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992505" marR="987425" algn="ct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Літній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3942754"/>
                  </a:ext>
                </a:extLst>
              </a:tr>
              <a:tr h="4428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3210" marR="27622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441960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літо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61431797"/>
                  </a:ext>
                </a:extLst>
              </a:tr>
              <a:tr h="630544">
                <a:tc>
                  <a:txBody>
                    <a:bodyPr/>
                    <a:lstStyle/>
                    <a:p>
                      <a:pPr marL="67945" algn="l">
                        <a:lnSpc>
                          <a:spcPts val="158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Жива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маса,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1305" marR="276225" algn="ctr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35280" algn="l">
                        <a:spcBef>
                          <a:spcPts val="78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47974347"/>
                  </a:ext>
                </a:extLst>
              </a:tr>
              <a:tr h="628589">
                <a:tc>
                  <a:txBody>
                    <a:bodyPr/>
                    <a:lstStyle/>
                    <a:p>
                      <a:pPr marL="67945" algn="l">
                        <a:lnSpc>
                          <a:spcPts val="1575"/>
                        </a:lnSpc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Жива</a:t>
                      </a: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маса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2575" marR="276225" algn="ctr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30,4</a:t>
                      </a:r>
                      <a:r>
                        <a:rPr lang="uk-UA" sz="2000" spc="-5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0,64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197485" algn="r">
                        <a:spcBef>
                          <a:spcPts val="77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2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0,55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36709622"/>
                  </a:ext>
                </a:extLst>
              </a:tr>
              <a:tr h="444803">
                <a:tc>
                  <a:txBody>
                    <a:bodyPr/>
                    <a:lstStyle/>
                    <a:p>
                      <a:pPr marL="67945" algn="l">
                        <a:spcBef>
                          <a:spcPts val="300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Збереженість,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2575" marR="27622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91,5</a:t>
                      </a:r>
                      <a:r>
                        <a:rPr lang="uk-UA" sz="2000" spc="-5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0,35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1465"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95,5</a:t>
                      </a:r>
                      <a:r>
                        <a:rPr lang="uk-UA" sz="2000" spc="-5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0,85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981697645"/>
                  </a:ext>
                </a:extLst>
              </a:tr>
              <a:tr h="442847">
                <a:tc>
                  <a:txBody>
                    <a:bodyPr/>
                    <a:lstStyle/>
                    <a:p>
                      <a:pPr marL="67945" algn="l">
                        <a:spcBef>
                          <a:spcPts val="285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Конверсія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корму,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2575" marR="276225" algn="ct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1,95 ±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33045" algn="l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1,75</a:t>
                      </a:r>
                      <a:r>
                        <a:rPr lang="uk-UA" sz="20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0,06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45089669"/>
                  </a:ext>
                </a:extLst>
              </a:tr>
              <a:tr h="630544">
                <a:tc>
                  <a:txBody>
                    <a:bodyPr/>
                    <a:lstStyle/>
                    <a:p>
                      <a:pPr marL="67945" algn="l">
                        <a:lnSpc>
                          <a:spcPts val="1575"/>
                        </a:lnSpc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Споживання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корму, 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2575" marR="276225" algn="ctr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0,81 ±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91465" algn="l">
                        <a:spcBef>
                          <a:spcPts val="76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0,78 ±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267996443"/>
                  </a:ext>
                </a:extLst>
              </a:tr>
              <a:tr h="442847">
                <a:tc>
                  <a:txBody>
                    <a:bodyPr/>
                    <a:lstStyle/>
                    <a:p>
                      <a:pPr marL="67945" algn="l">
                        <a:spcBef>
                          <a:spcPts val="285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Середньодобовий</a:t>
                      </a:r>
                      <a:r>
                        <a:rPr lang="uk-UA" sz="20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1940" marR="276225" algn="ct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465 ±</a:t>
                      </a:r>
                      <a:r>
                        <a:rPr lang="uk-UA" sz="2000" spc="-5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highlight>
                            <a:srgbClr val="0000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15,3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highlight>
                          <a:srgbClr val="0000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175895" algn="r">
                        <a:spcBef>
                          <a:spcPts val="285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525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5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18,50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753849502"/>
                  </a:ext>
                </a:extLst>
              </a:tr>
              <a:tr h="442847">
                <a:tc>
                  <a:txBody>
                    <a:bodyPr/>
                    <a:lstStyle/>
                    <a:p>
                      <a:pPr marL="67945" algn="l">
                        <a:spcBef>
                          <a:spcPts val="300"/>
                        </a:spcBef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Абсолютний</a:t>
                      </a: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2575" marR="27622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21,8</a:t>
                      </a:r>
                      <a:r>
                        <a:rPr lang="uk-UA" sz="20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197485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27,5</a:t>
                      </a:r>
                      <a:r>
                        <a:rPr lang="uk-UA" sz="20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2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46219337"/>
                  </a:ext>
                </a:extLst>
              </a:tr>
              <a:tr h="444803">
                <a:tc>
                  <a:txBody>
                    <a:bodyPr/>
                    <a:lstStyle/>
                    <a:p>
                      <a:pPr marL="67945" algn="l">
                        <a:spcBef>
                          <a:spcPts val="300"/>
                        </a:spcBef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Відносний</a:t>
                      </a:r>
                      <a:r>
                        <a:rPr lang="uk-UA" sz="20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20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83210" marR="27622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118,5</a:t>
                      </a:r>
                      <a:r>
                        <a:rPr lang="uk-UA" sz="2000" spc="-5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2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,30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marR="153670" algn="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128,5</a:t>
                      </a:r>
                      <a:r>
                        <a:rPr lang="uk-UA" sz="2000" spc="-1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±</a:t>
                      </a:r>
                      <a:r>
                        <a:rPr lang="uk-UA" sz="2000" spc="-2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</a:t>
                      </a:r>
                      <a:r>
                        <a:rPr lang="uk-UA" sz="20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,54</a:t>
                      </a:r>
                      <a:endParaRPr lang="ru-RU" sz="20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89964190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10889A5-3B00-B5E6-51A1-E349DE7CA668}"/>
              </a:ext>
            </a:extLst>
          </p:cNvPr>
          <p:cNvSpPr txBox="1"/>
          <p:nvPr/>
        </p:nvSpPr>
        <p:spPr>
          <a:xfrm>
            <a:off x="248144" y="5657671"/>
            <a:ext cx="1157488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період відгодівлі помісних свиней одержаних від свиноматок з покращеними показниками відтворювальної здатності, помісний молодняк мав кращі відгодівельні показники продуктивності у літній період року порівняно з весняним періодом, це такі показники як збільшення середньодобових приростів на 60 г порівняно зі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сверстниками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аналогами весняного сезону року, так відносного приросту був вищий на 10 %.</a:t>
            </a:r>
          </a:p>
        </p:txBody>
      </p:sp>
    </p:spTree>
    <p:extLst>
      <p:ext uri="{BB962C8B-B14F-4D97-AF65-F5344CB8AC3E}">
        <p14:creationId xmlns:p14="http://schemas.microsoft.com/office/powerpoint/2010/main" val="1799429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1" descr="Объект 11">
            <a:extLst>
              <a:ext uri="{FF2B5EF4-FFF2-40B4-BE49-F238E27FC236}">
                <a16:creationId xmlns:a16="http://schemas.microsoft.com/office/drawing/2014/main" id="{4F7DE72A-A0BA-EB75-D693-5BF3BC1E8D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6"/>
          <a:stretch/>
        </p:blipFill>
        <p:spPr>
          <a:xfrm>
            <a:off x="-14730" y="-7704"/>
            <a:ext cx="12221460" cy="6873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EB82B8-D8D3-9C57-ED49-4F1F43414E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3" name="Рисунок 18" descr="Рисунок 18">
            <a:extLst>
              <a:ext uri="{FF2B5EF4-FFF2-40B4-BE49-F238E27FC236}">
                <a16:creationId xmlns:a16="http://schemas.microsoft.com/office/drawing/2014/main" id="{6F9C13DA-4BC7-B8C2-E353-602E209624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44" y="133230"/>
            <a:ext cx="978933" cy="151254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Прямоугольник 8"/>
          <p:cNvSpPr/>
          <p:nvPr/>
        </p:nvSpPr>
        <p:spPr>
          <a:xfrm>
            <a:off x="16042" y="1645776"/>
            <a:ext cx="187705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ефективність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відгодівлі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свиней у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дослідженнях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0B0F24BD-BFB7-2235-EC17-FEE7E7AFC4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694245"/>
              </p:ext>
            </p:extLst>
          </p:nvPr>
        </p:nvGraphicFramePr>
        <p:xfrm>
          <a:off x="1700463" y="133230"/>
          <a:ext cx="10243392" cy="56682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326680">
                  <a:extLst>
                    <a:ext uri="{9D8B030D-6E8A-4147-A177-3AD203B41FA5}">
                      <a16:colId xmlns:a16="http://schemas.microsoft.com/office/drawing/2014/main" val="1050164979"/>
                    </a:ext>
                  </a:extLst>
                </a:gridCol>
                <a:gridCol w="1829844">
                  <a:extLst>
                    <a:ext uri="{9D8B030D-6E8A-4147-A177-3AD203B41FA5}">
                      <a16:colId xmlns:a16="http://schemas.microsoft.com/office/drawing/2014/main" val="1146689516"/>
                    </a:ext>
                  </a:extLst>
                </a:gridCol>
                <a:gridCol w="1478867">
                  <a:extLst>
                    <a:ext uri="{9D8B030D-6E8A-4147-A177-3AD203B41FA5}">
                      <a16:colId xmlns:a16="http://schemas.microsoft.com/office/drawing/2014/main" val="998846230"/>
                    </a:ext>
                  </a:extLst>
                </a:gridCol>
                <a:gridCol w="1407670">
                  <a:extLst>
                    <a:ext uri="{9D8B030D-6E8A-4147-A177-3AD203B41FA5}">
                      <a16:colId xmlns:a16="http://schemas.microsoft.com/office/drawing/2014/main" val="4280797171"/>
                    </a:ext>
                  </a:extLst>
                </a:gridCol>
                <a:gridCol w="1200331">
                  <a:extLst>
                    <a:ext uri="{9D8B030D-6E8A-4147-A177-3AD203B41FA5}">
                      <a16:colId xmlns:a16="http://schemas.microsoft.com/office/drawing/2014/main" val="2795427190"/>
                    </a:ext>
                  </a:extLst>
                </a:gridCol>
              </a:tblGrid>
              <a:tr h="214338">
                <a:tc rowSpan="2">
                  <a:txBody>
                    <a:bodyPr/>
                    <a:lstStyle/>
                    <a:p>
                      <a:pPr marL="67945" algn="l">
                        <a:spcBef>
                          <a:spcPts val="3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734060" algn="l"/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 marL="763270" algn="l">
                        <a:lnSpc>
                          <a:spcPts val="1575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</a:t>
                      </a:r>
                      <a:r>
                        <a:rPr lang="uk-UA" sz="14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годівлі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270" algn="ctr">
                        <a:spcBef>
                          <a:spcPts val="1175"/>
                        </a:spcBef>
                        <a:spcAft>
                          <a:spcPts val="0"/>
                        </a:spcAft>
                      </a:pPr>
                      <a:r>
                        <a:rPr lang="uk-UA" sz="1400" u="sng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ctr">
                        <a:spcBef>
                          <a:spcPts val="800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50587946"/>
                  </a:ext>
                </a:extLst>
              </a:tr>
              <a:tr h="3628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1925" marR="158115" algn="ctr">
                        <a:spcBef>
                          <a:spcPts val="1020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зима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50800" algn="ctr">
                        <a:spcBef>
                          <a:spcPts val="102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Контро-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02235" algn="l">
                        <a:spcBef>
                          <a:spcPts val="102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літо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7222568"/>
                  </a:ext>
                </a:extLst>
              </a:tr>
              <a:tr h="209054">
                <a:tc>
                  <a:txBody>
                    <a:bodyPr/>
                    <a:lstStyle/>
                    <a:p>
                      <a:pPr marL="67945" algn="l">
                        <a:lnSpc>
                          <a:spcPts val="15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Абсолютний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приріст,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1925" marR="15684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3975" marR="50800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9390" algn="l">
                        <a:lnSpc>
                          <a:spcPts val="1575"/>
                        </a:lnSpc>
                      </a:pPr>
                      <a:r>
                        <a:rPr lang="uk-UA" sz="14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80,6</a:t>
                      </a:r>
                      <a:endParaRPr lang="ru-RU" sz="140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0" marR="86995"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66445749"/>
                  </a:ext>
                </a:extLst>
              </a:tr>
              <a:tr h="533087">
                <a:tc>
                  <a:txBody>
                    <a:bodyPr/>
                    <a:lstStyle/>
                    <a:p>
                      <a:pPr marL="67945" algn="l">
                        <a:lnSpc>
                          <a:spcPts val="159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Повна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собівартість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800"/>
                        </a:spcBef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приросту,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1290" marR="158115" algn="ctr">
                        <a:spcBef>
                          <a:spcPts val="117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245" marR="50800" algn="ctr">
                        <a:spcBef>
                          <a:spcPts val="117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31,68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5575" algn="l">
                        <a:spcBef>
                          <a:spcPts val="117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30,27</a:t>
                      </a:r>
                      <a:endParaRPr lang="ru-RU" sz="1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88900" marR="88265" algn="ctr">
                        <a:spcBef>
                          <a:spcPts val="117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816314722"/>
                  </a:ext>
                </a:extLst>
              </a:tr>
              <a:tr h="729570">
                <a:tc>
                  <a:txBody>
                    <a:bodyPr/>
                    <a:lstStyle/>
                    <a:p>
                      <a:pPr marL="67945" marR="500380" algn="l">
                        <a:lnSpc>
                          <a:spcPct val="150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Повна собівартість</a:t>
                      </a:r>
                      <a:r>
                        <a:rPr lang="uk-UA" sz="14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приросту</a:t>
                      </a:r>
                      <a:r>
                        <a:rPr lang="uk-UA" sz="1400" spc="-3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голови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кінець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періоду,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8115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2606,20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5" marR="5080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2505,89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310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2439,49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8900" marR="88265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-6,4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046399338"/>
                  </a:ext>
                </a:extLst>
              </a:tr>
              <a:tr h="729570">
                <a:tc>
                  <a:txBody>
                    <a:bodyPr/>
                    <a:lstStyle/>
                    <a:p>
                      <a:pPr marL="67945" marR="149225" algn="l">
                        <a:lnSpc>
                          <a:spcPct val="150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Повна собівартість 1</a:t>
                      </a:r>
                      <a:r>
                        <a:rPr lang="uk-UA" sz="14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голови</a:t>
                      </a: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народження</a:t>
                      </a:r>
                      <a:r>
                        <a:rPr lang="uk-UA" sz="1400" spc="-3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забою,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8115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4469,32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5" marR="5080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4397,97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310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4369,54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8900" marR="88265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1316368"/>
                  </a:ext>
                </a:extLst>
              </a:tr>
              <a:tr h="720885">
                <a:tc>
                  <a:txBody>
                    <a:bodyPr/>
                    <a:lstStyle/>
                    <a:p>
                      <a:pPr marL="67945" marR="378460" algn="l">
                        <a:lnSpc>
                          <a:spcPct val="150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Ринкова вартість 1 кг</a:t>
                      </a:r>
                      <a:r>
                        <a:rPr lang="uk-UA" sz="1400" spc="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живої</a:t>
                      </a:r>
                      <a:r>
                        <a:rPr lang="uk-UA" sz="14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маси</a:t>
                      </a:r>
                      <a:r>
                        <a:rPr lang="uk-UA" sz="14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свиней</a:t>
                      </a:r>
                      <a:r>
                        <a:rPr lang="uk-UA" sz="1400" spc="-4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lnSpc>
                          <a:spcPts val="160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реалізації,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6845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3975" marR="50800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99390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ctr"/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61469512"/>
                  </a:ext>
                </a:extLst>
              </a:tr>
              <a:tr h="720885">
                <a:tc>
                  <a:txBody>
                    <a:bodyPr/>
                    <a:lstStyle/>
                    <a:p>
                      <a:pPr marL="67945" marR="135255" algn="l">
                        <a:lnSpc>
                          <a:spcPct val="150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Ринкова</a:t>
                      </a:r>
                      <a:r>
                        <a:rPr lang="uk-UA" sz="14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</a:t>
                      </a: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голови</a:t>
                      </a:r>
                      <a:r>
                        <a:rPr lang="uk-UA" sz="1400" spc="-33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кінець</a:t>
                      </a:r>
                      <a:r>
                        <a:rPr lang="uk-UA" sz="1400" spc="-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періоду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lnSpc>
                          <a:spcPts val="160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відгодівлі,</a:t>
                      </a:r>
                      <a:r>
                        <a:rPr lang="uk-UA" sz="1400" spc="-2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8115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4836,54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5" marR="5080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4966,17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310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5118,15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8900" marR="86995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77760751"/>
                  </a:ext>
                </a:extLst>
              </a:tr>
              <a:tr h="580399">
                <a:tc>
                  <a:txBody>
                    <a:bodyPr/>
                    <a:lstStyle/>
                    <a:p>
                      <a:pPr marL="67945" algn="l">
                        <a:lnSpc>
                          <a:spcPts val="15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Вартість</a:t>
                      </a:r>
                      <a:r>
                        <a:rPr lang="uk-UA" sz="14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додатково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marR="207645" algn="l">
                        <a:lnSpc>
                          <a:spcPts val="24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отриманої продукції на 1</a:t>
                      </a:r>
                      <a:r>
                        <a:rPr lang="uk-UA" sz="1400" spc="-34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голову,</a:t>
                      </a:r>
                      <a:r>
                        <a:rPr lang="uk-UA" sz="14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8115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367,22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5245" marR="5080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568,20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11125" algn="l"/>
                      <a:r>
                        <a:rPr lang="uk-UA" sz="1400" dirty="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748,61</a:t>
                      </a:r>
                      <a:endParaRPr lang="ru-RU" sz="1400" dirty="0"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>
                        <a:spcBef>
                          <a:spcPts val="15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8900" marR="88900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103,9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957223851"/>
                  </a:ext>
                </a:extLst>
              </a:tr>
              <a:tr h="867574">
                <a:tc>
                  <a:txBody>
                    <a:bodyPr/>
                    <a:lstStyle/>
                    <a:p>
                      <a:pPr marL="67945" marR="101600" algn="l">
                        <a:lnSpc>
                          <a:spcPct val="150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Рентабельність</a:t>
                      </a:r>
                      <a:r>
                        <a:rPr lang="uk-UA" sz="1400" spc="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вирощування та відгодівлі</a:t>
                      </a:r>
                      <a:r>
                        <a:rPr lang="uk-UA" sz="1400" spc="-3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голови</a:t>
                      </a:r>
                      <a:r>
                        <a:rPr lang="uk-UA" sz="14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</a:t>
                      </a:r>
                      <a:r>
                        <a:rPr lang="uk-UA" sz="14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народження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lnSpc>
                          <a:spcPts val="1605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</a:t>
                      </a:r>
                      <a:r>
                        <a:rPr lang="uk-UA" sz="14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забою,</a:t>
                      </a:r>
                      <a:r>
                        <a:rPr lang="uk-UA" sz="14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61925" marR="15621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/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53975" marR="50800" algn="ctr"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/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99390" algn="l"/>
                      <a:r>
                        <a:rPr lang="uk-UA" sz="1400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17,1</a:t>
                      </a:r>
                      <a:endParaRPr lang="ru-RU" sz="14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7945" algn="l"/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67945" algn="l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88900" marR="87630"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8,92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0179018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CD4DD68-E56C-F791-BF2D-D8717990CE3B}"/>
              </a:ext>
            </a:extLst>
          </p:cNvPr>
          <p:cNvSpPr txBox="1"/>
          <p:nvPr/>
        </p:nvSpPr>
        <p:spPr>
          <a:xfrm>
            <a:off x="-1" y="5801440"/>
            <a:ext cx="1194385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 ефективність за літнього сезону року показала рентабельність виробництва 1 голови на дорощуванні - 31 %, а рентабельність вирощування та відгодівлі 1 голови від народження до забою – 17,1%, це на 4,2 % вище порівняно з контролем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556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eda1df-9839-4f89-a578-95b194e0b97e">
      <Terms xmlns="http://schemas.microsoft.com/office/infopath/2007/PartnerControls"/>
    </lcf76f155ced4ddcb4097134ff3c332f>
    <TaxCatchAll xmlns="40481840-ab57-4925-9e0f-7533e63236f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A100E97384474F4ABE3C8F0E4F3B7F0D" ma:contentTypeVersion="9" ma:contentTypeDescription="Створення нового документа." ma:contentTypeScope="" ma:versionID="711cf6642c3183aa347c3849d5832264">
  <xsd:schema xmlns:xsd="http://www.w3.org/2001/XMLSchema" xmlns:xs="http://www.w3.org/2001/XMLSchema" xmlns:p="http://schemas.microsoft.com/office/2006/metadata/properties" xmlns:ns2="b7eda1df-9839-4f89-a578-95b194e0b97e" xmlns:ns3="40481840-ab57-4925-9e0f-7533e63236f2" targetNamespace="http://schemas.microsoft.com/office/2006/metadata/properties" ma:root="true" ma:fieldsID="6ecb081599559a8386fbc1b4f0634361" ns2:_="" ns3:_="">
    <xsd:import namespace="b7eda1df-9839-4f89-a578-95b194e0b97e"/>
    <xsd:import namespace="40481840-ab57-4925-9e0f-7533e63236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da1df-9839-4f89-a578-95b194e0b9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Теги зображень" ma:readOnly="false" ma:fieldId="{5cf76f15-5ced-4ddc-b409-7134ff3c332f}" ma:taxonomyMulti="true" ma:sspId="44d9d1b8-7896-4ec6-b5ab-824fec1791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481840-ab57-4925-9e0f-7533e63236f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fb632ce0-04ab-4634-8627-5e237a303423}" ma:internalName="TaxCatchAll" ma:showField="CatchAllData" ma:web="40481840-ab57-4925-9e0f-7533e63236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вмісту"/>
        <xsd:element ref="dc:title" minOccurs="0" maxOccurs="1" ma:index="4" ma:displayName="Заголовок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EDA125-5F9F-4326-83D8-3F3A963C6D75}">
  <ds:schemaRefs>
    <ds:schemaRef ds:uri="http://schemas.microsoft.com/office/2006/metadata/properties"/>
    <ds:schemaRef ds:uri="http://schemas.microsoft.com/office/infopath/2007/PartnerControls"/>
    <ds:schemaRef ds:uri="b7eda1df-9839-4f89-a578-95b194e0b97e"/>
    <ds:schemaRef ds:uri="40481840-ab57-4925-9e0f-7533e63236f2"/>
  </ds:schemaRefs>
</ds:datastoreItem>
</file>

<file path=customXml/itemProps2.xml><?xml version="1.0" encoding="utf-8"?>
<ds:datastoreItem xmlns:ds="http://schemas.openxmlformats.org/officeDocument/2006/customXml" ds:itemID="{A349C521-8F18-4F35-8C9A-CE0C04D66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7eda1df-9839-4f89-a578-95b194e0b97e"/>
    <ds:schemaRef ds:uri="40481840-ab57-4925-9e0f-7533e63236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BA500F4-340E-4AE6-8D5E-082892E200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4598</TotalTime>
  <Words>1557</Words>
  <Application>Microsoft Office PowerPoint</Application>
  <PresentationFormat>Широкоэкранный</PresentationFormat>
  <Paragraphs>326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Каміла Абузарова</dc:creator>
  <cp:lastModifiedBy>strizhak tatyana</cp:lastModifiedBy>
  <cp:revision>144</cp:revision>
  <cp:lastPrinted>2021-08-25T05:54:14Z</cp:lastPrinted>
  <dcterms:created xsi:type="dcterms:W3CDTF">2021-08-20T07:05:18Z</dcterms:created>
  <dcterms:modified xsi:type="dcterms:W3CDTF">2024-05-16T22:56:08Z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0x010100A100E97384474F4ABE3C8F0E4F3B7F0D</vt:lpwstr>
  </property>
</Properties>
</file>