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07"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308"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4CE94-9739-494B-8E2A-7EF001011C11}" type="datetimeFigureOut">
              <a:rPr lang="ru-RU" smtClean="0"/>
              <a:t>12.05.2023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9C4CC-F842-41EF-9D58-56EC072C3B92}" type="slidenum">
              <a:rPr lang="ru-RU" smtClean="0"/>
              <a:t>‹#›</a:t>
            </a:fld>
            <a:endParaRPr lang="ru-RU"/>
          </a:p>
        </p:txBody>
      </p:sp>
    </p:spTree>
    <p:extLst>
      <p:ext uri="{BB962C8B-B14F-4D97-AF65-F5344CB8AC3E}">
        <p14:creationId xmlns:p14="http://schemas.microsoft.com/office/powerpoint/2010/main" val="170222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D758F4-1D35-4793-9DC9-E85803601B6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E663945-465A-4C6D-9A96-34E3DCEAE5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BD6A22B-19F8-4DF2-B42F-D4F9C360E78A}"/>
              </a:ext>
            </a:extLst>
          </p:cNvPr>
          <p:cNvSpPr>
            <a:spLocks noGrp="1"/>
          </p:cNvSpPr>
          <p:nvPr>
            <p:ph type="dt" sz="half" idx="10"/>
          </p:nvPr>
        </p:nvSpPr>
        <p:spPr/>
        <p:txBody>
          <a:bodyPr/>
          <a:lstStyle/>
          <a:p>
            <a:fld id="{6FE77A5A-018B-4FFD-915B-463D71B19F69}" type="datetime1">
              <a:rPr lang="ru-RU" smtClean="0"/>
              <a:t>12.05.2023</a:t>
            </a:fld>
            <a:endParaRPr lang="ru-RU"/>
          </a:p>
        </p:txBody>
      </p:sp>
      <p:sp>
        <p:nvSpPr>
          <p:cNvPr id="5" name="Нижний колонтитул 4">
            <a:extLst>
              <a:ext uri="{FF2B5EF4-FFF2-40B4-BE49-F238E27FC236}">
                <a16:creationId xmlns:a16="http://schemas.microsoft.com/office/drawing/2014/main" id="{3BAFFC1B-D894-4DC9-9D81-519F8AAE972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7A79D59-BE66-4F0E-915C-3232F4FC339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339611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13B560-9ABE-4EBB-B457-7AFEB46C866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C2D927F-5ABF-4EB9-B08D-063F8AA6374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AADD60B-4552-44A8-9323-E6358D7FAE92}"/>
              </a:ext>
            </a:extLst>
          </p:cNvPr>
          <p:cNvSpPr>
            <a:spLocks noGrp="1"/>
          </p:cNvSpPr>
          <p:nvPr>
            <p:ph type="dt" sz="half" idx="10"/>
          </p:nvPr>
        </p:nvSpPr>
        <p:spPr/>
        <p:txBody>
          <a:bodyPr/>
          <a:lstStyle/>
          <a:p>
            <a:fld id="{B1C235C3-D911-4052-B225-796EABED82FD}" type="datetime1">
              <a:rPr lang="ru-RU" smtClean="0"/>
              <a:t>12.05.2023</a:t>
            </a:fld>
            <a:endParaRPr lang="ru-RU"/>
          </a:p>
        </p:txBody>
      </p:sp>
      <p:sp>
        <p:nvSpPr>
          <p:cNvPr id="5" name="Нижний колонтитул 4">
            <a:extLst>
              <a:ext uri="{FF2B5EF4-FFF2-40B4-BE49-F238E27FC236}">
                <a16:creationId xmlns:a16="http://schemas.microsoft.com/office/drawing/2014/main" id="{C3A9F694-6425-4950-8F4C-8A1E9356A34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0FA81C-847D-44F4-AED5-F7D69E0CA337}"/>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221865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82900D3-C3F3-46F9-B9D0-800E0C40757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250838C-D404-4CE9-BCFA-8EA12EA5ADE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44679C0-5994-49D9-8605-85283AB3C74C}"/>
              </a:ext>
            </a:extLst>
          </p:cNvPr>
          <p:cNvSpPr>
            <a:spLocks noGrp="1"/>
          </p:cNvSpPr>
          <p:nvPr>
            <p:ph type="dt" sz="half" idx="10"/>
          </p:nvPr>
        </p:nvSpPr>
        <p:spPr/>
        <p:txBody>
          <a:bodyPr/>
          <a:lstStyle/>
          <a:p>
            <a:fld id="{038F1642-C80F-45A1-BC8A-512D0F3EDFCD}" type="datetime1">
              <a:rPr lang="ru-RU" smtClean="0"/>
              <a:t>12.05.2023</a:t>
            </a:fld>
            <a:endParaRPr lang="ru-RU"/>
          </a:p>
        </p:txBody>
      </p:sp>
      <p:sp>
        <p:nvSpPr>
          <p:cNvPr id="5" name="Нижний колонтитул 4">
            <a:extLst>
              <a:ext uri="{FF2B5EF4-FFF2-40B4-BE49-F238E27FC236}">
                <a16:creationId xmlns:a16="http://schemas.microsoft.com/office/drawing/2014/main" id="{4DA411C8-3ABF-4E70-8DF4-B7C98122CC0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A23EFBC-096A-4A51-9C79-907CCDC345B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84121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154A4-E27C-4190-8CB1-7CEA99EFAA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E0FA150-7E4C-4325-A896-9338CE3AC11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B1BB89E-7BAE-472A-AB9E-8D37587487BF}"/>
              </a:ext>
            </a:extLst>
          </p:cNvPr>
          <p:cNvSpPr>
            <a:spLocks noGrp="1"/>
          </p:cNvSpPr>
          <p:nvPr>
            <p:ph type="dt" sz="half" idx="10"/>
          </p:nvPr>
        </p:nvSpPr>
        <p:spPr/>
        <p:txBody>
          <a:bodyPr/>
          <a:lstStyle/>
          <a:p>
            <a:fld id="{6413E79F-A7CB-44C8-92AC-60744991DA97}" type="datetime1">
              <a:rPr lang="ru-RU" smtClean="0"/>
              <a:t>12.05.2023</a:t>
            </a:fld>
            <a:endParaRPr lang="ru-RU"/>
          </a:p>
        </p:txBody>
      </p:sp>
      <p:sp>
        <p:nvSpPr>
          <p:cNvPr id="5" name="Нижний колонтитул 4">
            <a:extLst>
              <a:ext uri="{FF2B5EF4-FFF2-40B4-BE49-F238E27FC236}">
                <a16:creationId xmlns:a16="http://schemas.microsoft.com/office/drawing/2014/main" id="{FDEA1A21-1148-4403-993E-D0B2AC31BFA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3B30AAC-AC24-450C-BE9D-8A1BB0F12916}"/>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58132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085D69-65EF-43AF-9E16-10306294A32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02DD273-9183-4BD8-A43F-093236B10C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08C74DE-C8AF-4B91-AE78-6D5E8370DB72}"/>
              </a:ext>
            </a:extLst>
          </p:cNvPr>
          <p:cNvSpPr>
            <a:spLocks noGrp="1"/>
          </p:cNvSpPr>
          <p:nvPr>
            <p:ph type="dt" sz="half" idx="10"/>
          </p:nvPr>
        </p:nvSpPr>
        <p:spPr/>
        <p:txBody>
          <a:bodyPr/>
          <a:lstStyle/>
          <a:p>
            <a:fld id="{221F1026-4D51-4C35-ACC2-847A8B274831}" type="datetime1">
              <a:rPr lang="ru-RU" smtClean="0"/>
              <a:t>12.05.2023</a:t>
            </a:fld>
            <a:endParaRPr lang="ru-RU"/>
          </a:p>
        </p:txBody>
      </p:sp>
      <p:sp>
        <p:nvSpPr>
          <p:cNvPr id="5" name="Нижний колонтитул 4">
            <a:extLst>
              <a:ext uri="{FF2B5EF4-FFF2-40B4-BE49-F238E27FC236}">
                <a16:creationId xmlns:a16="http://schemas.microsoft.com/office/drawing/2014/main" id="{CE3654EF-8827-4FC2-9199-A281E3A100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DD36F30-49F6-4478-BFE1-58D7CF7BCFDA}"/>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31783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603837-629B-482A-B9A3-F0F7773022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D358FE4-C26E-44F5-AF84-2331F84A5D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646051BA-A7ED-432B-8631-6A49DCE507A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AF22FA1-CD60-436D-8BC3-750A85DF4EEA}"/>
              </a:ext>
            </a:extLst>
          </p:cNvPr>
          <p:cNvSpPr>
            <a:spLocks noGrp="1"/>
          </p:cNvSpPr>
          <p:nvPr>
            <p:ph type="dt" sz="half" idx="10"/>
          </p:nvPr>
        </p:nvSpPr>
        <p:spPr/>
        <p:txBody>
          <a:bodyPr/>
          <a:lstStyle/>
          <a:p>
            <a:fld id="{CF0E6574-388A-4A81-8A28-3EBBD6CA870E}" type="datetime1">
              <a:rPr lang="ru-RU" smtClean="0"/>
              <a:t>12.05.2023</a:t>
            </a:fld>
            <a:endParaRPr lang="ru-RU"/>
          </a:p>
        </p:txBody>
      </p:sp>
      <p:sp>
        <p:nvSpPr>
          <p:cNvPr id="6" name="Нижний колонтитул 5">
            <a:extLst>
              <a:ext uri="{FF2B5EF4-FFF2-40B4-BE49-F238E27FC236}">
                <a16:creationId xmlns:a16="http://schemas.microsoft.com/office/drawing/2014/main" id="{4352659F-61B1-41AC-B0F2-224455F1B25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CB5CB7B-ED78-4711-A9CD-986C2904068B}"/>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2665767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611A03-6108-4EE9-933D-E2405E70D70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DD919B2-2B11-4D2A-89C9-B2CE036DD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D09238E-5B9B-4434-B12E-6C89E0B899B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72E3394-C0D3-4314-99D0-2AA8B22060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7BFB9E8-1A0C-43BE-BBFD-75E013853E9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B979FEB-7B5A-4618-9B43-3B2551BF7243}"/>
              </a:ext>
            </a:extLst>
          </p:cNvPr>
          <p:cNvSpPr>
            <a:spLocks noGrp="1"/>
          </p:cNvSpPr>
          <p:nvPr>
            <p:ph type="dt" sz="half" idx="10"/>
          </p:nvPr>
        </p:nvSpPr>
        <p:spPr/>
        <p:txBody>
          <a:bodyPr/>
          <a:lstStyle/>
          <a:p>
            <a:fld id="{B6C3B44C-628D-407C-ADDA-EBF1A5EF4F58}" type="datetime1">
              <a:rPr lang="ru-RU" smtClean="0"/>
              <a:t>12.05.2023</a:t>
            </a:fld>
            <a:endParaRPr lang="ru-RU"/>
          </a:p>
        </p:txBody>
      </p:sp>
      <p:sp>
        <p:nvSpPr>
          <p:cNvPr id="8" name="Нижний колонтитул 7">
            <a:extLst>
              <a:ext uri="{FF2B5EF4-FFF2-40B4-BE49-F238E27FC236}">
                <a16:creationId xmlns:a16="http://schemas.microsoft.com/office/drawing/2014/main" id="{00446BFB-E809-4019-BFE6-A9A8BC1D86E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193FB15-1C88-4201-BF60-13E333012DB0}"/>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579617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0B2FC1-7F3E-41E0-BF08-938D9BD9CF3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B862CD9-C7AC-4A3E-AEAE-2AFEDBA9F11A}"/>
              </a:ext>
            </a:extLst>
          </p:cNvPr>
          <p:cNvSpPr>
            <a:spLocks noGrp="1"/>
          </p:cNvSpPr>
          <p:nvPr>
            <p:ph type="dt" sz="half" idx="10"/>
          </p:nvPr>
        </p:nvSpPr>
        <p:spPr/>
        <p:txBody>
          <a:bodyPr/>
          <a:lstStyle/>
          <a:p>
            <a:fld id="{9DB7BA57-7FB8-46EA-AFDC-E01587D3A7E2}" type="datetime1">
              <a:rPr lang="ru-RU" smtClean="0"/>
              <a:t>12.05.2023</a:t>
            </a:fld>
            <a:endParaRPr lang="ru-RU"/>
          </a:p>
        </p:txBody>
      </p:sp>
      <p:sp>
        <p:nvSpPr>
          <p:cNvPr id="4" name="Нижний колонтитул 3">
            <a:extLst>
              <a:ext uri="{FF2B5EF4-FFF2-40B4-BE49-F238E27FC236}">
                <a16:creationId xmlns:a16="http://schemas.microsoft.com/office/drawing/2014/main" id="{3C214D46-ADBD-40F3-8BFE-BCC34738D2D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2A35397A-4173-4402-AFEB-6D38209C7B22}"/>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3136786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C3E8581-BA13-4090-894A-D972B1AA2B27}"/>
              </a:ext>
            </a:extLst>
          </p:cNvPr>
          <p:cNvSpPr>
            <a:spLocks noGrp="1"/>
          </p:cNvSpPr>
          <p:nvPr>
            <p:ph type="dt" sz="half" idx="10"/>
          </p:nvPr>
        </p:nvSpPr>
        <p:spPr/>
        <p:txBody>
          <a:bodyPr/>
          <a:lstStyle/>
          <a:p>
            <a:fld id="{166B64A7-325B-445A-A76B-E5FC76C1F815}" type="datetime1">
              <a:rPr lang="ru-RU" smtClean="0"/>
              <a:t>12.05.2023</a:t>
            </a:fld>
            <a:endParaRPr lang="ru-RU"/>
          </a:p>
        </p:txBody>
      </p:sp>
      <p:sp>
        <p:nvSpPr>
          <p:cNvPr id="3" name="Нижний колонтитул 2">
            <a:extLst>
              <a:ext uri="{FF2B5EF4-FFF2-40B4-BE49-F238E27FC236}">
                <a16:creationId xmlns:a16="http://schemas.microsoft.com/office/drawing/2014/main" id="{2A1B4F58-1D1A-4710-8A91-15AD0CC2FF8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E511B9C-4259-4239-999F-7E7BB0BF9CDC}"/>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410145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2BF3CC-1073-4F50-A913-44CAEBB49E6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9611FE2-838C-4E53-9B26-CA5BD24B4C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C91C99B-0E0E-44BD-A339-B791349747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96B81F6-B761-43AB-BBD4-B0458C9ADFF7}"/>
              </a:ext>
            </a:extLst>
          </p:cNvPr>
          <p:cNvSpPr>
            <a:spLocks noGrp="1"/>
          </p:cNvSpPr>
          <p:nvPr>
            <p:ph type="dt" sz="half" idx="10"/>
          </p:nvPr>
        </p:nvSpPr>
        <p:spPr/>
        <p:txBody>
          <a:bodyPr/>
          <a:lstStyle/>
          <a:p>
            <a:fld id="{079A9DAA-08B7-4CB1-8B5E-E13D538E0370}" type="datetime1">
              <a:rPr lang="ru-RU" smtClean="0"/>
              <a:t>12.05.2023</a:t>
            </a:fld>
            <a:endParaRPr lang="ru-RU"/>
          </a:p>
        </p:txBody>
      </p:sp>
      <p:sp>
        <p:nvSpPr>
          <p:cNvPr id="6" name="Нижний колонтитул 5">
            <a:extLst>
              <a:ext uri="{FF2B5EF4-FFF2-40B4-BE49-F238E27FC236}">
                <a16:creationId xmlns:a16="http://schemas.microsoft.com/office/drawing/2014/main" id="{38C29492-C1A7-4586-8E80-165A861FC1B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A264771-F42E-497C-8A08-C1794D3D31EB}"/>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195686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C281DA-7967-4850-BF04-32FFA60D8FE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877BC0E-BADB-449E-880E-97D3BC1366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A2D172C-D9EC-49D5-AC76-70D60354E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90692E9-60B2-4D21-8B28-2CFCDFF9E8A2}"/>
              </a:ext>
            </a:extLst>
          </p:cNvPr>
          <p:cNvSpPr>
            <a:spLocks noGrp="1"/>
          </p:cNvSpPr>
          <p:nvPr>
            <p:ph type="dt" sz="half" idx="10"/>
          </p:nvPr>
        </p:nvSpPr>
        <p:spPr/>
        <p:txBody>
          <a:bodyPr/>
          <a:lstStyle/>
          <a:p>
            <a:fld id="{62A78F0A-95CC-46C8-AB1B-ABADB373FEC5}" type="datetime1">
              <a:rPr lang="ru-RU" smtClean="0"/>
              <a:t>12.05.2023</a:t>
            </a:fld>
            <a:endParaRPr lang="ru-RU"/>
          </a:p>
        </p:txBody>
      </p:sp>
      <p:sp>
        <p:nvSpPr>
          <p:cNvPr id="6" name="Нижний колонтитул 5">
            <a:extLst>
              <a:ext uri="{FF2B5EF4-FFF2-40B4-BE49-F238E27FC236}">
                <a16:creationId xmlns:a16="http://schemas.microsoft.com/office/drawing/2014/main" id="{87E8BC70-31A6-44FC-B3FC-B28327A2A68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9C2D767-E956-4F1A-AA64-CB3184DE4E3E}"/>
              </a:ext>
            </a:extLst>
          </p:cNvPr>
          <p:cNvSpPr>
            <a:spLocks noGrp="1"/>
          </p:cNvSpPr>
          <p:nvPr>
            <p:ph type="sldNum" sz="quarter" idx="12"/>
          </p:nvPr>
        </p:nvSpPr>
        <p:spPr/>
        <p:txBody>
          <a:bodyPr/>
          <a:lstStyle/>
          <a:p>
            <a:fld id="{4FB0123B-6A9C-4DDD-9F8B-20BFE9922AFD}" type="slidenum">
              <a:rPr lang="ru-RU" smtClean="0"/>
              <a:t>‹#›</a:t>
            </a:fld>
            <a:endParaRPr lang="ru-RU"/>
          </a:p>
        </p:txBody>
      </p:sp>
    </p:spTree>
    <p:extLst>
      <p:ext uri="{BB962C8B-B14F-4D97-AF65-F5344CB8AC3E}">
        <p14:creationId xmlns:p14="http://schemas.microsoft.com/office/powerpoint/2010/main" val="1231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80A29F-E997-4F07-9870-34C418C72B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98FC90E-9475-4697-A898-FD0F391841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76511B4-7C2D-4D34-A556-24F677C84B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6BC02-A00E-4039-913E-080E595AEC06}" type="datetime1">
              <a:rPr lang="ru-RU" smtClean="0"/>
              <a:t>12.05.2023</a:t>
            </a:fld>
            <a:endParaRPr lang="ru-RU"/>
          </a:p>
        </p:txBody>
      </p:sp>
      <p:sp>
        <p:nvSpPr>
          <p:cNvPr id="5" name="Нижний колонтитул 4">
            <a:extLst>
              <a:ext uri="{FF2B5EF4-FFF2-40B4-BE49-F238E27FC236}">
                <a16:creationId xmlns:a16="http://schemas.microsoft.com/office/drawing/2014/main" id="{14E70E13-57FA-46AA-897E-99B6C31F5C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E1CA09F-DE25-49FA-9613-030B4F11AC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0123B-6A9C-4DDD-9F8B-20BFE9922AFD}" type="slidenum">
              <a:rPr lang="ru-RU" smtClean="0"/>
              <a:t>‹#›</a:t>
            </a:fld>
            <a:endParaRPr lang="ru-RU"/>
          </a:p>
        </p:txBody>
      </p:sp>
    </p:spTree>
    <p:extLst>
      <p:ext uri="{BB962C8B-B14F-4D97-AF65-F5344CB8AC3E}">
        <p14:creationId xmlns:p14="http://schemas.microsoft.com/office/powerpoint/2010/main" val="3140543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2.xml"/><Relationship Id="rId1" Type="http://schemas.openxmlformats.org/officeDocument/2006/relationships/video" Target="https://www.youtube.com/embed/5TWSA0kp-po?feature=oembed"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ideo" Target="https://www.youtube.com/embed/FJWFxCsbrN0?feature=oembed" TargetMode="External"/><Relationship Id="rId5" Type="http://schemas.openxmlformats.org/officeDocument/2006/relationships/image" Target="../media/image21.jpe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ideo" Target="https://www.youtube.com/embed/ro-fiZWL_1k?feature=oembed" TargetMode="External"/><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slideLayout" Target="../slideLayouts/slideLayout2.xml"/><Relationship Id="rId1" Type="http://schemas.openxmlformats.org/officeDocument/2006/relationships/video" Target="https://www.youtube.com/embed/nFch2D1THGg?feature=oembed"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slideLayout" Target="../slideLayouts/slideLayout2.xml"/><Relationship Id="rId1" Type="http://schemas.openxmlformats.org/officeDocument/2006/relationships/video" Target="https://www.youtube.com/embed/dyXOWGvm-lc?feature=oembed" TargetMode="External"/><Relationship Id="rId4" Type="http://schemas.openxmlformats.org/officeDocument/2006/relationships/image" Target="../media/image29.png"/></Relationships>
</file>

<file path=ppt/slides/_rels/slide1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Layout" Target="../slideLayouts/slideLayout2.xml"/><Relationship Id="rId1" Type="http://schemas.openxmlformats.org/officeDocument/2006/relationships/video" Target="https://www.youtube.com/embed/aNsKVGhSOyg?feature=oembed" TargetMode="External"/><Relationship Id="rId4" Type="http://schemas.openxmlformats.org/officeDocument/2006/relationships/image" Target="../media/image33.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slideLayout" Target="../slideLayouts/slideLayout2.xml"/><Relationship Id="rId1" Type="http://schemas.openxmlformats.org/officeDocument/2006/relationships/video" Target="https://www.youtube.com/embed/Gp6_39Zj6lg?feature=oembed" TargetMode="External"/></Relationships>
</file>

<file path=ppt/slides/_rels/slide21.xml.rels><?xml version="1.0" encoding="UTF-8" standalone="yes"?>
<Relationships xmlns="http://schemas.openxmlformats.org/package/2006/relationships"><Relationship Id="rId8" Type="http://schemas.openxmlformats.org/officeDocument/2006/relationships/image" Target="../media/image37.jpeg"/><Relationship Id="rId3" Type="http://schemas.openxmlformats.org/officeDocument/2006/relationships/video" Target="https://www.youtube.com/embed/nx8KD7zke08?list=PLDIyG8hc4iSoo8uPGl_3g7gy2_Iea-v0E" TargetMode="External"/><Relationship Id="rId7" Type="http://schemas.openxmlformats.org/officeDocument/2006/relationships/image" Target="../media/image36.jpeg"/><Relationship Id="rId2" Type="http://schemas.openxmlformats.org/officeDocument/2006/relationships/video" Target="https://www.youtube.com/embed/ZCt-Ljk0aAk?list=PLDIyG8hc4iSoo8uPGl_3g7gy2_Iea-v0E" TargetMode="External"/><Relationship Id="rId1" Type="http://schemas.openxmlformats.org/officeDocument/2006/relationships/video" Target="https://www.youtube.com/embed/YZa1uZ7j_Qw?list=PLDIyG8hc4iSoo8uPGl_3g7gy2_Iea-v0E" TargetMode="External"/><Relationship Id="rId6" Type="http://schemas.openxmlformats.org/officeDocument/2006/relationships/image" Target="../media/image35.jpeg"/><Relationship Id="rId5" Type="http://schemas.openxmlformats.org/officeDocument/2006/relationships/slideLayout" Target="../slideLayouts/slideLayout2.xml"/><Relationship Id="rId4" Type="http://schemas.openxmlformats.org/officeDocument/2006/relationships/video" Target="https://www.youtube.com/embed/xXwSyPALu2o?list=PLDIyG8hc4iSoo8uPGl_3g7gy2_Iea-v0E" TargetMode="External"/><Relationship Id="rId9" Type="http://schemas.openxmlformats.org/officeDocument/2006/relationships/image" Target="../media/image3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Yr0PxobC3f0?feature=oembed"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ideo" Target="https://www.youtube.com/embed/OCg98pUk1FA?feature=oembed" TargetMode="Externa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ideo" Target="https://www.youtube.com/embed/h4roTQ293Kw?feature=oembed" TargetMode="External"/><Relationship Id="rId5" Type="http://schemas.openxmlformats.org/officeDocument/2006/relationships/image" Target="../media/image12.jpe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E86E86-05B4-4A74-A448-DD8CB5387BB9}"/>
              </a:ext>
            </a:extLst>
          </p:cNvPr>
          <p:cNvSpPr txBox="1"/>
          <p:nvPr/>
        </p:nvSpPr>
        <p:spPr>
          <a:xfrm>
            <a:off x="407283" y="790346"/>
            <a:ext cx="6295352" cy="1754326"/>
          </a:xfrm>
          <a:prstGeom prst="rect">
            <a:avLst/>
          </a:prstGeom>
          <a:noFill/>
        </p:spPr>
        <p:txBody>
          <a:bodyPr wrap="square">
            <a:spAutoFit/>
          </a:bodyPr>
          <a:lstStyle/>
          <a:p>
            <a:pPr algn="ctr"/>
            <a:r>
              <a:rPr lang="uk-UA" sz="5400" b="1" dirty="0">
                <a:latin typeface="Arial" panose="020B0604020202020204" pitchFamily="34" charset="0"/>
                <a:cs typeface="Arial" panose="020B0604020202020204" pitchFamily="34" charset="0"/>
              </a:rPr>
              <a:t>3. Електронна будова атома</a:t>
            </a:r>
          </a:p>
        </p:txBody>
      </p:sp>
      <p:pic>
        <p:nvPicPr>
          <p:cNvPr id="1026" name="Picture 2">
            <a:extLst>
              <a:ext uri="{FF2B5EF4-FFF2-40B4-BE49-F238E27FC236}">
                <a16:creationId xmlns:a16="http://schemas.microsoft.com/office/drawing/2014/main" id="{40A3BA6F-B613-F5CA-953E-3ECD49F1E1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2635" y="321513"/>
            <a:ext cx="5153025" cy="60769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73D2AAD-E293-DD24-70E7-5C4D9795B0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8661" y="2882152"/>
            <a:ext cx="3332595" cy="3339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71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15CD96-945D-82A4-035B-C50BC35F1028}"/>
              </a:ext>
            </a:extLst>
          </p:cNvPr>
          <p:cNvSpPr txBox="1"/>
          <p:nvPr/>
        </p:nvSpPr>
        <p:spPr>
          <a:xfrm>
            <a:off x="286829" y="256633"/>
            <a:ext cx="4449074" cy="6555641"/>
          </a:xfrm>
          <a:prstGeom prst="rect">
            <a:avLst/>
          </a:prstGeom>
          <a:noFill/>
        </p:spPr>
        <p:txBody>
          <a:bodyPr wrap="square">
            <a:spAutoFit/>
          </a:bodyPr>
          <a:lstStyle/>
          <a:p>
            <a:pPr indent="450215" algn="just"/>
            <a:r>
              <a:rPr lang="uk-UA" sz="1400" b="1" dirty="0">
                <a:effectLst/>
                <a:latin typeface="Calibri" panose="020F0502020204030204" pitchFamily="34" charset="0"/>
                <a:ea typeface="Calibri" panose="020F0502020204030204" pitchFamily="34" charset="0"/>
                <a:cs typeface="Times New Roman" panose="02020603050405020304" pitchFamily="18" charset="0"/>
              </a:rPr>
              <a:t>Якщо електрон переходить з нижчого на вищий енергетичний рівень, він повинен поглинати фотон. Отримуючи енергію фотона, електрон збуджується.</a:t>
            </a: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Таким чином, модель атома, за Бором, передбачає існування в ньому енергетичних рівнів, і, залишаючись на будь-якому з них, електрон при русі не випромінює енергію. Енергія виділяється чи поглинається атомом лише тому випадку, якщо електрон переходить із однієї енергетичного рівня в інший. Якщо електрон переходить з інших енергетичних рівнів на основний рівень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1), то спектрі виходить 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Лаймана</a:t>
            </a:r>
            <a:r>
              <a:rPr lang="uk-UA" sz="1400" dirty="0">
                <a:effectLst/>
                <a:latin typeface="Calibri" panose="020F0502020204030204" pitchFamily="34" charset="0"/>
                <a:ea typeface="Calibri" panose="020F0502020204030204" pitchFamily="34" charset="0"/>
                <a:cs typeface="Times New Roman" panose="02020603050405020304" pitchFamily="18" charset="0"/>
              </a:rPr>
              <a:t>. При переході електрона з енергетичних рівнів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&gt; 2 до рівня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2, виходить 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Бальмера</a:t>
            </a:r>
            <a:r>
              <a:rPr lang="uk-UA" sz="1400" dirty="0">
                <a:effectLst/>
                <a:latin typeface="Calibri" panose="020F0502020204030204" pitchFamily="34" charset="0"/>
                <a:ea typeface="Calibri" panose="020F0502020204030204" pitchFamily="34" charset="0"/>
                <a:cs typeface="Times New Roman" panose="02020603050405020304" pitchFamily="18" charset="0"/>
              </a:rPr>
              <a:t>, а при переході з рівнів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&gt; 3 до рівня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3 - 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Пашена</a:t>
            </a:r>
            <a:r>
              <a:rPr lang="uk-UA" sz="1400" dirty="0">
                <a:effectLst/>
                <a:latin typeface="Calibri" panose="020F0502020204030204" pitchFamily="34" charset="0"/>
                <a:ea typeface="Calibri" panose="020F0502020204030204" pitchFamily="34" charset="0"/>
                <a:cs typeface="Times New Roman" panose="02020603050405020304" pitchFamily="18" charset="0"/>
              </a:rPr>
              <a:t>. У такий спосіб виникають і наступні серії. Відомий спектр атома водню за допомогою теорії Бора було розшифровано.</a:t>
            </a:r>
          </a:p>
          <a:p>
            <a:pPr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Однак незабаром почали накопичуватися нові факти, які не узгоджувалися із простою моделлю Бора. При використанні спектрометрів більш високої роздільної здатності було виявлено тонку структуру ліній у спектрі атома водню. Виявилося, що з них складається з кількох близько розташованих ліній. Потрібно уточнення моделі атома. Було введено додаткові квантові числа, хоча вони не були наслідком існуючої теорії. Ще більші труднощі виникли при інтерпретації спектрів атомів, складніших, ніж спектр атома водню. Теорія Бора не могла їх пояснити. Потрібні були нові теоретичні ідеї щодо властивостей таких субмікроскопічних частинок, як електрон</a:t>
            </a:r>
            <a:endParaRPr lang="uk-UA" sz="1400" dirty="0"/>
          </a:p>
        </p:txBody>
      </p:sp>
      <p:pic>
        <p:nvPicPr>
          <p:cNvPr id="4" name="Мультимедиа в Интернете 3" title="11 клас. Фізика. Дослід Резерфорда. Постулати Бора. Енергетичні рівні атома">
            <a:hlinkClick r:id="" action="ppaction://media"/>
            <a:extLst>
              <a:ext uri="{FF2B5EF4-FFF2-40B4-BE49-F238E27FC236}">
                <a16:creationId xmlns:a16="http://schemas.microsoft.com/office/drawing/2014/main" id="{0067630C-2998-E07C-47E3-535C8493FBBA}"/>
              </a:ext>
            </a:extLst>
          </p:cNvPr>
          <p:cNvPicPr>
            <a:picLocks noRot="1" noChangeAspect="1"/>
          </p:cNvPicPr>
          <p:nvPr>
            <a:videoFile r:link="rId1"/>
          </p:nvPr>
        </p:nvPicPr>
        <p:blipFill>
          <a:blip r:embed="rId3"/>
          <a:stretch>
            <a:fillRect/>
          </a:stretch>
        </p:blipFill>
        <p:spPr>
          <a:xfrm>
            <a:off x="5084792" y="1598643"/>
            <a:ext cx="6698891" cy="3784873"/>
          </a:xfrm>
          <a:prstGeom prst="rect">
            <a:avLst/>
          </a:prstGeom>
        </p:spPr>
      </p:pic>
    </p:spTree>
    <p:extLst>
      <p:ext uri="{BB962C8B-B14F-4D97-AF65-F5344CB8AC3E}">
        <p14:creationId xmlns:p14="http://schemas.microsoft.com/office/powerpoint/2010/main" val="63547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C66C99-A9AE-D16A-3C56-2DC66229D622}"/>
              </a:ext>
            </a:extLst>
          </p:cNvPr>
          <p:cNvSpPr txBox="1"/>
          <p:nvPr/>
        </p:nvSpPr>
        <p:spPr>
          <a:xfrm>
            <a:off x="338586" y="215241"/>
            <a:ext cx="4940780" cy="2358915"/>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3.4. Хвильові властивості матерії</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 1924 р. французький фізик Луї де Бройль (1892-1987) показав, що електрони та інші тіла виявляють дуалізм і мають властивості як хвилі, так і частки.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Математично ця гіпотеза виражається у наступній формі: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2E547110-4253-FE2E-D048-01484729556E}"/>
              </a:ext>
            </a:extLst>
          </p:cNvPr>
          <p:cNvPicPr>
            <a:picLocks noChangeAspect="1"/>
          </p:cNvPicPr>
          <p:nvPr/>
        </p:nvPicPr>
        <p:blipFill>
          <a:blip r:embed="rId2"/>
          <a:stretch>
            <a:fillRect/>
          </a:stretch>
        </p:blipFill>
        <p:spPr>
          <a:xfrm>
            <a:off x="2137459" y="2612975"/>
            <a:ext cx="830028" cy="518032"/>
          </a:xfrm>
          <a:prstGeom prst="rect">
            <a:avLst/>
          </a:prstGeom>
        </p:spPr>
      </p:pic>
      <p:sp>
        <p:nvSpPr>
          <p:cNvPr id="7" name="TextBox 6">
            <a:extLst>
              <a:ext uri="{FF2B5EF4-FFF2-40B4-BE49-F238E27FC236}">
                <a16:creationId xmlns:a16="http://schemas.microsoft.com/office/drawing/2014/main" id="{4F3A6F2B-DFE5-D553-A712-C0825BA250AC}"/>
              </a:ext>
            </a:extLst>
          </p:cNvPr>
          <p:cNvSpPr txBox="1"/>
          <p:nvPr/>
        </p:nvSpPr>
        <p:spPr>
          <a:xfrm>
            <a:off x="338586" y="3212974"/>
            <a:ext cx="4940780" cy="1367234"/>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800" dirty="0">
                <a:effectLst/>
                <a:latin typeface="Calibri" panose="020F0502020204030204" pitchFamily="34" charset="0"/>
                <a:ea typeface="Calibri" panose="020F0502020204030204" pitchFamily="34" charset="0"/>
                <a:cs typeface="Calibri" panose="020F0502020204030204" pitchFamily="34" charset="0"/>
              </a:rPr>
              <a:t>λ</a:t>
            </a:r>
            <a:r>
              <a:rPr lang="uk-UA" sz="1800" dirty="0">
                <a:effectLst/>
                <a:latin typeface="Calibri" panose="020F0502020204030204" pitchFamily="34" charset="0"/>
                <a:ea typeface="Calibri" panose="020F0502020204030204" pitchFamily="34" charset="0"/>
                <a:cs typeface="Times New Roman" panose="02020603050405020304" pitchFamily="18" charset="0"/>
              </a:rPr>
              <a:t> – довжина хвилі тіла; h – постійна Планка;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uk-UA" sz="1800" dirty="0">
                <a:effectLst/>
                <a:latin typeface="Calibri" panose="020F0502020204030204" pitchFamily="34" charset="0"/>
                <a:ea typeface="Calibri" panose="020F0502020204030204" pitchFamily="34" charset="0"/>
                <a:cs typeface="Times New Roman" panose="02020603050405020304" pitchFamily="18" charset="0"/>
              </a:rPr>
              <a:t> – маса тіла; </a:t>
            </a:r>
            <a:r>
              <a:rPr lang="en-US"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dirty="0">
                <a:effectLst/>
                <a:latin typeface="Calibri" panose="020F0502020204030204" pitchFamily="34" charset="0"/>
                <a:ea typeface="Calibri" panose="020F0502020204030204" pitchFamily="34" charset="0"/>
                <a:cs typeface="Times New Roman" panose="02020603050405020304" pitchFamily="18" charset="0"/>
              </a:rPr>
              <a:t> – швидкість тіла.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Добуток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dirty="0">
                <a:effectLst/>
                <a:latin typeface="Calibri" panose="020F0502020204030204" pitchFamily="34" charset="0"/>
                <a:ea typeface="Calibri" panose="020F0502020204030204" pitchFamily="34" charset="0"/>
                <a:cs typeface="Times New Roman" panose="02020603050405020304" pitchFamily="18" charset="0"/>
              </a:rPr>
              <a:t> імпульс (кількість руху) тіла.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(приклад 3.6)</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B8829B2-7C1E-89F1-EFD9-B014B50FB727}"/>
              </a:ext>
            </a:extLst>
          </p:cNvPr>
          <p:cNvSpPr txBox="1"/>
          <p:nvPr/>
        </p:nvSpPr>
        <p:spPr>
          <a:xfrm>
            <a:off x="5626579" y="431229"/>
            <a:ext cx="6094562" cy="539955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Результат розрахунку показує, що довжина хвилі електрона – цілком контрольована величина, і дуалізм електрона є реальністю. Але довжини хвиль великих тіл виявилися занадто малими, і їх хвильовими властивостями можна знехтувати.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Хвильові властивості електронів експериментально підтверджені їхньою дифракцією (1927 р.), яка має суто хвильову природу. Створення електронного мікроскопа (1933 р.) стало кроком до свідомого практичного використання хвильової природи електрона.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Далі було запропоновано математичні рівняння, що дозволяють зрозуміти природу електронів в атомах. Їх запропонували незалежно один від одного німецький фізик Вернер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Гейзенберг</a:t>
            </a:r>
            <a:r>
              <a:rPr lang="uk-UA" sz="1800" dirty="0">
                <a:effectLst/>
                <a:latin typeface="Calibri" panose="020F0502020204030204" pitchFamily="34" charset="0"/>
                <a:ea typeface="Calibri" panose="020F0502020204030204" pitchFamily="34" charset="0"/>
                <a:cs typeface="Times New Roman" panose="02020603050405020304" pitchFamily="18" charset="0"/>
              </a:rPr>
              <a:t> (1901-1976) та австрійський фізик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Ервін</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Шредінгер</a:t>
            </a:r>
            <a:r>
              <a:rPr lang="uk-UA" sz="1800" dirty="0">
                <a:effectLst/>
                <a:latin typeface="Calibri" panose="020F0502020204030204" pitchFamily="34" charset="0"/>
                <a:ea typeface="Calibri" panose="020F0502020204030204" pitchFamily="34" charset="0"/>
                <a:cs typeface="Times New Roman" panose="02020603050405020304" pitchFamily="18" charset="0"/>
              </a:rPr>
              <a:t> (1887-1961).</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r>
              <a:rPr lang="uk-UA" sz="1800" dirty="0">
                <a:effectLst/>
                <a:latin typeface="Calibri" panose="020F0502020204030204" pitchFamily="34" charset="0"/>
                <a:ea typeface="Calibri" panose="020F0502020204030204" pitchFamily="34" charset="0"/>
                <a:cs typeface="Times New Roman" panose="02020603050405020304" pitchFamily="18" charset="0"/>
              </a:rPr>
              <a:t>Вони зробили важливий внесок у створення квантової механіки.</a:t>
            </a:r>
            <a:endParaRPr lang="uk-UA" dirty="0"/>
          </a:p>
        </p:txBody>
      </p:sp>
    </p:spTree>
    <p:extLst>
      <p:ext uri="{BB962C8B-B14F-4D97-AF65-F5344CB8AC3E}">
        <p14:creationId xmlns:p14="http://schemas.microsoft.com/office/powerpoint/2010/main" val="2717357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8D1FA-48FF-C0AA-8E0F-B7C73BEACFB7}"/>
              </a:ext>
            </a:extLst>
          </p:cNvPr>
          <p:cNvSpPr txBox="1"/>
          <p:nvPr/>
        </p:nvSpPr>
        <p:spPr>
          <a:xfrm>
            <a:off x="224288" y="261596"/>
            <a:ext cx="5124090" cy="4801314"/>
          </a:xfrm>
          <a:prstGeom prst="rect">
            <a:avLst/>
          </a:prstGeom>
          <a:noFill/>
        </p:spPr>
        <p:txBody>
          <a:bodyPr wrap="square">
            <a:spAutoFit/>
          </a:bodyPr>
          <a:lstStyle/>
          <a:p>
            <a:pPr indent="450215" algn="just"/>
            <a:r>
              <a:rPr lang="uk-UA" sz="1800" dirty="0">
                <a:effectLst/>
                <a:latin typeface="Calibri" panose="020F0502020204030204" pitchFamily="34" charset="0"/>
                <a:ea typeface="Calibri" panose="020F0502020204030204" pitchFamily="34" charset="0"/>
                <a:cs typeface="Times New Roman" panose="02020603050405020304" pitchFamily="18" charset="0"/>
              </a:rPr>
              <a:t>Квантова механіка, чи хвильова механіка, - це область фізики, яка математично описує хвильові властивості субмікроскопічних частинок.</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uk-UA" sz="1800" dirty="0">
                <a:effectLst/>
                <a:latin typeface="Calibri" panose="020F0502020204030204" pitchFamily="34" charset="0"/>
                <a:ea typeface="Calibri" panose="020F0502020204030204" pitchFamily="34" charset="0"/>
                <a:cs typeface="Times New Roman" panose="02020603050405020304" pitchFamily="18" charset="0"/>
              </a:rPr>
              <a:t>Бор представляв рух електрона як обертання орбітою навколо ядра. Щоб описати таку орбіту, необхідно було знати точно позицію електрона у кожний момент часу. Квантова механіка відмовилася від уявлень про орбіту електронів в атомі та допустила невизначеність у їхніх позиціях.</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uk-UA" sz="1800" dirty="0" err="1">
                <a:effectLst/>
                <a:latin typeface="Calibri" panose="020F0502020204030204" pitchFamily="34" charset="0"/>
                <a:ea typeface="Calibri" panose="020F0502020204030204" pitchFamily="34" charset="0"/>
                <a:cs typeface="Times New Roman" panose="02020603050405020304" pitchFamily="18" charset="0"/>
              </a:rPr>
              <a:t>Гейзенберг</a:t>
            </a:r>
            <a:r>
              <a:rPr lang="uk-UA" sz="1800" dirty="0">
                <a:effectLst/>
                <a:latin typeface="Calibri" panose="020F0502020204030204" pitchFamily="34" charset="0"/>
                <a:ea typeface="Calibri" panose="020F0502020204030204" pitchFamily="34" charset="0"/>
                <a:cs typeface="Times New Roman" panose="02020603050405020304" pitchFamily="18" charset="0"/>
              </a:rPr>
              <a:t> (1927) показав, що неможливо знати з високою точністю одночасно позицію та імпульс частинки, такий як електрон. Він сформулював </a:t>
            </a:r>
            <a:r>
              <a:rPr lang="uk-UA" sz="1800" b="1" i="1" dirty="0">
                <a:effectLst/>
                <a:latin typeface="Calibri" panose="020F0502020204030204" pitchFamily="34" charset="0"/>
                <a:ea typeface="Calibri" panose="020F0502020204030204" pitchFamily="34" charset="0"/>
                <a:cs typeface="Times New Roman" panose="02020603050405020304" pitchFamily="18" charset="0"/>
              </a:rPr>
              <a:t>принцип невизначеності, який стверджує, що добуток невизначеності в позиції та невизначеності в імпульсі частки має бути не менше ніж величина</a:t>
            </a:r>
            <a:r>
              <a:rPr lang="uk-UA" sz="1400" b="1" i="1" dirty="0">
                <a:effectLst/>
                <a:latin typeface="Calibri" panose="020F0502020204030204" pitchFamily="34" charset="0"/>
                <a:ea typeface="Calibri" panose="020F0502020204030204" pitchFamily="34" charset="0"/>
                <a:cs typeface="Times New Roman" panose="02020603050405020304" pitchFamily="18" charset="0"/>
              </a:rPr>
              <a:t> </a:t>
            </a:r>
            <a:endParaRPr lang="uk-UA" b="1" i="1" dirty="0"/>
          </a:p>
        </p:txBody>
      </p:sp>
      <p:pic>
        <p:nvPicPr>
          <p:cNvPr id="4" name="Рисунок 3">
            <a:extLst>
              <a:ext uri="{FF2B5EF4-FFF2-40B4-BE49-F238E27FC236}">
                <a16:creationId xmlns:a16="http://schemas.microsoft.com/office/drawing/2014/main" id="{0F5DB246-592A-1BF7-AEB0-6CBC94DBBC20}"/>
              </a:ext>
            </a:extLst>
          </p:cNvPr>
          <p:cNvPicPr>
            <a:picLocks noChangeAspect="1"/>
          </p:cNvPicPr>
          <p:nvPr/>
        </p:nvPicPr>
        <p:blipFill>
          <a:blip r:embed="rId3"/>
          <a:stretch>
            <a:fillRect/>
          </a:stretch>
        </p:blipFill>
        <p:spPr>
          <a:xfrm>
            <a:off x="2582264" y="4781179"/>
            <a:ext cx="408137" cy="226981"/>
          </a:xfrm>
          <a:prstGeom prst="rect">
            <a:avLst/>
          </a:prstGeom>
        </p:spPr>
      </p:pic>
      <p:pic>
        <p:nvPicPr>
          <p:cNvPr id="6" name="Рисунок 5">
            <a:extLst>
              <a:ext uri="{FF2B5EF4-FFF2-40B4-BE49-F238E27FC236}">
                <a16:creationId xmlns:a16="http://schemas.microsoft.com/office/drawing/2014/main" id="{2D8DCC72-7470-7698-8F15-342EA346B01D}"/>
              </a:ext>
            </a:extLst>
          </p:cNvPr>
          <p:cNvPicPr>
            <a:picLocks noChangeAspect="1"/>
          </p:cNvPicPr>
          <p:nvPr/>
        </p:nvPicPr>
        <p:blipFill>
          <a:blip r:embed="rId4"/>
          <a:stretch>
            <a:fillRect/>
          </a:stretch>
        </p:blipFill>
        <p:spPr>
          <a:xfrm>
            <a:off x="2033808" y="4942774"/>
            <a:ext cx="1774518" cy="474295"/>
          </a:xfrm>
          <a:prstGeom prst="rect">
            <a:avLst/>
          </a:prstGeom>
        </p:spPr>
      </p:pic>
      <p:sp>
        <p:nvSpPr>
          <p:cNvPr id="8" name="TextBox 7">
            <a:extLst>
              <a:ext uri="{FF2B5EF4-FFF2-40B4-BE49-F238E27FC236}">
                <a16:creationId xmlns:a16="http://schemas.microsoft.com/office/drawing/2014/main" id="{B8C96DAD-CCF8-90D9-FB02-04100634B7F5}"/>
              </a:ext>
            </a:extLst>
          </p:cNvPr>
          <p:cNvSpPr txBox="1"/>
          <p:nvPr/>
        </p:nvSpPr>
        <p:spPr>
          <a:xfrm>
            <a:off x="224288" y="5520711"/>
            <a:ext cx="5029199" cy="1337289"/>
          </a:xfrm>
          <a:prstGeom prst="rect">
            <a:avLst/>
          </a:prstGeom>
          <a:noFill/>
        </p:spPr>
        <p:txBody>
          <a:bodyPr wrap="square">
            <a:spAutoFit/>
          </a:bodyPr>
          <a:lstStyle/>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a:effectLst/>
                <a:latin typeface="Calibri" panose="020F0502020204030204" pitchFamily="34" charset="0"/>
                <a:ea typeface="Calibri" panose="020F0502020204030204" pitchFamily="34" charset="0"/>
                <a:cs typeface="Times New Roman" panose="02020603050405020304" pitchFamily="18" charset="0"/>
              </a:rPr>
              <a:t>х - невизначеність координати частинки вздовж осі х; </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рх</a:t>
            </a:r>
            <a:r>
              <a:rPr lang="uk-UA" sz="1400" dirty="0">
                <a:effectLst/>
                <a:latin typeface="Calibri" panose="020F0502020204030204" pitchFamily="34" charset="0"/>
                <a:ea typeface="Calibri" panose="020F0502020204030204" pitchFamily="34" charset="0"/>
                <a:cs typeface="Times New Roman" panose="02020603050405020304" pitchFamily="18" charset="0"/>
              </a:rPr>
              <a:t> - невизначеність проекції імпульсу р на вісь х.</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Під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невизначеностями</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a:effectLst/>
                <a:latin typeface="Calibri" panose="020F0502020204030204" pitchFamily="34" charset="0"/>
                <a:ea typeface="Calibri" panose="020F0502020204030204" pitchFamily="34" charset="0"/>
                <a:cs typeface="Times New Roman" panose="02020603050405020304" pitchFamily="18" charset="0"/>
              </a:rPr>
              <a:t>х і </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рх</a:t>
            </a:r>
            <a:r>
              <a:rPr lang="uk-UA" sz="1400" dirty="0">
                <a:effectLst/>
                <a:latin typeface="Calibri" panose="020F0502020204030204" pitchFamily="34" charset="0"/>
                <a:ea typeface="Calibri" panose="020F0502020204030204" pitchFamily="34" charset="0"/>
                <a:cs typeface="Times New Roman" panose="02020603050405020304" pitchFamily="18" charset="0"/>
              </a:rPr>
              <a:t> розуміються середньоквадратичні відхилення координати та імпульсу від своїх середніх значень, тобто. дисперсії.</a:t>
            </a:r>
          </a:p>
        </p:txBody>
      </p:sp>
      <p:sp>
        <p:nvSpPr>
          <p:cNvPr id="10" name="TextBox 9">
            <a:extLst>
              <a:ext uri="{FF2B5EF4-FFF2-40B4-BE49-F238E27FC236}">
                <a16:creationId xmlns:a16="http://schemas.microsoft.com/office/drawing/2014/main" id="{B27818CE-0055-2EA8-CB5C-933893DE9C05}"/>
              </a:ext>
            </a:extLst>
          </p:cNvPr>
          <p:cNvSpPr txBox="1"/>
          <p:nvPr/>
        </p:nvSpPr>
        <p:spPr>
          <a:xfrm>
            <a:off x="5738723" y="261596"/>
            <a:ext cx="6094562" cy="3441776"/>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Аналогічні залежності можна скласти для напрямків вздовж осей </a:t>
            </a:r>
            <a:r>
              <a:rPr lang="en-US" sz="1800" dirty="0">
                <a:effectLst/>
                <a:latin typeface="Calibri" panose="020F0502020204030204" pitchFamily="34" charset="0"/>
                <a:ea typeface="Calibri" panose="020F0502020204030204" pitchFamily="34" charset="0"/>
                <a:cs typeface="Times New Roman" panose="02020603050405020304" pitchFamily="18" charset="0"/>
              </a:rPr>
              <a:t>y</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z.</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Відповідно до принципу невизначеності можна стверджувати: якщо точно задані координати електрона, то неможливо знати його імпульс, і навпаки, якщо точно відомий імпульс електрона, то не можна точно знати його положення в атомі. Для опису електрона атомі можливий лише статистичний підхід. Так, не вдається передбачити, що електрон буде в даній точці в певний момент часу, але можна встановити можливість знаходження електрона у певній позиції в атомі.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Мультимедиа в Интернете 10" title="Принцип невизначеності Гейзенберга. Квантова механіка простими словами |  Всесвіт UA">
            <a:hlinkClick r:id="" action="ppaction://media"/>
            <a:extLst>
              <a:ext uri="{FF2B5EF4-FFF2-40B4-BE49-F238E27FC236}">
                <a16:creationId xmlns:a16="http://schemas.microsoft.com/office/drawing/2014/main" id="{DE16D2E7-469B-1C1B-5346-19DEE8C8FE41}"/>
              </a:ext>
            </a:extLst>
          </p:cNvPr>
          <p:cNvPicPr>
            <a:picLocks noRot="1" noChangeAspect="1"/>
          </p:cNvPicPr>
          <p:nvPr>
            <a:videoFile r:link="rId1"/>
          </p:nvPr>
        </p:nvPicPr>
        <p:blipFill>
          <a:blip r:embed="rId5"/>
          <a:stretch>
            <a:fillRect/>
          </a:stretch>
        </p:blipFill>
        <p:spPr>
          <a:xfrm>
            <a:off x="6372045" y="3662708"/>
            <a:ext cx="5370664" cy="3034425"/>
          </a:xfrm>
          <a:prstGeom prst="rect">
            <a:avLst/>
          </a:prstGeom>
        </p:spPr>
      </p:pic>
    </p:spTree>
    <p:extLst>
      <p:ext uri="{BB962C8B-B14F-4D97-AF65-F5344CB8AC3E}">
        <p14:creationId xmlns:p14="http://schemas.microsoft.com/office/powerpoint/2010/main" val="2582018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9359B3-ED02-5498-7C3F-7B7F8FF74490}"/>
              </a:ext>
            </a:extLst>
          </p:cNvPr>
          <p:cNvSpPr txBox="1"/>
          <p:nvPr/>
        </p:nvSpPr>
        <p:spPr>
          <a:xfrm>
            <a:off x="364466" y="156784"/>
            <a:ext cx="5536002" cy="4501297"/>
          </a:xfrm>
          <a:prstGeom prst="rect">
            <a:avLst/>
          </a:prstGeom>
          <a:noFill/>
        </p:spPr>
        <p:txBody>
          <a:bodyPr wrap="square">
            <a:spAutoFit/>
          </a:bodyPr>
          <a:lstStyle/>
          <a:p>
            <a:pPr indent="450215" algn="just">
              <a:lnSpc>
                <a:spcPct val="107000"/>
              </a:lnSpc>
              <a:spcAft>
                <a:spcPts val="800"/>
              </a:spcAft>
            </a:pPr>
            <a:r>
              <a:rPr lang="uk-UA" sz="1600" dirty="0">
                <a:effectLst/>
                <a:latin typeface="Calibri" panose="020F0502020204030204" pitchFamily="34" charset="0"/>
                <a:ea typeface="Calibri" panose="020F0502020204030204" pitchFamily="34" charset="0"/>
                <a:cs typeface="Times New Roman" panose="02020603050405020304" pitchFamily="18" charset="0"/>
              </a:rPr>
              <a:t>Таким чином, прояв невизначеності імпульсу або швидкості електрона в атомі не дозволяє точно визначити його орбіту. Якщо електрон розглядати як хвилю, атом можна уявити без орбіт, передбачених моделлю Бора. З позицій квантової механіки будову атома вдалося описати за допомогою імовірнісної функції, яка дає уявлення про розподіл у просторі заряду, пов'язаного із електронами. Її математичний вираз, який став основою квантової хімії, запропонував </a:t>
            </a:r>
            <a:r>
              <a:rPr lang="uk-UA" sz="1600" dirty="0" err="1">
                <a:effectLst/>
                <a:latin typeface="Calibri" panose="020F0502020204030204" pitchFamily="34" charset="0"/>
                <a:ea typeface="Calibri" panose="020F0502020204030204" pitchFamily="34" charset="0"/>
                <a:cs typeface="Times New Roman" panose="02020603050405020304" pitchFamily="18" charset="0"/>
              </a:rPr>
              <a:t>Ервін</a:t>
            </a:r>
            <a:r>
              <a:rPr lang="uk-UA" sz="1600" dirty="0">
                <a:effectLst/>
                <a:latin typeface="Calibri" panose="020F0502020204030204" pitchFamily="34" charset="0"/>
                <a:ea typeface="Calibri" panose="020F0502020204030204" pitchFamily="34" charset="0"/>
                <a:cs typeface="Times New Roman" panose="02020603050405020304" pitchFamily="18" charset="0"/>
              </a:rPr>
              <a:t> </a:t>
            </a:r>
            <a:r>
              <a:rPr lang="uk-UA" sz="1600" dirty="0" err="1">
                <a:effectLst/>
                <a:latin typeface="Calibri" panose="020F0502020204030204" pitchFamily="34" charset="0"/>
                <a:ea typeface="Calibri" panose="020F0502020204030204" pitchFamily="34" charset="0"/>
                <a:cs typeface="Times New Roman" panose="02020603050405020304" pitchFamily="18" charset="0"/>
              </a:rPr>
              <a:t>Шредінгер</a:t>
            </a:r>
            <a:r>
              <a:rPr lang="uk-UA" sz="1600" dirty="0">
                <a:effectLst/>
                <a:latin typeface="Calibri" panose="020F0502020204030204" pitchFamily="34" charset="0"/>
                <a:ea typeface="Calibri" panose="020F0502020204030204" pitchFamily="34" charset="0"/>
                <a:cs typeface="Times New Roman" panose="02020603050405020304" pitchFamily="18" charset="0"/>
              </a:rPr>
              <a:t> в 1925-1926 роках.</a:t>
            </a:r>
          </a:p>
          <a:p>
            <a:pPr indent="450215" algn="just">
              <a:lnSpc>
                <a:spcPct val="107000"/>
              </a:lnSpc>
              <a:spcAft>
                <a:spcPts val="800"/>
              </a:spcAft>
            </a:pPr>
            <a:r>
              <a:rPr lang="uk-UA" sz="1600" dirty="0">
                <a:effectLst/>
                <a:latin typeface="Calibri" panose="020F0502020204030204" pitchFamily="34" charset="0"/>
                <a:ea typeface="Calibri" panose="020F0502020204030204" pitchFamily="34" charset="0"/>
                <a:cs typeface="Times New Roman" panose="02020603050405020304" pitchFamily="18" charset="0"/>
              </a:rPr>
              <a:t>Якщо хвилі де Бройля описують стан частинки тільки у разі її вільного руху, то рівняння </a:t>
            </a:r>
            <a:r>
              <a:rPr lang="uk-UA" sz="1600" dirty="0" err="1">
                <a:effectLst/>
                <a:latin typeface="Calibri" panose="020F0502020204030204" pitchFamily="34" charset="0"/>
                <a:ea typeface="Calibri" panose="020F0502020204030204" pitchFamily="34" charset="0"/>
                <a:cs typeface="Times New Roman" panose="02020603050405020304" pitchFamily="18" charset="0"/>
              </a:rPr>
              <a:t>Шредінгера</a:t>
            </a:r>
            <a:r>
              <a:rPr lang="uk-UA" sz="1600" dirty="0">
                <a:effectLst/>
                <a:latin typeface="Calibri" panose="020F0502020204030204" pitchFamily="34" charset="0"/>
                <a:ea typeface="Calibri" panose="020F0502020204030204" pitchFamily="34" charset="0"/>
                <a:cs typeface="Times New Roman" panose="02020603050405020304" pitchFamily="18" charset="0"/>
              </a:rPr>
              <a:t> справедливе для частки, яка знаходиться в полі сил з потенційною енергією V, яка залежить від координат частки.</a:t>
            </a:r>
          </a:p>
          <a:p>
            <a:pPr indent="450215" algn="just">
              <a:lnSpc>
                <a:spcPct val="107000"/>
              </a:lnSpc>
              <a:spcAft>
                <a:spcPts val="800"/>
              </a:spcAft>
            </a:pPr>
            <a:r>
              <a:rPr lang="uk-UA" sz="1600" dirty="0">
                <a:effectLst/>
                <a:latin typeface="Calibri" panose="020F0502020204030204" pitchFamily="34" charset="0"/>
                <a:ea typeface="Calibri" panose="020F0502020204030204" pitchFamily="34" charset="0"/>
                <a:cs typeface="Times New Roman" panose="02020603050405020304" pitchFamily="18" charset="0"/>
              </a:rPr>
              <a:t>Рівняння </a:t>
            </a:r>
            <a:r>
              <a:rPr lang="uk-UA" sz="1600" dirty="0" err="1">
                <a:effectLst/>
                <a:latin typeface="Calibri" panose="020F0502020204030204" pitchFamily="34" charset="0"/>
                <a:ea typeface="Calibri" panose="020F0502020204030204" pitchFamily="34" charset="0"/>
                <a:cs typeface="Times New Roman" panose="02020603050405020304" pitchFamily="18" charset="0"/>
              </a:rPr>
              <a:t>Шредінгера</a:t>
            </a:r>
            <a:r>
              <a:rPr lang="uk-UA" sz="1600" dirty="0">
                <a:effectLst/>
                <a:latin typeface="Calibri" panose="020F0502020204030204" pitchFamily="34" charset="0"/>
                <a:ea typeface="Calibri" panose="020F0502020204030204" pitchFamily="34" charset="0"/>
                <a:cs typeface="Times New Roman" panose="02020603050405020304" pitchFamily="18" charset="0"/>
              </a:rPr>
              <a:t> для електрона, що рухається в одновимірному просторі в полі сил з потенційною енергією V, має такий вигляд:</a:t>
            </a:r>
          </a:p>
        </p:txBody>
      </p:sp>
      <p:pic>
        <p:nvPicPr>
          <p:cNvPr id="7" name="Рисунок 6">
            <a:extLst>
              <a:ext uri="{FF2B5EF4-FFF2-40B4-BE49-F238E27FC236}">
                <a16:creationId xmlns:a16="http://schemas.microsoft.com/office/drawing/2014/main" id="{6C30AC38-12FB-C58C-D307-CF3343E0BE75}"/>
              </a:ext>
            </a:extLst>
          </p:cNvPr>
          <p:cNvPicPr>
            <a:picLocks noChangeAspect="1"/>
          </p:cNvPicPr>
          <p:nvPr/>
        </p:nvPicPr>
        <p:blipFill>
          <a:blip r:embed="rId3"/>
          <a:stretch>
            <a:fillRect/>
          </a:stretch>
        </p:blipFill>
        <p:spPr>
          <a:xfrm>
            <a:off x="1898299" y="4749150"/>
            <a:ext cx="2517629" cy="737249"/>
          </a:xfrm>
          <a:prstGeom prst="rect">
            <a:avLst/>
          </a:prstGeom>
        </p:spPr>
      </p:pic>
      <p:sp>
        <p:nvSpPr>
          <p:cNvPr id="9" name="TextBox 8">
            <a:extLst>
              <a:ext uri="{FF2B5EF4-FFF2-40B4-BE49-F238E27FC236}">
                <a16:creationId xmlns:a16="http://schemas.microsoft.com/office/drawing/2014/main" id="{866B5274-F6E7-FFFB-5326-BA4BEDEA3CD9}"/>
              </a:ext>
            </a:extLst>
          </p:cNvPr>
          <p:cNvSpPr txBox="1"/>
          <p:nvPr/>
        </p:nvSpPr>
        <p:spPr>
          <a:xfrm>
            <a:off x="364466" y="5672341"/>
            <a:ext cx="5449738" cy="607539"/>
          </a:xfrm>
          <a:prstGeom prst="rect">
            <a:avLst/>
          </a:prstGeom>
          <a:noFill/>
        </p:spPr>
        <p:txBody>
          <a:bodyPr wrap="square">
            <a:spAutoFit/>
          </a:bodyPr>
          <a:lstStyle/>
          <a:p>
            <a:pPr indent="450215" algn="just">
              <a:lnSpc>
                <a:spcPct val="107000"/>
              </a:lnSpc>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a:t>
            </a:r>
            <a:r>
              <a:rPr lang="uk-UA" sz="1600" dirty="0">
                <a:effectLst/>
                <a:latin typeface="Calibri" panose="020F0502020204030204" pitchFamily="34" charset="0"/>
                <a:ea typeface="Calibri" panose="020F0502020204030204" pitchFamily="34" charset="0"/>
                <a:cs typeface="Times New Roman" panose="02020603050405020304" pitchFamily="18" charset="0"/>
              </a:rPr>
              <a:t> – маса електрона; х – координата для електрона вздовж осі х</a:t>
            </a:r>
            <a:r>
              <a:rPr lang="ru-RU" sz="1600" dirty="0">
                <a:effectLst/>
                <a:latin typeface="Calibri" panose="020F0502020204030204" pitchFamily="34" charset="0"/>
                <a:ea typeface="Calibri" panose="020F0502020204030204" pitchFamily="34" charset="0"/>
                <a:cs typeface="Times New Roman" panose="02020603050405020304" pitchFamily="18" charset="0"/>
              </a:rPr>
              <a:t>, </a:t>
            </a:r>
            <a:r>
              <a:rPr lang="uk-UA" sz="1600" dirty="0">
                <a:effectLst/>
                <a:latin typeface="Calibri" panose="020F0502020204030204" pitchFamily="34" charset="0"/>
                <a:ea typeface="Calibri" panose="020F0502020204030204" pitchFamily="34" charset="0"/>
                <a:cs typeface="Times New Roman" panose="02020603050405020304" pitchFamily="18" charset="0"/>
              </a:rPr>
              <a:t>Е – повна енергія; </a:t>
            </a:r>
            <a:r>
              <a:rPr lang="uk-UA" sz="1600" dirty="0">
                <a:effectLst/>
                <a:latin typeface="Calibri" panose="020F0502020204030204" pitchFamily="34" charset="0"/>
                <a:ea typeface="Calibri" panose="020F0502020204030204" pitchFamily="34" charset="0"/>
                <a:cs typeface="Calibri" panose="020F0502020204030204" pitchFamily="34" charset="0"/>
              </a:rPr>
              <a:t>Ψ</a:t>
            </a:r>
            <a:r>
              <a:rPr lang="uk-UA" sz="1600" dirty="0">
                <a:effectLst/>
                <a:latin typeface="Calibri" panose="020F0502020204030204" pitchFamily="34" charset="0"/>
                <a:ea typeface="Calibri" panose="020F0502020204030204" pitchFamily="34" charset="0"/>
                <a:cs typeface="Times New Roman" panose="02020603050405020304" pitchFamily="18" charset="0"/>
              </a:rPr>
              <a:t> («псі») - хвильова функція.</a:t>
            </a:r>
          </a:p>
        </p:txBody>
      </p:sp>
      <p:pic>
        <p:nvPicPr>
          <p:cNvPr id="11" name="Мультимедиа в Интернете 10" title="Классические уравнения | уравнение Шрёдингера (координатное представление) | простейший вывод">
            <a:hlinkClick r:id="" action="ppaction://media"/>
            <a:extLst>
              <a:ext uri="{FF2B5EF4-FFF2-40B4-BE49-F238E27FC236}">
                <a16:creationId xmlns:a16="http://schemas.microsoft.com/office/drawing/2014/main" id="{2A1D5412-5D83-9341-2030-633332EB4787}"/>
              </a:ext>
            </a:extLst>
          </p:cNvPr>
          <p:cNvPicPr>
            <a:picLocks noRot="1" noChangeAspect="1"/>
          </p:cNvPicPr>
          <p:nvPr>
            <a:videoFile r:link="rId1"/>
          </p:nvPr>
        </p:nvPicPr>
        <p:blipFill>
          <a:blip r:embed="rId4"/>
          <a:stretch>
            <a:fillRect/>
          </a:stretch>
        </p:blipFill>
        <p:spPr>
          <a:xfrm>
            <a:off x="6214853" y="1689882"/>
            <a:ext cx="5253450" cy="2968199"/>
          </a:xfrm>
          <a:prstGeom prst="rect">
            <a:avLst/>
          </a:prstGeom>
        </p:spPr>
      </p:pic>
    </p:spTree>
    <p:extLst>
      <p:ext uri="{BB962C8B-B14F-4D97-AF65-F5344CB8AC3E}">
        <p14:creationId xmlns:p14="http://schemas.microsoft.com/office/powerpoint/2010/main" val="42983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2B13C6-4736-B0AE-D48E-EC0F0022BCA1}"/>
              </a:ext>
            </a:extLst>
          </p:cNvPr>
          <p:cNvSpPr txBox="1"/>
          <p:nvPr/>
        </p:nvSpPr>
        <p:spPr>
          <a:xfrm>
            <a:off x="735402" y="346564"/>
            <a:ext cx="4750998" cy="5915274"/>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Модель атома з позицій квантової механіки включає ядро, навколо якого розташовуються області з найбільшою ймовірністю знаходження електрона, тобто. орбіталі. Зауважимо, що в одній орбіталі розміщується трохи більше двох електронів.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Кожна орбіталь може проникати в області, зайняті іншими орбіталями, але вони максимально зберігають свою незалежність.</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Орбіталі часто розглядають по-різному: або як області найбільш ймовірної присутності електрона - частки, або як зосередження електронної хмари. З урахуванням високих швидкостей руху електронів результати обох підходів рівноцінні стосовно багатьох проблем хімії. Тому припустимо говорити про електрон і як про частинку, і як про електронну хмару, коли потрібно особливо підкреслити будь-які його властивості.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descr="undefined">
            <a:extLst>
              <a:ext uri="{FF2B5EF4-FFF2-40B4-BE49-F238E27FC236}">
                <a16:creationId xmlns:a16="http://schemas.microsoft.com/office/drawing/2014/main" id="{99ED5E8B-10A0-AF3D-EE16-DFEF66EF34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5226" y="1164567"/>
            <a:ext cx="3981374" cy="3981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698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Мультимедиа в Интернете 3" title="ch0103 Современная теория строения  атома - квантовая механика">
            <a:hlinkClick r:id="" action="ppaction://media"/>
            <a:extLst>
              <a:ext uri="{FF2B5EF4-FFF2-40B4-BE49-F238E27FC236}">
                <a16:creationId xmlns:a16="http://schemas.microsoft.com/office/drawing/2014/main" id="{D6B0929B-BA33-13F0-2892-60A5EE3B447C}"/>
              </a:ext>
            </a:extLst>
          </p:cNvPr>
          <p:cNvPicPr>
            <a:picLocks noRot="1" noChangeAspect="1"/>
          </p:cNvPicPr>
          <p:nvPr>
            <a:videoFile r:link="rId1"/>
          </p:nvPr>
        </p:nvPicPr>
        <p:blipFill>
          <a:blip r:embed="rId3"/>
          <a:stretch>
            <a:fillRect/>
          </a:stretch>
        </p:blipFill>
        <p:spPr>
          <a:xfrm>
            <a:off x="4161145" y="773243"/>
            <a:ext cx="7502131" cy="4238704"/>
          </a:xfrm>
          <a:prstGeom prst="rect">
            <a:avLst/>
          </a:prstGeom>
        </p:spPr>
      </p:pic>
      <p:sp>
        <p:nvSpPr>
          <p:cNvPr id="4" name="TextBox 3">
            <a:extLst>
              <a:ext uri="{FF2B5EF4-FFF2-40B4-BE49-F238E27FC236}">
                <a16:creationId xmlns:a16="http://schemas.microsoft.com/office/drawing/2014/main" id="{A2D3169E-0922-736B-78B0-9D003E32C5EB}"/>
              </a:ext>
            </a:extLst>
          </p:cNvPr>
          <p:cNvSpPr txBox="1"/>
          <p:nvPr/>
        </p:nvSpPr>
        <p:spPr>
          <a:xfrm>
            <a:off x="718148" y="362451"/>
            <a:ext cx="3137860" cy="6017866"/>
          </a:xfrm>
          <a:prstGeom prst="rect">
            <a:avLst/>
          </a:prstGeom>
          <a:noFill/>
        </p:spPr>
        <p:txBody>
          <a:bodyPr wrap="square">
            <a:spAutoFit/>
          </a:bodyPr>
          <a:lstStyle/>
          <a:p>
            <a:pPr indent="450215" algn="just">
              <a:lnSpc>
                <a:spcPct val="107000"/>
              </a:lnSpc>
              <a:spcAft>
                <a:spcPts val="800"/>
              </a:spcAft>
            </a:pPr>
            <a:r>
              <a:rPr lang="uk-UA" b="1" dirty="0">
                <a:effectLst/>
                <a:latin typeface="Calibri" panose="020F0502020204030204" pitchFamily="34" charset="0"/>
                <a:ea typeface="Calibri" panose="020F0502020204030204" pitchFamily="34" charset="0"/>
                <a:cs typeface="Times New Roman" panose="02020603050405020304" pitchFamily="18" charset="0"/>
              </a:rPr>
              <a:t>3.5. Квантові числа та атомні орбіталі</a:t>
            </a:r>
          </a:p>
          <a:p>
            <a:pPr indent="450215" algn="just">
              <a:lnSpc>
                <a:spcPct val="107000"/>
              </a:lnSpc>
              <a:spcAft>
                <a:spcPts val="80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dirty="0">
                <a:effectLst/>
                <a:latin typeface="Calibri" panose="020F0502020204030204" pitchFamily="34" charset="0"/>
                <a:ea typeface="Calibri" panose="020F0502020204030204" pitchFamily="34" charset="0"/>
                <a:cs typeface="Times New Roman" panose="02020603050405020304" pitchFamily="18" charset="0"/>
              </a:rPr>
              <a:t>Рівняння </a:t>
            </a:r>
            <a:r>
              <a:rPr lang="uk-UA" dirty="0" err="1">
                <a:effectLst/>
                <a:latin typeface="Calibri" panose="020F0502020204030204" pitchFamily="34" charset="0"/>
                <a:ea typeface="Calibri" panose="020F0502020204030204" pitchFamily="34" charset="0"/>
                <a:cs typeface="Times New Roman" panose="02020603050405020304" pitchFamily="18" charset="0"/>
              </a:rPr>
              <a:t>Шредінгера</a:t>
            </a:r>
            <a:r>
              <a:rPr lang="uk-UA" dirty="0">
                <a:effectLst/>
                <a:latin typeface="Calibri" panose="020F0502020204030204" pitchFamily="34" charset="0"/>
                <a:ea typeface="Calibri" panose="020F0502020204030204" pitchFamily="34" charset="0"/>
                <a:cs typeface="Times New Roman" panose="02020603050405020304" pitchFamily="18" charset="0"/>
              </a:rPr>
              <a:t> в повній формі визначає хвильову функцію електрона в тривимірному просторі. Рішення рівняння </a:t>
            </a:r>
            <a:r>
              <a:rPr lang="uk-UA" dirty="0" err="1">
                <a:effectLst/>
                <a:latin typeface="Calibri" panose="020F0502020204030204" pitchFamily="34" charset="0"/>
                <a:ea typeface="Calibri" panose="020F0502020204030204" pitchFamily="34" charset="0"/>
                <a:cs typeface="Times New Roman" panose="02020603050405020304" pitchFamily="18" charset="0"/>
              </a:rPr>
              <a:t>Шредінгера</a:t>
            </a:r>
            <a:r>
              <a:rPr lang="uk-UA" dirty="0">
                <a:effectLst/>
                <a:latin typeface="Calibri" panose="020F0502020204030204" pitchFamily="34" charset="0"/>
                <a:ea typeface="Calibri" panose="020F0502020204030204" pitchFamily="34" charset="0"/>
                <a:cs typeface="Times New Roman" panose="02020603050405020304" pitchFamily="18" charset="0"/>
              </a:rPr>
              <a:t> дозволяє отримувати не тільки радіальний розподіл орбіталей, а й кутове. Для вирішення у випадку необхідні три квантових числа: </a:t>
            </a:r>
            <a:r>
              <a:rPr lang="en-US" dirty="0">
                <a:effectLst/>
                <a:latin typeface="Calibri" panose="020F0502020204030204" pitchFamily="34" charset="0"/>
                <a:ea typeface="Calibri" panose="020F0502020204030204" pitchFamily="34" charset="0"/>
                <a:cs typeface="Times New Roman" panose="02020603050405020304" pitchFamily="18" charset="0"/>
              </a:rPr>
              <a:t>n</a:t>
            </a:r>
            <a:r>
              <a:rPr lang="uk-UA" dirty="0">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l</a:t>
            </a:r>
            <a:r>
              <a:rPr lang="uk-UA" dirty="0">
                <a:effectLst/>
                <a:latin typeface="Calibri" panose="020F0502020204030204" pitchFamily="34" charset="0"/>
                <a:ea typeface="Calibri" panose="020F0502020204030204" pitchFamily="34" charset="0"/>
                <a:cs typeface="Times New Roman" panose="02020603050405020304" pitchFamily="18" charset="0"/>
              </a:rPr>
              <a:t> і </a:t>
            </a:r>
            <a:r>
              <a:rPr lang="en-US" dirty="0">
                <a:effectLst/>
                <a:latin typeface="Calibri" panose="020F0502020204030204" pitchFamily="34" charset="0"/>
                <a:ea typeface="Calibri" panose="020F0502020204030204" pitchFamily="34" charset="0"/>
                <a:cs typeface="Times New Roman" panose="02020603050405020304" pitchFamily="18" charset="0"/>
              </a:rPr>
              <a:t>m</a:t>
            </a:r>
            <a:r>
              <a:rPr lang="en-US"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uk-UA" dirty="0">
                <a:effectLst/>
                <a:latin typeface="Calibri" panose="020F0502020204030204" pitchFamily="34" charset="0"/>
                <a:ea typeface="Calibri" panose="020F0502020204030204" pitchFamily="34" charset="0"/>
                <a:cs typeface="Times New Roman" panose="02020603050405020304" pitchFamily="18" charset="0"/>
              </a:rPr>
              <a:t>. Четверте квантове число </a:t>
            </a:r>
            <a:r>
              <a:rPr lang="en-US" dirty="0" err="1">
                <a:effectLst/>
                <a:latin typeface="Calibri" panose="020F0502020204030204" pitchFamily="34" charset="0"/>
                <a:ea typeface="Calibri" panose="020F0502020204030204" pitchFamily="34" charset="0"/>
                <a:cs typeface="Times New Roman" panose="02020603050405020304" pitchFamily="18" charset="0"/>
              </a:rPr>
              <a:t>m</a:t>
            </a:r>
            <a:r>
              <a:rPr lang="en-US" baseline="-25000" dirty="0" err="1">
                <a:effectLst/>
                <a:latin typeface="Calibri" panose="020F0502020204030204" pitchFamily="34" charset="0"/>
                <a:ea typeface="Calibri" panose="020F0502020204030204" pitchFamily="34" charset="0"/>
                <a:cs typeface="Times New Roman" panose="02020603050405020304" pitchFamily="18" charset="0"/>
              </a:rPr>
              <a:t>s</a:t>
            </a:r>
            <a:r>
              <a:rPr lang="uk-UA" dirty="0">
                <a:effectLst/>
                <a:latin typeface="Calibri" panose="020F0502020204030204" pitchFamily="34" charset="0"/>
                <a:ea typeface="Calibri" panose="020F0502020204030204" pitchFamily="34" charset="0"/>
                <a:cs typeface="Times New Roman" panose="02020603050405020304" pitchFamily="18" charset="0"/>
              </a:rPr>
              <a:t> пов'язане з магнітним моментом електрона і називається спином електрона.</a:t>
            </a:r>
          </a:p>
        </p:txBody>
      </p:sp>
    </p:spTree>
    <p:extLst>
      <p:ext uri="{BB962C8B-B14F-4D97-AF65-F5344CB8AC3E}">
        <p14:creationId xmlns:p14="http://schemas.microsoft.com/office/powerpoint/2010/main" val="14849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vol="80000">
                <p:cTn id="12" fill="hold" display="0">
                  <p:stCondLst>
                    <p:cond delay="indefinite"/>
                  </p:stCondLst>
                </p:cTn>
                <p:tgtEl>
                  <p:spTgt spid="2"/>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BB6238-1E74-7D9B-CCE1-184BED2B35B0}"/>
              </a:ext>
            </a:extLst>
          </p:cNvPr>
          <p:cNvSpPr txBox="1"/>
          <p:nvPr/>
        </p:nvSpPr>
        <p:spPr>
          <a:xfrm>
            <a:off x="373091" y="258412"/>
            <a:ext cx="11419217" cy="1857368"/>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Головне квантове число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визначає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повну енергію електрона</a:t>
            </a:r>
            <a:r>
              <a:rPr lang="uk-UA" sz="1800" dirty="0">
                <a:effectLst/>
                <a:latin typeface="Calibri" panose="020F0502020204030204" pitchFamily="34" charset="0"/>
                <a:ea typeface="Calibri" panose="020F0502020204030204" pitchFamily="34" charset="0"/>
                <a:cs typeface="Times New Roman" panose="02020603050405020304" pitchFamily="18" charset="0"/>
              </a:rPr>
              <a:t>. Сенс його такий самий, як у моделі атома за Бором. Воно набуває значення 1, 2, 3 і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т.д</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u="sng" dirty="0">
                <a:effectLst/>
                <a:latin typeface="Calibri" panose="020F0502020204030204" pitchFamily="34" charset="0"/>
                <a:ea typeface="Calibri" panose="020F0502020204030204" pitchFamily="34" charset="0"/>
                <a:cs typeface="Times New Roman" panose="02020603050405020304" pitchFamily="18" charset="0"/>
              </a:rPr>
              <a:t>Кожному значенню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n</a:t>
            </a:r>
            <a:r>
              <a:rPr lang="uk-UA" sz="1800" u="sng" dirty="0">
                <a:effectLst/>
                <a:latin typeface="Calibri" panose="020F0502020204030204" pitchFamily="34" charset="0"/>
                <a:ea typeface="Calibri" panose="020F0502020204030204" pitchFamily="34" charset="0"/>
                <a:cs typeface="Times New Roman" panose="02020603050405020304" pitchFamily="18" charset="0"/>
              </a:rPr>
              <a:t> відповідає енергетичний рівень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Найнижчий енергетичний рівень має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1. Що вище значення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то далі від ядра розташований відповідний йому енергетичний рівень. У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багатоелектронних</a:t>
            </a:r>
            <a:r>
              <a:rPr lang="uk-UA" sz="1800" dirty="0">
                <a:effectLst/>
                <a:latin typeface="Calibri" panose="020F0502020204030204" pitchFamily="34" charset="0"/>
                <a:ea typeface="Calibri" panose="020F0502020204030204" pitchFamily="34" charset="0"/>
                <a:cs typeface="Times New Roman" panose="02020603050405020304" pitchFamily="18" charset="0"/>
              </a:rPr>
              <a:t> атомах одному і тому ж енергетичному рівні може бути кілька електронів. Кажуть, що електрони заселяють ту саму електронну оболонку. Іноді залежно від значення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електронні оболонки позначають літерами: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8DDAB68F-27F8-E111-5A0C-2B93A190AA9C}"/>
              </a:ext>
            </a:extLst>
          </p:cNvPr>
          <p:cNvPicPr>
            <a:picLocks noChangeAspect="1"/>
          </p:cNvPicPr>
          <p:nvPr/>
        </p:nvPicPr>
        <p:blipFill>
          <a:blip r:embed="rId2"/>
          <a:stretch>
            <a:fillRect/>
          </a:stretch>
        </p:blipFill>
        <p:spPr>
          <a:xfrm>
            <a:off x="3041557" y="2023417"/>
            <a:ext cx="6108885" cy="623760"/>
          </a:xfrm>
          <a:prstGeom prst="rect">
            <a:avLst/>
          </a:prstGeom>
        </p:spPr>
      </p:pic>
      <p:sp>
        <p:nvSpPr>
          <p:cNvPr id="7" name="TextBox 6">
            <a:extLst>
              <a:ext uri="{FF2B5EF4-FFF2-40B4-BE49-F238E27FC236}">
                <a16:creationId xmlns:a16="http://schemas.microsoft.com/office/drawing/2014/main" id="{27971157-ACE2-CB50-785A-DA31C2331186}"/>
              </a:ext>
            </a:extLst>
          </p:cNvPr>
          <p:cNvSpPr txBox="1"/>
          <p:nvPr/>
        </p:nvSpPr>
        <p:spPr>
          <a:xfrm>
            <a:off x="269574" y="2760703"/>
            <a:ext cx="11350207" cy="2461508"/>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Орбітальне квантове число</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l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визначає рівні електронів на енергетичному рівні</a:t>
            </a:r>
            <a:r>
              <a:rPr lang="uk-UA" sz="1800" dirty="0">
                <a:effectLst/>
                <a:latin typeface="Calibri" panose="020F0502020204030204" pitchFamily="34" charset="0"/>
                <a:ea typeface="Calibri" panose="020F0502020204030204" pitchFamily="34" charset="0"/>
                <a:cs typeface="Times New Roman" panose="02020603050405020304" pitchFamily="18" charset="0"/>
              </a:rPr>
              <a:t>. Атомні орбіталі різних підрівнів відрізняються просторової формою. Отже, квантове число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визначає форму орбіталей.</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Значення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 визначаються величиною головного квантового числа, і приймає значення від 0 до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- 1). Наприклад, якщо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3, то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 може мати значення 0, 1 і 2. Звідси випливає, що число підрівнів на одному енергетичному рівні визначається значенням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Так, енергетичний рівень, для якого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3, має три підрівні.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Підрівні одного рівня мають близьку енергію, але все ж таки їх енергія змінюється в залежності від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Різні підрівні прийнято позначати літерами: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97C65EED-8E8B-260F-6CD2-002DE1114633}"/>
              </a:ext>
            </a:extLst>
          </p:cNvPr>
          <p:cNvPicPr>
            <a:picLocks noChangeAspect="1"/>
          </p:cNvPicPr>
          <p:nvPr/>
        </p:nvPicPr>
        <p:blipFill>
          <a:blip r:embed="rId3"/>
          <a:stretch>
            <a:fillRect/>
          </a:stretch>
        </p:blipFill>
        <p:spPr>
          <a:xfrm>
            <a:off x="5503973" y="4911044"/>
            <a:ext cx="4321514" cy="345439"/>
          </a:xfrm>
          <a:prstGeom prst="rect">
            <a:avLst/>
          </a:prstGeom>
        </p:spPr>
      </p:pic>
      <p:sp>
        <p:nvSpPr>
          <p:cNvPr id="11" name="TextBox 10">
            <a:extLst>
              <a:ext uri="{FF2B5EF4-FFF2-40B4-BE49-F238E27FC236}">
                <a16:creationId xmlns:a16="http://schemas.microsoft.com/office/drawing/2014/main" id="{BBF9BB05-94D7-5068-C104-A477B91DCAC4}"/>
              </a:ext>
            </a:extLst>
          </p:cNvPr>
          <p:cNvSpPr txBox="1"/>
          <p:nvPr/>
        </p:nvSpPr>
        <p:spPr>
          <a:xfrm>
            <a:off x="373091" y="5516101"/>
            <a:ext cx="11246690" cy="968278"/>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Якщо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1, то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 0. Отже, перший енергетичний рівень, або перша електронна оболонка, має лише один підрівень, а саме </a:t>
            </a:r>
            <a:r>
              <a:rPr lang="ru-RU" sz="1800" dirty="0">
                <a:effectLst/>
                <a:latin typeface="Calibri" panose="020F0502020204030204" pitchFamily="34" charset="0"/>
                <a:ea typeface="Calibri" panose="020F0502020204030204" pitchFamily="34" charset="0"/>
                <a:cs typeface="Times New Roman" panose="02020603050405020304" pitchFamily="18" charset="0"/>
              </a:rPr>
              <a:t>1</a:t>
            </a:r>
            <a:r>
              <a:rPr lang="en-US" sz="1800" dirty="0">
                <a:effectLst/>
                <a:latin typeface="Calibri" panose="020F0502020204030204" pitchFamily="34" charset="0"/>
                <a:ea typeface="Calibri" panose="020F0502020204030204" pitchFamily="34" charset="0"/>
                <a:cs typeface="Times New Roman" panose="02020603050405020304" pitchFamily="18" charset="0"/>
              </a:rPr>
              <a:t>s</a:t>
            </a:r>
            <a:r>
              <a:rPr lang="uk-UA" sz="1800" dirty="0">
                <a:effectLst/>
                <a:latin typeface="Calibri" panose="020F0502020204030204" pitchFamily="34" charset="0"/>
                <a:ea typeface="Calibri" panose="020F0502020204030204" pitchFamily="34" charset="0"/>
                <a:cs typeface="Times New Roman" panose="02020603050405020304" pitchFamily="18" charset="0"/>
              </a:rPr>
              <a:t>-підрівень. Відповідно, якщо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2 і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0, </a:t>
            </a:r>
            <a:r>
              <a:rPr lang="en-US" sz="1800" dirty="0">
                <a:effectLst/>
                <a:latin typeface="Calibri" panose="020F0502020204030204" pitchFamily="34" charset="0"/>
                <a:ea typeface="Calibri" panose="020F0502020204030204" pitchFamily="34" charset="0"/>
                <a:cs typeface="Times New Roman" panose="02020603050405020304" pitchFamily="18" charset="0"/>
              </a:rPr>
              <a:t>n</a:t>
            </a:r>
            <a:r>
              <a:rPr lang="uk-UA" sz="1800" dirty="0">
                <a:effectLst/>
                <a:latin typeface="Calibri" panose="020F0502020204030204" pitchFamily="34" charset="0"/>
                <a:ea typeface="Calibri" panose="020F0502020204030204" pitchFamily="34" charset="0"/>
                <a:cs typeface="Times New Roman" panose="02020603050405020304" pitchFamily="18" charset="0"/>
              </a:rPr>
              <a:t> = 1, то другий енергетичний рівень включає 2</a:t>
            </a:r>
            <a:r>
              <a:rPr lang="en-US" sz="1800" dirty="0">
                <a:effectLst/>
                <a:latin typeface="Calibri" panose="020F0502020204030204" pitchFamily="34" charset="0"/>
                <a:ea typeface="Calibri" panose="020F0502020204030204" pitchFamily="34" charset="0"/>
                <a:cs typeface="Times New Roman" panose="02020603050405020304" pitchFamily="18" charset="0"/>
              </a:rPr>
              <a:t>s</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2</a:t>
            </a:r>
            <a:r>
              <a:rPr lang="en-US" sz="1800" dirty="0">
                <a:effectLst/>
                <a:latin typeface="Calibri" panose="020F0502020204030204" pitchFamily="34" charset="0"/>
                <a:ea typeface="Calibri" panose="020F0502020204030204" pitchFamily="34" charset="0"/>
                <a:cs typeface="Times New Roman" panose="02020603050405020304" pitchFamily="18" charset="0"/>
              </a:rPr>
              <a:t>p</a:t>
            </a:r>
            <a:r>
              <a:rPr lang="uk-UA" sz="1800" dirty="0">
                <a:effectLst/>
                <a:latin typeface="Calibri" panose="020F0502020204030204" pitchFamily="34" charset="0"/>
                <a:ea typeface="Calibri" panose="020F0502020204030204" pitchFamily="34" charset="0"/>
                <a:cs typeface="Times New Roman" panose="02020603050405020304" pitchFamily="18" charset="0"/>
              </a:rPr>
              <a:t>-підрівні.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6689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ультимедиа в Интернете 3" title="🟡8_5. Стан електронів у атомі. Електронні орбіталі. Енергетичні рівні">
            <a:hlinkClick r:id="" action="ppaction://media"/>
            <a:extLst>
              <a:ext uri="{FF2B5EF4-FFF2-40B4-BE49-F238E27FC236}">
                <a16:creationId xmlns:a16="http://schemas.microsoft.com/office/drawing/2014/main" id="{1FDB9971-E76E-C9B6-4592-B088937924E4}"/>
              </a:ext>
            </a:extLst>
          </p:cNvPr>
          <p:cNvPicPr>
            <a:picLocks noRot="1" noChangeAspect="1"/>
          </p:cNvPicPr>
          <p:nvPr>
            <a:videoFile r:link="rId1"/>
          </p:nvPr>
        </p:nvPicPr>
        <p:blipFill>
          <a:blip r:embed="rId3"/>
          <a:stretch>
            <a:fillRect/>
          </a:stretch>
        </p:blipFill>
        <p:spPr>
          <a:xfrm>
            <a:off x="6283864" y="1759788"/>
            <a:ext cx="5629012" cy="3180392"/>
          </a:xfrm>
          <a:prstGeom prst="rect">
            <a:avLst/>
          </a:prstGeom>
        </p:spPr>
      </p:pic>
      <p:sp>
        <p:nvSpPr>
          <p:cNvPr id="6" name="TextBox 5">
            <a:extLst>
              <a:ext uri="{FF2B5EF4-FFF2-40B4-BE49-F238E27FC236}">
                <a16:creationId xmlns:a16="http://schemas.microsoft.com/office/drawing/2014/main" id="{E59382B9-DE8D-1A24-8E99-71AB9B4251F6}"/>
              </a:ext>
            </a:extLst>
          </p:cNvPr>
          <p:cNvSpPr txBox="1"/>
          <p:nvPr/>
        </p:nvSpPr>
        <p:spPr>
          <a:xfrm>
            <a:off x="79794" y="0"/>
            <a:ext cx="6094562" cy="3156057"/>
          </a:xfrm>
          <a:prstGeom prst="rect">
            <a:avLst/>
          </a:prstGeom>
          <a:noFill/>
        </p:spPr>
        <p:txBody>
          <a:bodyPr wrap="square">
            <a:spAutoFit/>
          </a:bodyPr>
          <a:lstStyle/>
          <a:p>
            <a:pPr indent="450215" algn="just">
              <a:lnSpc>
                <a:spcPct val="107000"/>
              </a:lnSpc>
              <a:spcAft>
                <a:spcPts val="800"/>
              </a:spcAft>
            </a:pPr>
            <a:r>
              <a:rPr lang="uk-UA" sz="1400" b="1" dirty="0">
                <a:effectLst/>
                <a:latin typeface="Calibri" panose="020F0502020204030204" pitchFamily="34" charset="0"/>
                <a:ea typeface="Calibri" panose="020F0502020204030204" pitchFamily="34" charset="0"/>
                <a:cs typeface="Times New Roman" panose="02020603050405020304" pitchFamily="18" charset="0"/>
              </a:rPr>
              <a:t>Магнітне квантове число </a:t>
            </a:r>
            <a:r>
              <a:rPr lang="en-US" sz="1400" dirty="0">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uk-UA" sz="1400" b="1" dirty="0">
                <a:effectLst/>
                <a:latin typeface="Calibri" panose="020F0502020204030204" pitchFamily="34" charset="0"/>
                <a:ea typeface="Calibri" panose="020F0502020204030204" pitchFamily="34" charset="0"/>
                <a:cs typeface="Times New Roman" panose="02020603050405020304" pitchFamily="18" charset="0"/>
              </a:rPr>
              <a:t>визначає число орбіталей на підрівні</a:t>
            </a:r>
            <a:r>
              <a:rPr lang="uk-UA" sz="1400" dirty="0">
                <a:effectLst/>
                <a:latin typeface="Calibri" panose="020F0502020204030204" pitchFamily="34" charset="0"/>
                <a:ea typeface="Calibri" panose="020F0502020204030204" pitchFamily="34" charset="0"/>
                <a:cs typeface="Times New Roman" panose="02020603050405020304" pitchFamily="18" charset="0"/>
              </a:rPr>
              <a:t>. Орбіталі того самого підрівня мають однакову енергію і форму, але відрізняються орієнтацією у просторі.</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Значення </a:t>
            </a:r>
            <a:r>
              <a:rPr lang="en-US" sz="1400" dirty="0">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і число орбіталей на підрівні визначаються величиною </a:t>
            </a:r>
            <a:r>
              <a:rPr lang="en-US" sz="14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uk-UA" sz="1400" dirty="0">
                <a:effectLst/>
                <a:latin typeface="Calibri" panose="020F0502020204030204" pitchFamily="34" charset="0"/>
                <a:ea typeface="Calibri" panose="020F0502020204030204" pitchFamily="34" charset="0"/>
                <a:cs typeface="Times New Roman" panose="02020603050405020304" pitchFamily="18" charset="0"/>
              </a:rPr>
              <a:t>може мати всі цілі числа від +/, включаючи 0 до -</a:t>
            </a:r>
            <a:r>
              <a:rPr lang="en-US" sz="14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Так, на </a:t>
            </a:r>
            <a:r>
              <a:rPr lang="en-US" sz="1400" dirty="0">
                <a:effectLst/>
                <a:latin typeface="Calibri" panose="020F0502020204030204" pitchFamily="34" charset="0"/>
                <a:ea typeface="Calibri" panose="020F0502020204030204" pitchFamily="34" charset="0"/>
                <a:cs typeface="Times New Roman" panose="02020603050405020304" pitchFamily="18" charset="0"/>
              </a:rPr>
              <a:t>p</a:t>
            </a:r>
            <a:r>
              <a:rPr lang="uk-UA" sz="1400" dirty="0">
                <a:effectLst/>
                <a:latin typeface="Calibri" panose="020F0502020204030204" pitchFamily="34" charset="0"/>
                <a:ea typeface="Calibri" panose="020F0502020204030204" pitchFamily="34" charset="0"/>
                <a:cs typeface="Times New Roman" panose="02020603050405020304" pitchFamily="18" charset="0"/>
              </a:rPr>
              <a:t>-підрівні (</a:t>
            </a:r>
            <a:r>
              <a:rPr lang="en-US" sz="14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 1) можливі орбіталі, для яких </a:t>
            </a:r>
            <a:r>
              <a:rPr lang="en-US" sz="1400" dirty="0">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 +1; 0 і - 1 або на </a:t>
            </a:r>
            <a:r>
              <a:rPr lang="en-US" sz="1400" dirty="0">
                <a:effectLst/>
                <a:latin typeface="Calibri" panose="020F0502020204030204" pitchFamily="34" charset="0"/>
                <a:ea typeface="Calibri" panose="020F0502020204030204" pitchFamily="34" charset="0"/>
                <a:cs typeface="Times New Roman" panose="02020603050405020304" pitchFamily="18" charset="0"/>
              </a:rPr>
              <a:t>d</a:t>
            </a:r>
            <a:r>
              <a:rPr lang="uk-UA" sz="1400" dirty="0">
                <a:effectLst/>
                <a:latin typeface="Calibri" panose="020F0502020204030204" pitchFamily="34" charset="0"/>
                <a:ea typeface="Calibri" panose="020F0502020204030204" pitchFamily="34" charset="0"/>
                <a:cs typeface="Times New Roman" panose="02020603050405020304" pitchFamily="18" charset="0"/>
              </a:rPr>
              <a:t>-підрівні (</a:t>
            </a:r>
            <a:r>
              <a:rPr lang="en-US" sz="14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 = 2) можливі п'ять орбіталей, для яких </a:t>
            </a:r>
            <a:r>
              <a:rPr lang="en-US" sz="1400" dirty="0">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a:effectLst/>
                <a:latin typeface="Calibri" panose="020F0502020204030204" pitchFamily="34" charset="0"/>
                <a:ea typeface="Calibri" panose="020F0502020204030204" pitchFamily="34" charset="0"/>
                <a:cs typeface="Times New Roman" panose="02020603050405020304" pitchFamily="18" charset="0"/>
              </a:rPr>
              <a:t>l</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uk-UA" sz="1400" dirty="0">
                <a:effectLst/>
                <a:latin typeface="Calibri" panose="020F0502020204030204" pitchFamily="34" charset="0"/>
                <a:ea typeface="Calibri" panose="020F0502020204030204" pitchFamily="34" charset="0"/>
                <a:cs typeface="Times New Roman" panose="02020603050405020304" pitchFamily="18" charset="0"/>
              </a:rPr>
              <a:t>= +2; +1; 0; -1; -2. Загальна кількість орбіталей на підрівні дорівнює 2</a:t>
            </a:r>
            <a:r>
              <a:rPr lang="en-US" sz="1400" dirty="0">
                <a:effectLst/>
                <a:latin typeface="Calibri" panose="020F0502020204030204" pitchFamily="34" charset="0"/>
                <a:ea typeface="Calibri" panose="020F0502020204030204" pitchFamily="34" charset="0"/>
                <a:cs typeface="Times New Roman" panose="02020603050405020304" pitchFamily="18" charset="0"/>
              </a:rPr>
              <a:t>l</a:t>
            </a:r>
            <a:r>
              <a:rPr lang="uk-UA" sz="1400" dirty="0">
                <a:effectLst/>
                <a:latin typeface="Calibri" panose="020F0502020204030204" pitchFamily="34" charset="0"/>
                <a:ea typeface="Calibri" panose="020F0502020204030204" pitchFamily="34" charset="0"/>
                <a:cs typeface="Times New Roman" panose="02020603050405020304" pitchFamily="18" charset="0"/>
              </a:rPr>
              <a:t>+1.</a:t>
            </a:r>
          </a:p>
          <a:p>
            <a:pPr indent="450215" algn="just">
              <a:lnSpc>
                <a:spcPct val="107000"/>
              </a:lnSpc>
              <a:spcAft>
                <a:spcPts val="800"/>
              </a:spcAft>
            </a:pPr>
            <a:r>
              <a:rPr lang="uk-UA" sz="1400" b="1" dirty="0" err="1">
                <a:effectLst/>
                <a:latin typeface="Calibri" panose="020F0502020204030204" pitchFamily="34" charset="0"/>
                <a:ea typeface="Calibri" panose="020F0502020204030204" pitchFamily="34" charset="0"/>
                <a:cs typeface="Times New Roman" panose="02020603050405020304" pitchFamily="18" charset="0"/>
              </a:rPr>
              <a:t>Спинове</a:t>
            </a:r>
            <a:r>
              <a:rPr lang="uk-UA" sz="1400" b="1" dirty="0">
                <a:effectLst/>
                <a:latin typeface="Calibri" panose="020F0502020204030204" pitchFamily="34" charset="0"/>
                <a:ea typeface="Calibri" panose="020F0502020204030204" pitchFamily="34" charset="0"/>
                <a:cs typeface="Times New Roman" panose="02020603050405020304" pitchFamily="18" charset="0"/>
              </a:rPr>
              <a:t> квантове число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m</a:t>
            </a:r>
            <a:r>
              <a:rPr lang="en-US" sz="1400" baseline="-25000" dirty="0" err="1">
                <a:effectLst/>
                <a:latin typeface="Calibri" panose="020F0502020204030204" pitchFamily="34" charset="0"/>
                <a:ea typeface="Calibri" panose="020F0502020204030204" pitchFamily="34" charset="0"/>
                <a:cs typeface="Times New Roman" panose="02020603050405020304" pitchFamily="18" charset="0"/>
              </a:rPr>
              <a:t>s</a:t>
            </a:r>
            <a:r>
              <a:rPr lang="uk-UA" sz="1400" dirty="0">
                <a:effectLst/>
                <a:latin typeface="Calibri" panose="020F0502020204030204" pitchFamily="34" charset="0"/>
                <a:ea typeface="Calibri" panose="020F0502020204030204" pitchFamily="34" charset="0"/>
                <a:cs typeface="Times New Roman" panose="02020603050405020304" pitchFamily="18" charset="0"/>
              </a:rPr>
              <a:t> відноситься до двох різних орієнтацій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спинів</a:t>
            </a:r>
            <a:r>
              <a:rPr lang="uk-UA" sz="1400" dirty="0">
                <a:effectLst/>
                <a:latin typeface="Calibri" panose="020F0502020204030204" pitchFamily="34" charset="0"/>
                <a:ea typeface="Calibri" panose="020F0502020204030204" pitchFamily="34" charset="0"/>
                <a:cs typeface="Times New Roman" panose="02020603050405020304" pitchFamily="18" charset="0"/>
              </a:rPr>
              <a:t> електронів, його величини </a:t>
            </a:r>
            <a:r>
              <a:rPr lang="ru-RU" sz="1400" dirty="0">
                <a:effectLst/>
                <a:latin typeface="Calibri" panose="020F0502020204030204" pitchFamily="34" charset="0"/>
                <a:ea typeface="Calibri" panose="020F0502020204030204" pitchFamily="34" charset="0"/>
                <a:cs typeface="Times New Roman" panose="02020603050405020304" pitchFamily="18" charset="0"/>
              </a:rPr>
              <a:t>+1/2  -1/2</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На кожній орбіталі може бути максимально два електрони з протилежними спинами.</a:t>
            </a:r>
          </a:p>
        </p:txBody>
      </p:sp>
      <p:pic>
        <p:nvPicPr>
          <p:cNvPr id="8" name="Рисунок 7">
            <a:extLst>
              <a:ext uri="{FF2B5EF4-FFF2-40B4-BE49-F238E27FC236}">
                <a16:creationId xmlns:a16="http://schemas.microsoft.com/office/drawing/2014/main" id="{7DDE732F-FE52-9B82-2599-B43DF73C4C63}"/>
              </a:ext>
            </a:extLst>
          </p:cNvPr>
          <p:cNvPicPr>
            <a:picLocks noChangeAspect="1"/>
          </p:cNvPicPr>
          <p:nvPr/>
        </p:nvPicPr>
        <p:blipFill>
          <a:blip r:embed="rId4"/>
          <a:stretch>
            <a:fillRect/>
          </a:stretch>
        </p:blipFill>
        <p:spPr>
          <a:xfrm>
            <a:off x="162384" y="3701944"/>
            <a:ext cx="5977822" cy="2588412"/>
          </a:xfrm>
          <a:prstGeom prst="rect">
            <a:avLst/>
          </a:prstGeom>
        </p:spPr>
      </p:pic>
      <p:sp>
        <p:nvSpPr>
          <p:cNvPr id="10" name="TextBox 9">
            <a:extLst>
              <a:ext uri="{FF2B5EF4-FFF2-40B4-BE49-F238E27FC236}">
                <a16:creationId xmlns:a16="http://schemas.microsoft.com/office/drawing/2014/main" id="{2C99BCFC-21D3-D062-CD17-289D96389C36}"/>
              </a:ext>
            </a:extLst>
          </p:cNvPr>
          <p:cNvSpPr txBox="1"/>
          <p:nvPr/>
        </p:nvSpPr>
        <p:spPr>
          <a:xfrm>
            <a:off x="6411583" y="518387"/>
            <a:ext cx="5629012" cy="369332"/>
          </a:xfrm>
          <a:prstGeom prst="rect">
            <a:avLst/>
          </a:prstGeom>
          <a:noFill/>
        </p:spPr>
        <p:txBody>
          <a:bodyPr wrap="square">
            <a:spAutoFit/>
          </a:bodyPr>
          <a:lstStyle/>
          <a:p>
            <a:r>
              <a:rPr lang="uk-UA" b="1" dirty="0"/>
              <a:t>3.6. Форми атомних орбіталей</a:t>
            </a:r>
          </a:p>
        </p:txBody>
      </p:sp>
    </p:spTree>
    <p:extLst>
      <p:ext uri="{BB962C8B-B14F-4D97-AF65-F5344CB8AC3E}">
        <p14:creationId xmlns:p14="http://schemas.microsoft.com/office/powerpoint/2010/main" val="3648833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EBB74E-7B1B-4FFA-D809-A9163CCFCFDD}"/>
              </a:ext>
            </a:extLst>
          </p:cNvPr>
          <p:cNvSpPr txBox="1"/>
          <p:nvPr/>
        </p:nvSpPr>
        <p:spPr>
          <a:xfrm>
            <a:off x="338587" y="205331"/>
            <a:ext cx="5757413" cy="6519413"/>
          </a:xfrm>
          <a:prstGeom prst="rect">
            <a:avLst/>
          </a:prstGeom>
          <a:noFill/>
        </p:spPr>
        <p:txBody>
          <a:bodyPr wrap="square">
            <a:spAutoFit/>
          </a:bodyPr>
          <a:lstStyle/>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3.7. Електронна конфігурація атомів. Принцип Паулі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Позначення того, як електрони розподіляються за енергетичними рівнями (електронними оболонками), підрівнями та орбіталями, називається електронною конфігурацією атома.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Електронну конфігурацію атома становлять так: записують головне квантове число цифрою, потім - букву, відповідну квантовому числу </a:t>
            </a:r>
            <a:r>
              <a:rPr lang="en-US" sz="1800" dirty="0">
                <a:effectLst/>
                <a:latin typeface="Calibri" panose="020F0502020204030204" pitchFamily="34" charset="0"/>
                <a:ea typeface="Calibri" panose="020F0502020204030204" pitchFamily="34" charset="0"/>
                <a:cs typeface="Times New Roman" panose="02020603050405020304" pitchFamily="18" charset="0"/>
              </a:rPr>
              <a:t>l</a:t>
            </a:r>
            <a:r>
              <a:rPr lang="uk-UA" sz="1800" dirty="0">
                <a:effectLst/>
                <a:latin typeface="Calibri" panose="020F0502020204030204" pitchFamily="34" charset="0"/>
                <a:ea typeface="Calibri" panose="020F0502020204030204" pitchFamily="34" charset="0"/>
                <a:cs typeface="Times New Roman" panose="02020603050405020304" pitchFamily="18" charset="0"/>
              </a:rPr>
              <a:t>, і далі вказують у вигляді надрядкового індексу праворуч число електронів на підрівні.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Так, для атома Н електронна конфігурація має вигляд 1s</a:t>
            </a:r>
            <a:r>
              <a:rPr lang="ru-RU" sz="18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для атома Не - </a:t>
            </a:r>
            <a:r>
              <a:rPr lang="ru-RU" sz="18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s</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Якщо хочуть показати число електронів як на підрівні, а й у орбіталях, то представляють орбітальну діаграму. Орбіталі на діаграмі зазвичай зображують у формі прямокутників. Можливе зображення також у формі кружечків чи коротких жирних ліній. Ми зупинимося поки що на формі прямокутників.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Електрони зображують у вигляді стрілок:</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ED3632B9-2EA2-6D02-4597-AE484427A02C}"/>
              </a:ext>
            </a:extLst>
          </p:cNvPr>
          <p:cNvPicPr>
            <a:picLocks noChangeAspect="1"/>
          </p:cNvPicPr>
          <p:nvPr/>
        </p:nvPicPr>
        <p:blipFill>
          <a:blip r:embed="rId2"/>
          <a:stretch>
            <a:fillRect/>
          </a:stretch>
        </p:blipFill>
        <p:spPr>
          <a:xfrm>
            <a:off x="8375262" y="205331"/>
            <a:ext cx="1757589" cy="519288"/>
          </a:xfrm>
          <a:prstGeom prst="rect">
            <a:avLst/>
          </a:prstGeom>
        </p:spPr>
      </p:pic>
      <p:sp>
        <p:nvSpPr>
          <p:cNvPr id="7" name="TextBox 6">
            <a:extLst>
              <a:ext uri="{FF2B5EF4-FFF2-40B4-BE49-F238E27FC236}">
                <a16:creationId xmlns:a16="http://schemas.microsoft.com/office/drawing/2014/main" id="{65009309-377E-BBB4-A162-4EDEABA9087C}"/>
              </a:ext>
            </a:extLst>
          </p:cNvPr>
          <p:cNvSpPr txBox="1"/>
          <p:nvPr/>
        </p:nvSpPr>
        <p:spPr>
          <a:xfrm>
            <a:off x="6368451" y="897592"/>
            <a:ext cx="5259956" cy="235891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Дві стрілки в одному квадраті вказують, що на орбіталі є два електрони з протилежними спинами.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Кожна група орбіталей одного підрівня зберігає позначення підрівнів.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Наприклад, електронна конфігурація атома має вигляд 1s</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2s</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800" dirty="0">
                <a:effectLst/>
                <a:latin typeface="Calibri" panose="020F0502020204030204" pitchFamily="34" charset="0"/>
                <a:ea typeface="Calibri" panose="020F0502020204030204" pitchFamily="34" charset="0"/>
                <a:cs typeface="Times New Roman" panose="02020603050405020304" pitchFamily="18" charset="0"/>
              </a:rPr>
              <a:t>2p</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800" dirty="0">
                <a:effectLst/>
                <a:latin typeface="Calibri" panose="020F0502020204030204" pitchFamily="34" charset="0"/>
                <a:ea typeface="Calibri" panose="020F0502020204030204" pitchFamily="34" charset="0"/>
                <a:cs typeface="Times New Roman" panose="02020603050405020304" pitchFamily="18" charset="0"/>
              </a:rPr>
              <a:t> їй відповідає наступна орбітальна діаграма: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C434F926-0321-776D-BEA7-16E1A6EE5091}"/>
              </a:ext>
            </a:extLst>
          </p:cNvPr>
          <p:cNvPicPr>
            <a:picLocks noChangeAspect="1"/>
          </p:cNvPicPr>
          <p:nvPr/>
        </p:nvPicPr>
        <p:blipFill>
          <a:blip r:embed="rId3"/>
          <a:stretch>
            <a:fillRect/>
          </a:stretch>
        </p:blipFill>
        <p:spPr>
          <a:xfrm>
            <a:off x="7788592" y="3356966"/>
            <a:ext cx="2669599" cy="637064"/>
          </a:xfrm>
          <a:prstGeom prst="rect">
            <a:avLst/>
          </a:prstGeom>
        </p:spPr>
      </p:pic>
      <p:sp>
        <p:nvSpPr>
          <p:cNvPr id="11" name="TextBox 10">
            <a:extLst>
              <a:ext uri="{FF2B5EF4-FFF2-40B4-BE49-F238E27FC236}">
                <a16:creationId xmlns:a16="http://schemas.microsoft.com/office/drawing/2014/main" id="{CB024EF2-E0B3-5701-1A14-5F0E270FFF7F}"/>
              </a:ext>
            </a:extLst>
          </p:cNvPr>
          <p:cNvSpPr txBox="1"/>
          <p:nvPr/>
        </p:nvSpPr>
        <p:spPr>
          <a:xfrm>
            <a:off x="6244685" y="4103115"/>
            <a:ext cx="5469988" cy="2715295"/>
          </a:xfrm>
          <a:prstGeom prst="rect">
            <a:avLst/>
          </a:prstGeom>
          <a:noFill/>
        </p:spPr>
        <p:txBody>
          <a:bodyPr wrap="square">
            <a:spAutoFit/>
          </a:bodyPr>
          <a:lstStyle/>
          <a:p>
            <a:pPr indent="450215" algn="just">
              <a:lnSpc>
                <a:spcPct val="107000"/>
              </a:lnSpc>
              <a:spcAft>
                <a:spcPts val="800"/>
              </a:spcAft>
            </a:pPr>
            <a:r>
              <a:rPr lang="uk-UA" sz="1600" dirty="0">
                <a:effectLst/>
                <a:latin typeface="Calibri" panose="020F0502020204030204" pitchFamily="34" charset="0"/>
                <a:ea typeface="Calibri" panose="020F0502020204030204" pitchFamily="34" charset="0"/>
                <a:cs typeface="Times New Roman" panose="02020603050405020304" pitchFamily="18" charset="0"/>
              </a:rPr>
              <a:t>Виникає питання, яку орбіталь надійде наступний електрон? Він може заповнити як другий електрон першу орбіталь 2</a:t>
            </a:r>
            <a:r>
              <a:rPr lang="en-US" sz="1600" dirty="0">
                <a:effectLst/>
                <a:latin typeface="Calibri" panose="020F0502020204030204" pitchFamily="34" charset="0"/>
                <a:ea typeface="Calibri" panose="020F0502020204030204" pitchFamily="34" charset="0"/>
                <a:cs typeface="Times New Roman" panose="02020603050405020304" pitchFamily="18" charset="0"/>
              </a:rPr>
              <a:t>p</a:t>
            </a:r>
            <a:r>
              <a:rPr lang="uk-UA" sz="1600" dirty="0">
                <a:effectLst/>
                <a:latin typeface="Calibri" panose="020F0502020204030204" pitchFamily="34" charset="0"/>
                <a:ea typeface="Calibri" panose="020F0502020204030204" pitchFamily="34" charset="0"/>
                <a:cs typeface="Times New Roman" panose="02020603050405020304" pitchFamily="18" charset="0"/>
              </a:rPr>
              <a:t>-підрівня або опинитися на другій орбіталі цього ж підрівня, яка в атомі залишалася вільною від електронів. Для вирішення цього питання потрібно керуватися </a:t>
            </a:r>
            <a:r>
              <a:rPr lang="uk-UA" sz="1600" b="1" dirty="0">
                <a:effectLst/>
                <a:latin typeface="Calibri" panose="020F0502020204030204" pitchFamily="34" charset="0"/>
                <a:ea typeface="Calibri" panose="020F0502020204030204" pitchFamily="34" charset="0"/>
                <a:cs typeface="Times New Roman" panose="02020603050405020304" pitchFamily="18" charset="0"/>
              </a:rPr>
              <a:t>правилом </a:t>
            </a:r>
            <a:r>
              <a:rPr lang="uk-UA" sz="1600" b="1" dirty="0" err="1">
                <a:effectLst/>
                <a:latin typeface="Calibri" panose="020F0502020204030204" pitchFamily="34" charset="0"/>
                <a:ea typeface="Calibri" panose="020F0502020204030204" pitchFamily="34" charset="0"/>
                <a:cs typeface="Times New Roman" panose="02020603050405020304" pitchFamily="18" charset="0"/>
              </a:rPr>
              <a:t>Гунда</a:t>
            </a:r>
            <a:r>
              <a:rPr lang="uk-UA" sz="1600" dirty="0">
                <a:effectLst/>
                <a:latin typeface="Calibri" panose="020F0502020204030204" pitchFamily="34" charset="0"/>
                <a:ea typeface="Calibri" panose="020F0502020204030204" pitchFamily="34" charset="0"/>
                <a:cs typeface="Times New Roman" panose="02020603050405020304" pitchFamily="18" charset="0"/>
              </a:rPr>
              <a:t>, згідно з яким </a:t>
            </a:r>
            <a:r>
              <a:rPr lang="uk-UA" sz="1600" b="1" dirty="0">
                <a:effectLst/>
                <a:latin typeface="Calibri" panose="020F0502020204030204" pitchFamily="34" charset="0"/>
                <a:ea typeface="Calibri" panose="020F0502020204030204" pitchFamily="34" charset="0"/>
                <a:cs typeface="Times New Roman" panose="02020603050405020304" pitchFamily="18" charset="0"/>
              </a:rPr>
              <a:t>найбільш стійкою конфігурацією серед кількох можливих для орбіталей з однаковою енергією є та, що містить найбільше неспарених електронів</a:t>
            </a:r>
            <a:r>
              <a:rPr lang="uk-UA" sz="1600" dirty="0">
                <a:effectLst/>
                <a:latin typeface="Calibri" panose="020F0502020204030204" pitchFamily="34" charset="0"/>
                <a:ea typeface="Calibri" panose="020F0502020204030204" pitchFamily="34" charset="0"/>
                <a:cs typeface="Times New Roman" panose="02020603050405020304" pitchFamily="18" charset="0"/>
              </a:rPr>
              <a:t>. Отже, електрони прагнуть зайняти більшу кількість орбіталей.</a:t>
            </a:r>
          </a:p>
        </p:txBody>
      </p:sp>
    </p:spTree>
    <p:extLst>
      <p:ext uri="{BB962C8B-B14F-4D97-AF65-F5344CB8AC3E}">
        <p14:creationId xmlns:p14="http://schemas.microsoft.com/office/powerpoint/2010/main" val="343491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E8384B6-1507-2292-9E70-FC1FAD72F27D}"/>
              </a:ext>
            </a:extLst>
          </p:cNvPr>
          <p:cNvPicPr>
            <a:picLocks noChangeAspect="1"/>
          </p:cNvPicPr>
          <p:nvPr/>
        </p:nvPicPr>
        <p:blipFill>
          <a:blip r:embed="rId3"/>
          <a:stretch>
            <a:fillRect/>
          </a:stretch>
        </p:blipFill>
        <p:spPr>
          <a:xfrm>
            <a:off x="2110558" y="136974"/>
            <a:ext cx="6752543" cy="2054135"/>
          </a:xfrm>
          <a:prstGeom prst="rect">
            <a:avLst/>
          </a:prstGeom>
        </p:spPr>
      </p:pic>
      <p:pic>
        <p:nvPicPr>
          <p:cNvPr id="4" name="Мультимедиа в Интернете 3" title="🟡8_6. Енергетичні підрівні; їх заповнення електронами в атомах хімічних елементів № 1-20">
            <a:hlinkClick r:id="" action="ppaction://media"/>
            <a:extLst>
              <a:ext uri="{FF2B5EF4-FFF2-40B4-BE49-F238E27FC236}">
                <a16:creationId xmlns:a16="http://schemas.microsoft.com/office/drawing/2014/main" id="{71D2111C-7E90-0D8E-041C-86C433BDC793}"/>
              </a:ext>
            </a:extLst>
          </p:cNvPr>
          <p:cNvPicPr>
            <a:picLocks noRot="1" noChangeAspect="1"/>
          </p:cNvPicPr>
          <p:nvPr>
            <a:videoFile r:link="rId1"/>
          </p:nvPr>
        </p:nvPicPr>
        <p:blipFill>
          <a:blip r:embed="rId4"/>
          <a:stretch>
            <a:fillRect/>
          </a:stretch>
        </p:blipFill>
        <p:spPr>
          <a:xfrm>
            <a:off x="3088257" y="2812211"/>
            <a:ext cx="6537168" cy="3693500"/>
          </a:xfrm>
          <a:prstGeom prst="rect">
            <a:avLst/>
          </a:prstGeom>
        </p:spPr>
      </p:pic>
    </p:spTree>
    <p:extLst>
      <p:ext uri="{BB962C8B-B14F-4D97-AF65-F5344CB8AC3E}">
        <p14:creationId xmlns:p14="http://schemas.microsoft.com/office/powerpoint/2010/main" val="19332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EA7408-36DF-A415-B25D-53F9933C845C}"/>
              </a:ext>
            </a:extLst>
          </p:cNvPr>
          <p:cNvSpPr txBox="1"/>
          <p:nvPr/>
        </p:nvSpPr>
        <p:spPr>
          <a:xfrm>
            <a:off x="347214" y="302359"/>
            <a:ext cx="6094562" cy="6555641"/>
          </a:xfrm>
          <a:prstGeom prst="rect">
            <a:avLst/>
          </a:prstGeom>
          <a:noFill/>
        </p:spPr>
        <p:txBody>
          <a:bodyPr wrap="square">
            <a:spAutoFit/>
          </a:bodyPr>
          <a:lstStyle/>
          <a:p>
            <a:pPr indent="450215" algn="just"/>
            <a:r>
              <a:rPr lang="uk-UA" sz="1400" b="1" dirty="0">
                <a:effectLst/>
                <a:latin typeface="Calibri" panose="020F0502020204030204" pitchFamily="34" charset="0"/>
                <a:ea typeface="Calibri" panose="020F0502020204030204" pitchFamily="34" charset="0"/>
                <a:cs typeface="Times New Roman" panose="02020603050405020304" pitchFamily="18" charset="0"/>
              </a:rPr>
              <a:t>3.1. Хвильова природа електромагнітних </a:t>
            </a:r>
            <a:r>
              <a:rPr lang="uk-UA" sz="1400" b="1"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Подальший розвиток моделі атома, запропонованої Резерфордом (розділ 2.4), розробка електронної структури атомів, пояснення періодичності зміни властивостей елементів та його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сполук</a:t>
            </a:r>
            <a:r>
              <a:rPr lang="uk-UA" sz="1400" dirty="0">
                <a:effectLst/>
                <a:latin typeface="Calibri" panose="020F0502020204030204" pitchFamily="34" charset="0"/>
                <a:ea typeface="Calibri" panose="020F0502020204030204" pitchFamily="34" charset="0"/>
                <a:cs typeface="Times New Roman" panose="02020603050405020304" pitchFamily="18" charset="0"/>
              </a:rPr>
              <a:t>, розкриття природи хімічного зв'язку - усе це стало можливим завдяки розумінню хвильової природи електромагнітних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400" dirty="0">
                <a:effectLst/>
                <a:latin typeface="Calibri" panose="020F0502020204030204" pitchFamily="34" charset="0"/>
                <a:ea typeface="Calibri" panose="020F0502020204030204" pitchFamily="34" charset="0"/>
                <a:cs typeface="Times New Roman" panose="02020603050405020304" pitchFamily="18" charset="0"/>
              </a:rPr>
              <a:t> і хвильових властивостей матерії загалом.</a:t>
            </a: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Хвиля - це зміна або коливання в речовині або у фізичному полі, що постійно повторюється. Звичайне світло також є електромагнітними хвилями. Він поширюється у просторі, викликаючи коливання електричного та магнітного полів, які орієнтовані під прямим кутом один до одного. Інші приклади електромагнітних хвиль - рентгенівське проміння, ультрафіолетове випромінювання (УФ), інфрачервоне випромінювання (ІЧ), радіохвилі. Електромагнітні хвилі поширюються у просторі зі швидкістю світла (2,998</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a:effectLst/>
                <a:latin typeface="Calibri" panose="020F0502020204030204" pitchFamily="34" charset="0"/>
                <a:ea typeface="Calibri" panose="020F0502020204030204" pitchFamily="34" charset="0"/>
                <a:cs typeface="Times New Roman" panose="02020603050405020304" pitchFamily="18" charset="0"/>
              </a:rPr>
              <a:t>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8</a:t>
            </a:r>
            <a:r>
              <a:rPr lang="uk-UA" sz="1400" dirty="0">
                <a:effectLst/>
                <a:latin typeface="Calibri" panose="020F0502020204030204" pitchFamily="34" charset="0"/>
                <a:ea typeface="Calibri" panose="020F0502020204030204" pitchFamily="34" charset="0"/>
                <a:cs typeface="Times New Roman" panose="02020603050405020304" pitchFamily="18" charset="0"/>
              </a:rPr>
              <a:t> м/c).</a:t>
            </a: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Для опису хвилі введено характеристики: довжина хвилі </a:t>
            </a:r>
            <a:r>
              <a:rPr lang="uk-UA" sz="1400" b="1" dirty="0">
                <a:effectLst/>
                <a:latin typeface="Calibri" panose="020F0502020204030204" pitchFamily="34" charset="0"/>
                <a:ea typeface="Calibri" panose="020F0502020204030204" pitchFamily="34" charset="0"/>
                <a:cs typeface="Calibri" panose="020F0502020204030204" pitchFamily="34" charset="0"/>
              </a:rPr>
              <a:t>λ</a:t>
            </a:r>
            <a:r>
              <a:rPr lang="uk-UA" sz="1400" dirty="0">
                <a:effectLst/>
                <a:latin typeface="Calibri" panose="020F0502020204030204" pitchFamily="34" charset="0"/>
                <a:ea typeface="Calibri" panose="020F0502020204030204" pitchFamily="34" charset="0"/>
                <a:cs typeface="Times New Roman" panose="02020603050405020304" pitchFamily="18" charset="0"/>
              </a:rPr>
              <a:t>, частота </a:t>
            </a:r>
            <a:r>
              <a:rPr lang="uk-UA" sz="1400" b="1" dirty="0">
                <a:effectLst/>
                <a:latin typeface="Calibri" panose="020F0502020204030204" pitchFamily="34" charset="0"/>
                <a:ea typeface="Calibri" panose="020F0502020204030204" pitchFamily="34" charset="0"/>
                <a:cs typeface="Calibri" panose="020F0502020204030204" pitchFamily="34" charset="0"/>
              </a:rPr>
              <a:t>ν</a:t>
            </a:r>
            <a:r>
              <a:rPr lang="uk-UA" sz="1400" dirty="0">
                <a:effectLst/>
                <a:latin typeface="Calibri" panose="020F0502020204030204" pitchFamily="34" charset="0"/>
                <a:ea typeface="Calibri" panose="020F0502020204030204" pitchFamily="34" charset="0"/>
                <a:cs typeface="Times New Roman" panose="02020603050405020304" pitchFamily="18" charset="0"/>
              </a:rPr>
              <a:t> та амплітуда.</a:t>
            </a:r>
          </a:p>
          <a:p>
            <a:pPr indent="450215" algn="just"/>
            <a:r>
              <a:rPr lang="uk-UA" sz="1400" b="1" i="1" dirty="0">
                <a:effectLst/>
                <a:latin typeface="Calibri" panose="020F0502020204030204" pitchFamily="34" charset="0"/>
                <a:ea typeface="Calibri" panose="020F0502020204030204" pitchFamily="34" charset="0"/>
                <a:cs typeface="Times New Roman" panose="02020603050405020304" pitchFamily="18" charset="0"/>
              </a:rPr>
              <a:t>Довжина хвилі </a:t>
            </a:r>
            <a:r>
              <a:rPr lang="uk-UA" sz="1400" b="1" dirty="0">
                <a:effectLst/>
                <a:latin typeface="Calibri" panose="020F0502020204030204" pitchFamily="34" charset="0"/>
                <a:ea typeface="Calibri" panose="020F0502020204030204" pitchFamily="34" charset="0"/>
                <a:cs typeface="Calibri" panose="020F0502020204030204" pitchFamily="34" charset="0"/>
              </a:rPr>
              <a:t>λ</a:t>
            </a:r>
            <a:r>
              <a:rPr lang="uk-UA" sz="1400" b="1" i="1" dirty="0">
                <a:effectLst/>
                <a:latin typeface="Calibri" panose="020F0502020204030204" pitchFamily="34" charset="0"/>
                <a:ea typeface="Calibri" panose="020F0502020204030204" pitchFamily="34" charset="0"/>
                <a:cs typeface="Times New Roman" panose="02020603050405020304" pitchFamily="18" charset="0"/>
              </a:rPr>
              <a:t> є відстань між двома повністю ідентичними точками хвилі. </a:t>
            </a:r>
            <a:r>
              <a:rPr lang="uk-UA" sz="1400" dirty="0">
                <a:effectLst/>
                <a:latin typeface="Calibri" panose="020F0502020204030204" pitchFamily="34" charset="0"/>
                <a:ea typeface="Calibri" panose="020F0502020204030204" pitchFamily="34" charset="0"/>
                <a:cs typeface="Times New Roman" panose="02020603050405020304" pitchFamily="18" charset="0"/>
              </a:rPr>
              <a:t>Наприклад, можна взяти відстань між піками хвилі (рис. 3.1). Сегмент між двома піками чи іншими ідентичними точками хвилі становить один цикл хвилі.</a:t>
            </a: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Електромагнітні хвилі розрізняються за довжиною хвилі. Наприклад, довжина хвилі рентгенівських променів близько 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uk-UA" sz="1400" dirty="0">
                <a:effectLst/>
                <a:latin typeface="Calibri" panose="020F0502020204030204" pitchFamily="34" charset="0"/>
                <a:ea typeface="Calibri" panose="020F0502020204030204" pitchFamily="34" charset="0"/>
                <a:cs typeface="Times New Roman" panose="02020603050405020304" pitchFamily="18" charset="0"/>
              </a:rPr>
              <a:t>-10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uk-UA" sz="1400" dirty="0">
                <a:effectLst/>
                <a:latin typeface="Calibri" panose="020F0502020204030204" pitchFamily="34" charset="0"/>
                <a:ea typeface="Calibri" panose="020F0502020204030204" pitchFamily="34" charset="0"/>
                <a:cs typeface="Times New Roman" panose="02020603050405020304" pitchFamily="18" charset="0"/>
              </a:rPr>
              <a:t> нм (1 нм – 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-9</a:t>
            </a:r>
            <a:r>
              <a:rPr lang="uk-UA" sz="1400" dirty="0">
                <a:effectLst/>
                <a:latin typeface="Calibri" panose="020F0502020204030204" pitchFamily="34" charset="0"/>
                <a:ea typeface="Calibri" panose="020F0502020204030204" pitchFamily="34" charset="0"/>
                <a:cs typeface="Times New Roman" panose="02020603050405020304" pitchFamily="18" charset="0"/>
              </a:rPr>
              <a:t> м), а радіохвиль - від 100 мм до кількох сотень метрів.</a:t>
            </a:r>
          </a:p>
          <a:p>
            <a:pPr indent="450215" algn="just"/>
            <a:r>
              <a:rPr lang="uk-UA" sz="1400" b="1" i="1" dirty="0">
                <a:effectLst/>
                <a:latin typeface="Calibri" panose="020F0502020204030204" pitchFamily="34" charset="0"/>
                <a:ea typeface="Calibri" panose="020F0502020204030204" pitchFamily="34" charset="0"/>
                <a:cs typeface="Times New Roman" panose="02020603050405020304" pitchFamily="18" charset="0"/>
              </a:rPr>
              <a:t>Частота хвилі </a:t>
            </a:r>
            <a:r>
              <a:rPr lang="uk-UA" sz="1400" b="1" i="1" dirty="0">
                <a:effectLst/>
                <a:latin typeface="Calibri" panose="020F0502020204030204" pitchFamily="34" charset="0"/>
                <a:ea typeface="Calibri" panose="020F0502020204030204" pitchFamily="34" charset="0"/>
                <a:cs typeface="Calibri" panose="020F0502020204030204" pitchFamily="34" charset="0"/>
              </a:rPr>
              <a:t>ν</a:t>
            </a:r>
            <a:r>
              <a:rPr lang="uk-UA" sz="1400" b="1" i="1" dirty="0">
                <a:effectLst/>
                <a:latin typeface="Calibri" panose="020F0502020204030204" pitchFamily="34" charset="0"/>
                <a:ea typeface="Calibri" panose="020F0502020204030204" pitchFamily="34" charset="0"/>
                <a:cs typeface="Times New Roman" panose="02020603050405020304" pitchFamily="18" charset="0"/>
              </a:rPr>
              <a:t> є число циклів, які проходить точка за певний проміжок часу</a:t>
            </a:r>
            <a:r>
              <a:rPr lang="uk-UA" sz="1400" dirty="0">
                <a:effectLst/>
                <a:latin typeface="Calibri" panose="020F0502020204030204" pitchFamily="34" charset="0"/>
                <a:ea typeface="Calibri" panose="020F0502020204030204" pitchFamily="34" charset="0"/>
                <a:cs typeface="Times New Roman" panose="02020603050405020304" pitchFamily="18" charset="0"/>
              </a:rPr>
              <a:t> (зазвичай 1 с). Іншими словами можна сказати, що частота хвилі – це число довжин хвиль, які проходить дана хвиля за 1 с. Одиниці частоти – герці,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Гц</a:t>
            </a:r>
            <a:r>
              <a:rPr lang="uk-UA" sz="1400" dirty="0">
                <a:effectLst/>
                <a:latin typeface="Calibri" panose="020F0502020204030204" pitchFamily="34" charset="0"/>
                <a:ea typeface="Calibri" panose="020F0502020204030204" pitchFamily="34" charset="0"/>
                <a:cs typeface="Times New Roman" panose="02020603050405020304" pitchFamily="18" charset="0"/>
              </a:rPr>
              <a:t>. Їх позначають також 1/с або с</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400" dirty="0">
                <a:effectLst/>
                <a:latin typeface="Calibri" panose="020F0502020204030204" pitchFamily="34" charset="0"/>
                <a:ea typeface="Calibri" panose="020F0502020204030204" pitchFamily="34" charset="0"/>
                <a:cs typeface="Times New Roman" panose="02020603050405020304" pitchFamily="18" charset="0"/>
              </a:rPr>
              <a:t> Наприклад, 2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Гц</a:t>
            </a:r>
            <a:r>
              <a:rPr lang="uk-UA" sz="1400" dirty="0">
                <a:effectLst/>
                <a:latin typeface="Calibri" panose="020F0502020204030204" pitchFamily="34" charset="0"/>
                <a:ea typeface="Calibri" panose="020F0502020204030204" pitchFamily="34" charset="0"/>
                <a:cs typeface="Times New Roman" panose="02020603050405020304" pitchFamily="18" charset="0"/>
              </a:rPr>
              <a:t> або 2 с</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400" dirty="0">
                <a:effectLst/>
                <a:latin typeface="Calibri" panose="020F0502020204030204" pitchFamily="34" charset="0"/>
                <a:ea typeface="Calibri" panose="020F0502020204030204" pitchFamily="34" charset="0"/>
                <a:cs typeface="Times New Roman" panose="02020603050405020304" pitchFamily="18" charset="0"/>
              </a:rPr>
              <a:t>; 4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Гц</a:t>
            </a:r>
            <a:r>
              <a:rPr lang="uk-UA" sz="1400" dirty="0">
                <a:effectLst/>
                <a:latin typeface="Calibri" panose="020F0502020204030204" pitchFamily="34" charset="0"/>
                <a:ea typeface="Calibri" panose="020F0502020204030204" pitchFamily="34" charset="0"/>
                <a:cs typeface="Times New Roman" panose="02020603050405020304" pitchFamily="18" charset="0"/>
              </a:rPr>
              <a:t> або 4 с</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400" dirty="0">
                <a:effectLst/>
                <a:latin typeface="Calibri" panose="020F0502020204030204" pitchFamily="34" charset="0"/>
                <a:ea typeface="Calibri" panose="020F0502020204030204" pitchFamily="34" charset="0"/>
                <a:cs typeface="Times New Roman" panose="02020603050405020304" pitchFamily="18" charset="0"/>
              </a:rPr>
              <a:t> (рис. 3.1).</a:t>
            </a:r>
          </a:p>
        </p:txBody>
      </p:sp>
      <p:pic>
        <p:nvPicPr>
          <p:cNvPr id="6" name="Рисунок 5">
            <a:extLst>
              <a:ext uri="{FF2B5EF4-FFF2-40B4-BE49-F238E27FC236}">
                <a16:creationId xmlns:a16="http://schemas.microsoft.com/office/drawing/2014/main" id="{BBC94E19-DABC-D4FB-D83C-4F9B50FC47C6}"/>
              </a:ext>
            </a:extLst>
          </p:cNvPr>
          <p:cNvPicPr>
            <a:picLocks noChangeAspect="1"/>
          </p:cNvPicPr>
          <p:nvPr/>
        </p:nvPicPr>
        <p:blipFill>
          <a:blip r:embed="rId2"/>
          <a:stretch>
            <a:fillRect/>
          </a:stretch>
        </p:blipFill>
        <p:spPr>
          <a:xfrm>
            <a:off x="6581706" y="735313"/>
            <a:ext cx="5246058" cy="4510942"/>
          </a:xfrm>
          <a:prstGeom prst="rect">
            <a:avLst/>
          </a:prstGeom>
        </p:spPr>
      </p:pic>
      <p:sp>
        <p:nvSpPr>
          <p:cNvPr id="8" name="TextBox 7">
            <a:extLst>
              <a:ext uri="{FF2B5EF4-FFF2-40B4-BE49-F238E27FC236}">
                <a16:creationId xmlns:a16="http://schemas.microsoft.com/office/drawing/2014/main" id="{F2D8DF37-6EA6-B845-21E4-D884CF5CC6FB}"/>
              </a:ext>
            </a:extLst>
          </p:cNvPr>
          <p:cNvSpPr txBox="1"/>
          <p:nvPr/>
        </p:nvSpPr>
        <p:spPr>
          <a:xfrm>
            <a:off x="7452973" y="5537036"/>
            <a:ext cx="4201314" cy="671915"/>
          </a:xfrm>
          <a:prstGeom prst="rect">
            <a:avLst/>
          </a:prstGeom>
          <a:noFill/>
        </p:spPr>
        <p:txBody>
          <a:bodyPr wrap="square">
            <a:spAutoFit/>
          </a:bodyPr>
          <a:lstStyle/>
          <a:p>
            <a:pPr algn="ctr">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Рис. 3.1. Співвідношення між довжиною хвилі </a:t>
            </a:r>
            <a:r>
              <a:rPr lang="uk-UA" sz="1800" b="1" dirty="0">
                <a:effectLst/>
                <a:latin typeface="Calibri" panose="020F0502020204030204" pitchFamily="34" charset="0"/>
                <a:ea typeface="Calibri" panose="020F0502020204030204" pitchFamily="34" charset="0"/>
                <a:cs typeface="Calibri" panose="020F0502020204030204" pitchFamily="34" charset="0"/>
              </a:rPr>
              <a:t>λ</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та частотою </a:t>
            </a:r>
            <a:r>
              <a:rPr lang="uk-UA" sz="1800" b="1" dirty="0">
                <a:effectLst/>
                <a:latin typeface="Calibri" panose="020F0502020204030204" pitchFamily="34" charset="0"/>
                <a:ea typeface="Calibri" panose="020F0502020204030204" pitchFamily="34" charset="0"/>
                <a:cs typeface="Calibri" panose="020F0502020204030204" pitchFamily="34" charset="0"/>
              </a:rPr>
              <a:t>ν</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9439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A54AB9-CAB8-5DD9-31BD-AA66A1E3041E}"/>
              </a:ext>
            </a:extLst>
          </p:cNvPr>
          <p:cNvSpPr txBox="1"/>
          <p:nvPr/>
        </p:nvSpPr>
        <p:spPr>
          <a:xfrm>
            <a:off x="657764" y="380570"/>
            <a:ext cx="3491542" cy="6017866"/>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Ознайомимося з правилами, за якими складають електронні зміни складніших атомів.</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Принцип заборони Паулі стверджує</a:t>
            </a:r>
            <a:r>
              <a:rPr lang="uk-UA" sz="1800" dirty="0">
                <a:effectLst/>
                <a:latin typeface="Calibri" panose="020F0502020204030204" pitchFamily="34" charset="0"/>
                <a:ea typeface="Calibri" panose="020F0502020204030204" pitchFamily="34" charset="0"/>
                <a:cs typeface="Times New Roman" panose="02020603050405020304" pitchFamily="18" charset="0"/>
              </a:rPr>
              <a:t>, що в атомі не може бути двох електронів із однаковими чотирма квантовими числами.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Прийнято говорити, що на орбіталі можуть бути максимально два електрони з протилежними спинами. Це поширюється і всі інші електронні конфігурації.</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Принцип мінімуму енергії показує</a:t>
            </a:r>
            <a:r>
              <a:rPr lang="uk-UA" sz="1800" dirty="0">
                <a:effectLst/>
                <a:latin typeface="Calibri" panose="020F0502020204030204" pitchFamily="34" charset="0"/>
                <a:ea typeface="Calibri" panose="020F0502020204030204" pitchFamily="34" charset="0"/>
                <a:cs typeface="Times New Roman" panose="02020603050405020304" pitchFamily="18" charset="0"/>
              </a:rPr>
              <a:t>, що електрони насамперед заповнюють підрівні з найнижчою енергією і далі - підрівні зі зростанням їх енергії.</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Мультимедиа в Интернете 3" title="🟡8_7. Будова електронних оболонок атомів хімічних елементів № 1-20">
            <a:hlinkClick r:id="" action="ppaction://media"/>
            <a:extLst>
              <a:ext uri="{FF2B5EF4-FFF2-40B4-BE49-F238E27FC236}">
                <a16:creationId xmlns:a16="http://schemas.microsoft.com/office/drawing/2014/main" id="{E7445409-84BE-1A6D-5871-62FE8C8FC228}"/>
              </a:ext>
            </a:extLst>
          </p:cNvPr>
          <p:cNvPicPr>
            <a:picLocks noRot="1" noChangeAspect="1"/>
          </p:cNvPicPr>
          <p:nvPr>
            <a:videoFile r:link="rId1"/>
          </p:nvPr>
        </p:nvPicPr>
        <p:blipFill>
          <a:blip r:embed="rId3"/>
          <a:stretch>
            <a:fillRect/>
          </a:stretch>
        </p:blipFill>
        <p:spPr>
          <a:xfrm>
            <a:off x="4946769" y="1993900"/>
            <a:ext cx="6685260" cy="3777172"/>
          </a:xfrm>
          <a:prstGeom prst="rect">
            <a:avLst/>
          </a:prstGeom>
        </p:spPr>
      </p:pic>
    </p:spTree>
    <p:extLst>
      <p:ext uri="{BB962C8B-B14F-4D97-AF65-F5344CB8AC3E}">
        <p14:creationId xmlns:p14="http://schemas.microsoft.com/office/powerpoint/2010/main" val="105817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Мультимедиа в Интернете 1" title="🟡8_8. Періодична система з позиції теорії будови атома: &quot;родини&quot; елементів, збуджений стан атома">
            <a:hlinkClick r:id="" action="ppaction://media"/>
            <a:extLst>
              <a:ext uri="{FF2B5EF4-FFF2-40B4-BE49-F238E27FC236}">
                <a16:creationId xmlns:a16="http://schemas.microsoft.com/office/drawing/2014/main" id="{3F3DA545-0582-95AA-5010-7054E1BE2360}"/>
              </a:ext>
            </a:extLst>
          </p:cNvPr>
          <p:cNvPicPr>
            <a:picLocks noRot="1" noChangeAspect="1"/>
          </p:cNvPicPr>
          <p:nvPr>
            <a:videoFile r:link="rId1"/>
          </p:nvPr>
        </p:nvPicPr>
        <p:blipFill>
          <a:blip r:embed="rId6"/>
          <a:stretch>
            <a:fillRect/>
          </a:stretch>
        </p:blipFill>
        <p:spPr>
          <a:xfrm>
            <a:off x="814717" y="494461"/>
            <a:ext cx="4801079" cy="2712610"/>
          </a:xfrm>
          <a:prstGeom prst="rect">
            <a:avLst/>
          </a:prstGeom>
        </p:spPr>
      </p:pic>
      <p:pic>
        <p:nvPicPr>
          <p:cNvPr id="3" name="Мультимедиа в Интернете 2" title="🟡8_9. Періодична система з позиції теорії будови атома:  вищі оксиди, леткі сполуки з гідрогеном">
            <a:hlinkClick r:id="" action="ppaction://media"/>
            <a:extLst>
              <a:ext uri="{FF2B5EF4-FFF2-40B4-BE49-F238E27FC236}">
                <a16:creationId xmlns:a16="http://schemas.microsoft.com/office/drawing/2014/main" id="{496B8249-29CC-E291-A1BE-8FD03737239E}"/>
              </a:ext>
            </a:extLst>
          </p:cNvPr>
          <p:cNvPicPr>
            <a:picLocks noRot="1" noChangeAspect="1"/>
          </p:cNvPicPr>
          <p:nvPr>
            <a:videoFile r:link="rId2"/>
          </p:nvPr>
        </p:nvPicPr>
        <p:blipFill>
          <a:blip r:embed="rId7"/>
          <a:stretch>
            <a:fillRect/>
          </a:stretch>
        </p:blipFill>
        <p:spPr>
          <a:xfrm>
            <a:off x="814717" y="3429000"/>
            <a:ext cx="4801080" cy="2712610"/>
          </a:xfrm>
          <a:prstGeom prst="rect">
            <a:avLst/>
          </a:prstGeom>
        </p:spPr>
      </p:pic>
      <p:pic>
        <p:nvPicPr>
          <p:cNvPr id="4" name="Мультимедиа в Интернете 3" title="🟡8_10. Періодична система з позиції теорії будови атома: металічні та неметалічні властивості">
            <a:hlinkClick r:id="" action="ppaction://media"/>
            <a:extLst>
              <a:ext uri="{FF2B5EF4-FFF2-40B4-BE49-F238E27FC236}">
                <a16:creationId xmlns:a16="http://schemas.microsoft.com/office/drawing/2014/main" id="{975F9211-BAAB-DFD0-0CF3-12E2399C460F}"/>
              </a:ext>
            </a:extLst>
          </p:cNvPr>
          <p:cNvPicPr>
            <a:picLocks noRot="1" noChangeAspect="1"/>
          </p:cNvPicPr>
          <p:nvPr>
            <a:videoFile r:link="rId3"/>
          </p:nvPr>
        </p:nvPicPr>
        <p:blipFill>
          <a:blip r:embed="rId8"/>
          <a:stretch>
            <a:fillRect/>
          </a:stretch>
        </p:blipFill>
        <p:spPr>
          <a:xfrm>
            <a:off x="6576203" y="494461"/>
            <a:ext cx="4801080" cy="2712610"/>
          </a:xfrm>
          <a:prstGeom prst="rect">
            <a:avLst/>
          </a:prstGeom>
        </p:spPr>
      </p:pic>
      <p:pic>
        <p:nvPicPr>
          <p:cNvPr id="5" name="Мультимедиа в Интернете 4" title="🟡8_11. Періодична система з позиції теорії будови атома: радіус атома">
            <a:hlinkClick r:id="" action="ppaction://media"/>
            <a:extLst>
              <a:ext uri="{FF2B5EF4-FFF2-40B4-BE49-F238E27FC236}">
                <a16:creationId xmlns:a16="http://schemas.microsoft.com/office/drawing/2014/main" id="{023613E9-7214-39E7-8BCC-EE099AEEA31B}"/>
              </a:ext>
            </a:extLst>
          </p:cNvPr>
          <p:cNvPicPr>
            <a:picLocks noRot="1" noChangeAspect="1"/>
          </p:cNvPicPr>
          <p:nvPr>
            <a:videoFile r:link="rId4"/>
          </p:nvPr>
        </p:nvPicPr>
        <p:blipFill>
          <a:blip r:embed="rId9"/>
          <a:stretch>
            <a:fillRect/>
          </a:stretch>
        </p:blipFill>
        <p:spPr>
          <a:xfrm>
            <a:off x="6576203" y="3429000"/>
            <a:ext cx="4801080" cy="2712610"/>
          </a:xfrm>
          <a:prstGeom prst="rect">
            <a:avLst/>
          </a:prstGeom>
        </p:spPr>
      </p:pic>
    </p:spTree>
    <p:extLst>
      <p:ext uri="{BB962C8B-B14F-4D97-AF65-F5344CB8AC3E}">
        <p14:creationId xmlns:p14="http://schemas.microsoft.com/office/powerpoint/2010/main" val="381786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 fill="hold"/>
                                        <p:tgtEl>
                                          <p:spTgt spid="3"/>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1" fill="hold"/>
                                        <p:tgtEl>
                                          <p:spTgt spid="4"/>
                                        </p:tgtEl>
                                      </p:cBhvr>
                                    </p:cmd>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19" fill="hold" display="0">
                  <p:stCondLst>
                    <p:cond delay="indefinite"/>
                  </p:stCondLst>
                </p:cTn>
                <p:tgtEl>
                  <p:spTgt spid="2"/>
                </p:tgtEl>
              </p:cMediaNode>
            </p:video>
            <p:seq concurrent="1" nextAc="seek">
              <p:cTn id="20" restart="whenNotActive" fill="hold" evtFilter="cancelBubble" nodeType="interactiveSeq">
                <p:stCondLst>
                  <p:cond evt="onClick" delay="0">
                    <p:tgtEl>
                      <p:spTgt spid="2"/>
                    </p:tgtEl>
                  </p:cond>
                </p:stCondLst>
                <p:endSync evt="end" delay="0">
                  <p:rtn val="all"/>
                </p:endSync>
                <p:childTnLst>
                  <p:par>
                    <p:cTn id="21" fill="hold">
                      <p:stCondLst>
                        <p:cond delay="0"/>
                      </p:stCondLst>
                      <p:childTnLst>
                        <p:par>
                          <p:cTn id="22" fill="hold">
                            <p:stCondLst>
                              <p:cond delay="0"/>
                            </p:stCondLst>
                            <p:childTnLst>
                              <p:par>
                                <p:cTn id="23" presetID="2" presetClass="mediacall" presetSubtype="0" fill="hold" nodeType="clickEffect">
                                  <p:stCondLst>
                                    <p:cond delay="0"/>
                                  </p:stCondLst>
                                  <p:childTnLst>
                                    <p:cmd type="call" cmd="togglePause">
                                      <p:cBhvr>
                                        <p:cTn id="24" dur="1" fill="hold"/>
                                        <p:tgtEl>
                                          <p:spTgt spid="2"/>
                                        </p:tgtEl>
                                      </p:cBhvr>
                                    </p:cmd>
                                  </p:childTnLst>
                                </p:cTn>
                              </p:par>
                            </p:childTnLst>
                          </p:cTn>
                        </p:par>
                      </p:childTnLst>
                    </p:cTn>
                  </p:par>
                </p:childTnLst>
              </p:cTn>
              <p:nextCondLst>
                <p:cond evt="onClick" delay="0">
                  <p:tgtEl>
                    <p:spTgt spid="2"/>
                  </p:tgtEl>
                </p:cond>
              </p:nextCondLst>
            </p:seq>
            <p:video>
              <p:cMediaNode vol="80000">
                <p:cTn id="25" fill="hold" display="0">
                  <p:stCondLst>
                    <p:cond delay="indefinite"/>
                  </p:stCondLst>
                </p:cTn>
                <p:tgtEl>
                  <p:spTgt spid="3"/>
                </p:tgtEl>
              </p:cMediaNode>
            </p:video>
            <p:seq concurrent="1" nextAc="seek">
              <p:cTn id="26" restart="whenNotActive" fill="hold" evtFilter="cancelBubble" nodeType="interactiveSeq">
                <p:stCondLst>
                  <p:cond evt="onClick" delay="0">
                    <p:tgtEl>
                      <p:spTgt spid="3"/>
                    </p:tgtEl>
                  </p:cond>
                </p:stCondLst>
                <p:endSync evt="end" delay="0">
                  <p:rtn val="all"/>
                </p:endSync>
                <p:childTnLst>
                  <p:par>
                    <p:cTn id="27" fill="hold">
                      <p:stCondLst>
                        <p:cond delay="0"/>
                      </p:stCondLst>
                      <p:childTnLst>
                        <p:par>
                          <p:cTn id="28" fill="hold">
                            <p:stCondLst>
                              <p:cond delay="0"/>
                            </p:stCondLst>
                            <p:childTnLst>
                              <p:par>
                                <p:cTn id="29" presetID="2" presetClass="mediacall" presetSubtype="0" fill="hold" nodeType="clickEffect">
                                  <p:stCondLst>
                                    <p:cond delay="0"/>
                                  </p:stCondLst>
                                  <p:childTnLst>
                                    <p:cmd type="call" cmd="togglePause">
                                      <p:cBhvr>
                                        <p:cTn id="30" dur="1" fill="hold"/>
                                        <p:tgtEl>
                                          <p:spTgt spid="3"/>
                                        </p:tgtEl>
                                      </p:cBhvr>
                                    </p:cmd>
                                  </p:childTnLst>
                                </p:cTn>
                              </p:par>
                            </p:childTnLst>
                          </p:cTn>
                        </p:par>
                      </p:childTnLst>
                    </p:cTn>
                  </p:par>
                </p:childTnLst>
              </p:cTn>
              <p:nextCondLst>
                <p:cond evt="onClick" delay="0">
                  <p:tgtEl>
                    <p:spTgt spid="3"/>
                  </p:tgtEl>
                </p:cond>
              </p:nextCondLst>
            </p:seq>
            <p:video>
              <p:cMediaNode vol="80000">
                <p:cTn id="31" fill="hold" display="0">
                  <p:stCondLst>
                    <p:cond delay="indefinite"/>
                  </p:stCondLst>
                </p:cTn>
                <p:tgtEl>
                  <p:spTgt spid="4"/>
                </p:tgtEl>
              </p:cMediaNode>
            </p:video>
            <p:seq concurrent="1" nextAc="seek">
              <p:cTn id="32" restart="whenNotActive" fill="hold" evtFilter="cancelBubble" nodeType="interactiveSeq">
                <p:stCondLst>
                  <p:cond evt="onClick" delay="0">
                    <p:tgtEl>
                      <p:spTgt spid="4"/>
                    </p:tgtEl>
                  </p:cond>
                </p:stCondLst>
                <p:endSync evt="end" delay="0">
                  <p:rtn val="all"/>
                </p:endSync>
                <p:childTnLst>
                  <p:par>
                    <p:cTn id="33" fill="hold">
                      <p:stCondLst>
                        <p:cond delay="0"/>
                      </p:stCondLst>
                      <p:childTnLst>
                        <p:par>
                          <p:cTn id="34" fill="hold">
                            <p:stCondLst>
                              <p:cond delay="0"/>
                            </p:stCondLst>
                            <p:childTnLst>
                              <p:par>
                                <p:cTn id="35" presetID="2" presetClass="mediacall" presetSubtype="0" fill="hold" nodeType="clickEffect">
                                  <p:stCondLst>
                                    <p:cond delay="0"/>
                                  </p:stCondLst>
                                  <p:childTnLst>
                                    <p:cmd type="call" cmd="togglePause">
                                      <p:cBhvr>
                                        <p:cTn id="36" dur="1" fill="hold"/>
                                        <p:tgtEl>
                                          <p:spTgt spid="4"/>
                                        </p:tgtEl>
                                      </p:cBhvr>
                                    </p:cmd>
                                  </p:childTnLst>
                                </p:cTn>
                              </p:par>
                            </p:childTnLst>
                          </p:cTn>
                        </p:par>
                      </p:childTnLst>
                    </p:cTn>
                  </p:par>
                </p:childTnLst>
              </p:cTn>
              <p:nextCondLst>
                <p:cond evt="onClick" delay="0">
                  <p:tgtEl>
                    <p:spTgt spid="4"/>
                  </p:tgtEl>
                </p:cond>
              </p:nextCondLst>
            </p:seq>
            <p:video>
              <p:cMediaNode vol="80000">
                <p:cTn id="37" fill="hold" display="0">
                  <p:stCondLst>
                    <p:cond delay="indefinite"/>
                  </p:stCondLst>
                </p:cTn>
                <p:tgtEl>
                  <p:spTgt spid="5"/>
                </p:tgtEl>
              </p:cMediaNode>
            </p:video>
            <p:seq concurrent="1" nextAc="seek">
              <p:cTn id="38" restart="whenNotActive" fill="hold" evtFilter="cancelBubble" nodeType="interactiveSeq">
                <p:stCondLst>
                  <p:cond evt="onClick" delay="0">
                    <p:tgtEl>
                      <p:spTgt spid="5"/>
                    </p:tgtEl>
                  </p:cond>
                </p:stCondLst>
                <p:endSync evt="end" delay="0">
                  <p:rtn val="all"/>
                </p:endSync>
                <p:childTnLst>
                  <p:par>
                    <p:cTn id="39" fill="hold">
                      <p:stCondLst>
                        <p:cond delay="0"/>
                      </p:stCondLst>
                      <p:childTnLst>
                        <p:par>
                          <p:cTn id="40" fill="hold">
                            <p:stCondLst>
                              <p:cond delay="0"/>
                            </p:stCondLst>
                            <p:childTnLst>
                              <p:par>
                                <p:cTn id="41" presetID="2" presetClass="mediacall" presetSubtype="0" fill="hold" nodeType="clickEffect">
                                  <p:stCondLst>
                                    <p:cond delay="0"/>
                                  </p:stCondLst>
                                  <p:childTnLst>
                                    <p:cmd type="call" cmd="togglePause">
                                      <p:cBhvr>
                                        <p:cTn id="4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12D01B-0C94-3316-25E0-22D7C84D9B02}"/>
              </a:ext>
            </a:extLst>
          </p:cNvPr>
          <p:cNvSpPr txBox="1"/>
          <p:nvPr/>
        </p:nvSpPr>
        <p:spPr>
          <a:xfrm>
            <a:off x="0" y="164080"/>
            <a:ext cx="11286066" cy="312650"/>
          </a:xfrm>
          <a:prstGeom prst="rect">
            <a:avLst/>
          </a:prstGeom>
          <a:noFill/>
        </p:spPr>
        <p:txBody>
          <a:bodyPr wrap="square">
            <a:spAutoFit/>
          </a:bodyPr>
          <a:lstStyle/>
          <a:p>
            <a:pPr indent="450215" algn="just">
              <a:lnSpc>
                <a:spcPct val="107000"/>
              </a:lnSpc>
              <a:spcAft>
                <a:spcPts val="800"/>
              </a:spcAft>
            </a:pPr>
            <a:r>
              <a:rPr lang="uk-UA" sz="1400" b="1" dirty="0">
                <a:effectLst/>
                <a:latin typeface="Calibri" panose="020F0502020204030204" pitchFamily="34" charset="0"/>
                <a:ea typeface="Calibri" panose="020F0502020204030204" pitchFamily="34" charset="0"/>
                <a:cs typeface="Times New Roman" panose="02020603050405020304" pitchFamily="18" charset="0"/>
              </a:rPr>
              <a:t>Запитання для самоперевірки до глави 3</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63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3B432FA-C898-B4B6-1D20-5A52C0DAF0DB}"/>
              </a:ext>
            </a:extLst>
          </p:cNvPr>
          <p:cNvPicPr>
            <a:picLocks noChangeAspect="1"/>
          </p:cNvPicPr>
          <p:nvPr/>
        </p:nvPicPr>
        <p:blipFill>
          <a:blip r:embed="rId2"/>
          <a:stretch>
            <a:fillRect/>
          </a:stretch>
        </p:blipFill>
        <p:spPr>
          <a:xfrm>
            <a:off x="1808729" y="960103"/>
            <a:ext cx="1201889" cy="759089"/>
          </a:xfrm>
          <a:prstGeom prst="rect">
            <a:avLst/>
          </a:prstGeom>
        </p:spPr>
      </p:pic>
      <p:sp>
        <p:nvSpPr>
          <p:cNvPr id="5" name="TextBox 4">
            <a:extLst>
              <a:ext uri="{FF2B5EF4-FFF2-40B4-BE49-F238E27FC236}">
                <a16:creationId xmlns:a16="http://schemas.microsoft.com/office/drawing/2014/main" id="{25C11369-C886-34DF-95A1-F794524CF5E3}"/>
              </a:ext>
            </a:extLst>
          </p:cNvPr>
          <p:cNvSpPr txBox="1"/>
          <p:nvPr/>
        </p:nvSpPr>
        <p:spPr>
          <a:xfrm>
            <a:off x="260948" y="210551"/>
            <a:ext cx="4078139" cy="671915"/>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Довжина хвилі і частота обернено пропорційні один до одного, тобто.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5EE97B9C-2AB4-944C-ECF6-25ABF0E575E1}"/>
              </a:ext>
            </a:extLst>
          </p:cNvPr>
          <p:cNvSpPr txBox="1"/>
          <p:nvPr/>
        </p:nvSpPr>
        <p:spPr>
          <a:xfrm>
            <a:off x="260948" y="1796829"/>
            <a:ext cx="4078139" cy="369332"/>
          </a:xfrm>
          <a:prstGeom prst="rect">
            <a:avLst/>
          </a:prstGeom>
          <a:noFill/>
        </p:spPr>
        <p:txBody>
          <a:bodyPr wrap="square">
            <a:spAutoFit/>
          </a:bodyPr>
          <a:lstStyle/>
          <a:p>
            <a:r>
              <a:rPr lang="uk-UA" sz="1800" dirty="0">
                <a:effectLst/>
                <a:latin typeface="Calibri" panose="020F0502020204030204" pitchFamily="34" charset="0"/>
                <a:ea typeface="Calibri" panose="020F0502020204030204" pitchFamily="34" charset="0"/>
                <a:cs typeface="Times New Roman" panose="02020603050405020304" pitchFamily="18" charset="0"/>
              </a:rPr>
              <a:t>де с - швидкість хвилі, м</a:t>
            </a:r>
            <a:r>
              <a:rPr lang="uk-UA" sz="1800" dirty="0">
                <a:effectLst/>
                <a:latin typeface="Calibri" panose="020F0502020204030204" pitchFamily="34" charset="0"/>
                <a:ea typeface="Calibri" panose="020F0502020204030204" pitchFamily="34"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с</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-1</a:t>
            </a:r>
            <a:endParaRPr lang="uk-UA" dirty="0"/>
          </a:p>
        </p:txBody>
      </p:sp>
      <p:sp>
        <p:nvSpPr>
          <p:cNvPr id="9" name="TextBox 8">
            <a:extLst>
              <a:ext uri="{FF2B5EF4-FFF2-40B4-BE49-F238E27FC236}">
                <a16:creationId xmlns:a16="http://schemas.microsoft.com/office/drawing/2014/main" id="{FE145DEF-E3B2-E32D-508C-647AA86DE94A}"/>
              </a:ext>
            </a:extLst>
          </p:cNvPr>
          <p:cNvSpPr txBox="1"/>
          <p:nvPr/>
        </p:nvSpPr>
        <p:spPr>
          <a:xfrm>
            <a:off x="355840" y="2827513"/>
            <a:ext cx="3888356" cy="3840731"/>
          </a:xfrm>
          <a:prstGeom prst="rect">
            <a:avLst/>
          </a:prstGeom>
          <a:noFill/>
        </p:spPr>
        <p:txBody>
          <a:bodyPr wrap="square">
            <a:spAutoFit/>
          </a:bodyPr>
          <a:lstStyle/>
          <a:p>
            <a:pPr indent="450215" algn="just">
              <a:lnSpc>
                <a:spcPct val="107000"/>
              </a:lnSpc>
              <a:spcAft>
                <a:spcPts val="800"/>
              </a:spcAft>
            </a:pPr>
            <a:r>
              <a:rPr lang="uk-UA" sz="1800" b="1" i="1" dirty="0">
                <a:effectLst/>
                <a:latin typeface="Calibri" panose="020F0502020204030204" pitchFamily="34" charset="0"/>
                <a:ea typeface="Calibri" panose="020F0502020204030204" pitchFamily="34" charset="0"/>
                <a:cs typeface="Times New Roman" panose="02020603050405020304" pitchFamily="18" charset="0"/>
              </a:rPr>
              <a:t>Амплітуда хвилі - найбільше відхилення точки на хвилі від лінії, що йде вздовж осі її поширення та розсікає хвилю на дві рівні частини </a:t>
            </a:r>
            <a:r>
              <a:rPr lang="uk-UA" sz="1800" dirty="0">
                <a:effectLst/>
                <a:latin typeface="Calibri" panose="020F0502020204030204" pitchFamily="34" charset="0"/>
                <a:ea typeface="Calibri" panose="020F0502020204030204" pitchFamily="34" charset="0"/>
                <a:cs typeface="Times New Roman" panose="02020603050405020304" pitchFamily="18" charset="0"/>
              </a:rPr>
              <a:t>(рис. 3.1).</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Область частот чи довжин хвиль електромагнітного випромінювання називають електромагнітним спектром.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Електромагнітний діапазон видимого світла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390-760 нм. (приклад 3.1)</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undefined">
            <a:extLst>
              <a:ext uri="{FF2B5EF4-FFF2-40B4-BE49-F238E27FC236}">
                <a16:creationId xmlns:a16="http://schemas.microsoft.com/office/drawing/2014/main" id="{937D5D4F-0246-0FF2-8901-4E811A8F65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8832" y="1424945"/>
            <a:ext cx="7721680" cy="3840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886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Мультимедиа в Интернете 1" title="Хвилі. Шкала електромагнітних хвиль. Фізика 11 клас">
            <a:hlinkClick r:id="" action="ppaction://media"/>
            <a:extLst>
              <a:ext uri="{FF2B5EF4-FFF2-40B4-BE49-F238E27FC236}">
                <a16:creationId xmlns:a16="http://schemas.microsoft.com/office/drawing/2014/main" id="{0C61B6D7-8679-404D-6EB2-9D503F83530E}"/>
              </a:ext>
            </a:extLst>
          </p:cNvPr>
          <p:cNvPicPr>
            <a:picLocks noRot="1" noChangeAspect="1"/>
          </p:cNvPicPr>
          <p:nvPr>
            <a:videoFile r:link="rId1"/>
          </p:nvPr>
        </p:nvPicPr>
        <p:blipFill>
          <a:blip r:embed="rId3"/>
          <a:stretch>
            <a:fillRect/>
          </a:stretch>
        </p:blipFill>
        <p:spPr>
          <a:xfrm>
            <a:off x="607683" y="390944"/>
            <a:ext cx="11029351" cy="6231583"/>
          </a:xfrm>
          <a:prstGeom prst="rect">
            <a:avLst/>
          </a:prstGeom>
        </p:spPr>
      </p:pic>
    </p:spTree>
    <p:extLst>
      <p:ext uri="{BB962C8B-B14F-4D97-AF65-F5344CB8AC3E}">
        <p14:creationId xmlns:p14="http://schemas.microsoft.com/office/powerpoint/2010/main" val="106915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7E4E77-5EB7-AFD5-895C-5DBA9105D854}"/>
              </a:ext>
            </a:extLst>
          </p:cNvPr>
          <p:cNvSpPr txBox="1"/>
          <p:nvPr/>
        </p:nvSpPr>
        <p:spPr>
          <a:xfrm>
            <a:off x="457200" y="302256"/>
            <a:ext cx="11102195" cy="4045916"/>
          </a:xfrm>
          <a:prstGeom prst="rect">
            <a:avLst/>
          </a:prstGeom>
          <a:noFill/>
        </p:spPr>
        <p:txBody>
          <a:bodyPr wrap="square">
            <a:spAutoFit/>
          </a:bodyPr>
          <a:lstStyle/>
          <a:p>
            <a:pPr algn="just">
              <a:lnSpc>
                <a:spcPct val="107000"/>
              </a:lnSpc>
              <a:spcAft>
                <a:spcPts val="800"/>
              </a:spcAft>
            </a:pPr>
            <a:r>
              <a:rPr lang="uk-UA" sz="1800" b="1" dirty="0">
                <a:effectLst/>
                <a:latin typeface="Calibri" panose="020F0502020204030204" pitchFamily="34" charset="0"/>
                <a:ea typeface="Calibri" panose="020F0502020204030204" pitchFamily="34" charset="0"/>
                <a:cs typeface="Times New Roman" panose="02020603050405020304" pitchFamily="18" charset="0"/>
              </a:rPr>
              <a:t>3.2. Квантова теорія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Класична фізика дев'ятнадцятого століття не змогла адекватно пояснити всі властивості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що спостерігаються, а також взаємодію електромагнітних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з речовиною.</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 рамках класичної теорії окремо розглядалися хвилі та частки.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Уявлялося, що енергія, що випромінюється або поглинається атомами, повинна становити безперервну область (суцільний спектр). Ці теоретичні представлення увійшли в суперечність з результатами дослідження, наприклад, спектрів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атомів. З початку ХХ століття виникла і почала швидко розвиватися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квантова теорія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яка показала корпускулярно-хвильовий дуалізм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800" dirty="0">
                <a:effectLst/>
                <a:latin typeface="Calibri" panose="020F0502020204030204" pitchFamily="34" charset="0"/>
                <a:ea typeface="Calibri" panose="020F0502020204030204" pitchFamily="34" charset="0"/>
                <a:cs typeface="Times New Roman" panose="02020603050405020304" pitchFamily="18" charset="0"/>
              </a:rPr>
              <a:t>, тобто, прояв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випромінюваннями</a:t>
            </a:r>
            <a:r>
              <a:rPr lang="uk-UA" sz="1800" dirty="0">
                <a:effectLst/>
                <a:latin typeface="Calibri" panose="020F0502020204030204" pitchFamily="34" charset="0"/>
                <a:ea typeface="Calibri" panose="020F0502020204030204" pitchFamily="34" charset="0"/>
                <a:cs typeface="Times New Roman" panose="02020603050405020304" pitchFamily="18" charset="0"/>
              </a:rPr>
              <a:t> за певних умов обох властивостей - хвилі та частки.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У 1901 р. німецький вчений фізик Макс Планк (1858-1947), вивчаючи спектр світла, що випускається нагрітими до високих температур тілами, дійшов висновку, що енергія атома може змінюватись лише певними порціями (квантами). Величина елементарної порції енергії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h</a:t>
            </a:r>
            <a:r>
              <a:rPr lang="uk-UA" sz="1800" b="1" dirty="0" err="1">
                <a:effectLst/>
                <a:latin typeface="Calibri" panose="020F0502020204030204" pitchFamily="34" charset="0"/>
                <a:ea typeface="Calibri" panose="020F0502020204030204" pitchFamily="34" charset="0"/>
                <a:cs typeface="Calibri" panose="020F0502020204030204" pitchFamily="34" charset="0"/>
              </a:rPr>
              <a:t>ν</a:t>
            </a:r>
            <a:r>
              <a:rPr lang="uk-UA" sz="1800" dirty="0">
                <a:effectLst/>
                <a:latin typeface="Calibri" panose="020F0502020204030204" pitchFamily="34" charset="0"/>
                <a:ea typeface="Calibri" panose="020F0502020204030204" pitchFamily="34" charset="0"/>
                <a:cs typeface="Times New Roman" panose="02020603050405020304" pitchFamily="18" charset="0"/>
              </a:rPr>
              <a:t> називається квантом енергії та енергія дорівнює</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88B4CA9-D594-FE5E-C050-7A93A2AD0917}"/>
              </a:ext>
            </a:extLst>
          </p:cNvPr>
          <p:cNvSpPr txBox="1"/>
          <p:nvPr/>
        </p:nvSpPr>
        <p:spPr>
          <a:xfrm>
            <a:off x="457200" y="4956348"/>
            <a:ext cx="11352362" cy="37555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h</a:t>
            </a:r>
            <a:r>
              <a:rPr lang="uk-UA" sz="1800" dirty="0">
                <a:effectLst/>
                <a:latin typeface="Calibri" panose="020F0502020204030204" pitchFamily="34" charset="0"/>
                <a:ea typeface="Calibri" panose="020F0502020204030204" pitchFamily="34" charset="0"/>
                <a:cs typeface="Times New Roman" panose="02020603050405020304" pitchFamily="18" charset="0"/>
              </a:rPr>
              <a:t> - постійна, названа пізніше постійною Планка; h = 6,63</a:t>
            </a:r>
            <a:r>
              <a:rPr lang="uk-UA" sz="1800" dirty="0">
                <a:effectLst/>
                <a:latin typeface="Calibri" panose="020F0502020204030204" pitchFamily="34" charset="0"/>
                <a:ea typeface="Calibri" panose="020F0502020204030204" pitchFamily="34" charset="0"/>
                <a:cs typeface="Calibri" panose="020F0502020204030204" pitchFamily="34"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10</a:t>
            </a:r>
            <a:r>
              <a:rPr lang="uk-UA" sz="1800" baseline="30000" dirty="0">
                <a:effectLst/>
                <a:latin typeface="Calibri" panose="020F0502020204030204" pitchFamily="34" charset="0"/>
                <a:ea typeface="Calibri" panose="020F0502020204030204" pitchFamily="34" charset="0"/>
                <a:cs typeface="Times New Roman" panose="02020603050405020304" pitchFamily="18" charset="0"/>
              </a:rPr>
              <a:t>-34</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Дж</a:t>
            </a:r>
            <a:r>
              <a:rPr lang="uk-UA" sz="1800" dirty="0" err="1">
                <a:effectLst/>
                <a:latin typeface="Calibri" panose="020F0502020204030204" pitchFamily="34" charset="0"/>
                <a:ea typeface="Calibri" panose="020F0502020204030204" pitchFamily="34" charset="0"/>
                <a:cs typeface="Calibri" panose="020F0502020204030204" pitchFamily="34" charset="0"/>
              </a:rPr>
              <a:t>∙</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с</a:t>
            </a:r>
            <a:r>
              <a:rPr lang="uk-UA" sz="1800" dirty="0">
                <a:effectLst/>
                <a:latin typeface="Calibri" panose="020F0502020204030204" pitchFamily="34" charset="0"/>
                <a:ea typeface="Calibri" panose="020F0502020204030204" pitchFamily="34" charset="0"/>
                <a:cs typeface="Times New Roman" panose="02020603050405020304" pitchFamily="18" charset="0"/>
              </a:rPr>
              <a:t>; </a:t>
            </a:r>
            <a:r>
              <a:rPr lang="uk-UA" sz="1800" b="1" dirty="0">
                <a:effectLst/>
                <a:latin typeface="Calibri" panose="020F0502020204030204" pitchFamily="34" charset="0"/>
                <a:ea typeface="Calibri" panose="020F0502020204030204" pitchFamily="34" charset="0"/>
                <a:cs typeface="Calibri" panose="020F0502020204030204" pitchFamily="34" charset="0"/>
              </a:rPr>
              <a:t>ν</a:t>
            </a:r>
            <a:r>
              <a:rPr lang="uk-UA" sz="1800" dirty="0">
                <a:effectLst/>
                <a:latin typeface="Calibri" panose="020F0502020204030204" pitchFamily="34" charset="0"/>
                <a:ea typeface="Calibri" panose="020F0502020204030204" pitchFamily="34" charset="0"/>
                <a:cs typeface="Times New Roman" panose="02020603050405020304" pitchFamily="18" charset="0"/>
              </a:rPr>
              <a:t> - частота випромінювання.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a:extLst>
              <a:ext uri="{FF2B5EF4-FFF2-40B4-BE49-F238E27FC236}">
                <a16:creationId xmlns:a16="http://schemas.microsoft.com/office/drawing/2014/main" id="{497F6AEA-C511-60F3-0FD9-EDA23AEAE5D7}"/>
              </a:ext>
            </a:extLst>
          </p:cNvPr>
          <p:cNvPicPr>
            <a:picLocks noChangeAspect="1"/>
          </p:cNvPicPr>
          <p:nvPr/>
        </p:nvPicPr>
        <p:blipFill>
          <a:blip r:embed="rId2"/>
          <a:stretch>
            <a:fillRect/>
          </a:stretch>
        </p:blipFill>
        <p:spPr>
          <a:xfrm>
            <a:off x="5023154" y="4348172"/>
            <a:ext cx="1317260" cy="612489"/>
          </a:xfrm>
          <a:prstGeom prst="rect">
            <a:avLst/>
          </a:prstGeom>
        </p:spPr>
      </p:pic>
      <p:sp>
        <p:nvSpPr>
          <p:cNvPr id="8" name="TextBox 7">
            <a:extLst>
              <a:ext uri="{FF2B5EF4-FFF2-40B4-BE49-F238E27FC236}">
                <a16:creationId xmlns:a16="http://schemas.microsoft.com/office/drawing/2014/main" id="{87C5BEAC-CC8F-47F7-D010-289A52890B6F}"/>
              </a:ext>
            </a:extLst>
          </p:cNvPr>
          <p:cNvSpPr txBox="1"/>
          <p:nvPr/>
        </p:nvSpPr>
        <p:spPr>
          <a:xfrm>
            <a:off x="457200" y="5632414"/>
            <a:ext cx="11352362" cy="646331"/>
          </a:xfrm>
          <a:prstGeom prst="rect">
            <a:avLst/>
          </a:prstGeom>
          <a:noFill/>
        </p:spPr>
        <p:txBody>
          <a:bodyPr wrap="square">
            <a:spAutoFit/>
          </a:bodyPr>
          <a:lstStyle/>
          <a:p>
            <a:r>
              <a:rPr lang="uk-UA" dirty="0"/>
              <a:t>Тому спектри </a:t>
            </a:r>
            <a:r>
              <a:rPr lang="uk-UA" dirty="0" err="1"/>
              <a:t>випромінювань</a:t>
            </a:r>
            <a:r>
              <a:rPr lang="uk-UA" dirty="0"/>
              <a:t> атомів не є неперервними, вони мають дискретний характер; кажуть, що </a:t>
            </a:r>
            <a:r>
              <a:rPr lang="uk-UA" b="1" dirty="0"/>
              <a:t>енергія атомів </a:t>
            </a:r>
            <a:r>
              <a:rPr lang="uk-UA" b="1" dirty="0" err="1"/>
              <a:t>квантована</a:t>
            </a:r>
            <a:r>
              <a:rPr lang="uk-UA" b="1" dirty="0"/>
              <a:t>.</a:t>
            </a:r>
          </a:p>
        </p:txBody>
      </p:sp>
    </p:spTree>
    <p:extLst>
      <p:ext uri="{BB962C8B-B14F-4D97-AF65-F5344CB8AC3E}">
        <p14:creationId xmlns:p14="http://schemas.microsoft.com/office/powerpoint/2010/main" val="283145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8F610D-F21D-A0FD-7831-48B33CE6A9DC}"/>
              </a:ext>
            </a:extLst>
          </p:cNvPr>
          <p:cNvSpPr txBox="1"/>
          <p:nvPr/>
        </p:nvSpPr>
        <p:spPr>
          <a:xfrm>
            <a:off x="433477" y="337081"/>
            <a:ext cx="2697912" cy="4034502"/>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Порції енергії </a:t>
            </a:r>
            <a:r>
              <a:rPr lang="uk-UA" sz="1800" b="1" dirty="0" err="1">
                <a:effectLst/>
                <a:latin typeface="Calibri" panose="020F0502020204030204" pitchFamily="34" charset="0"/>
                <a:ea typeface="Calibri" panose="020F0502020204030204" pitchFamily="34" charset="0"/>
                <a:cs typeface="Times New Roman" panose="02020603050405020304" pitchFamily="18" charset="0"/>
              </a:rPr>
              <a:t>h</a:t>
            </a:r>
            <a:r>
              <a:rPr lang="uk-UA" sz="1800" b="1" dirty="0" err="1">
                <a:effectLst/>
                <a:latin typeface="Calibri" panose="020F0502020204030204" pitchFamily="34" charset="0"/>
                <a:ea typeface="Calibri" panose="020F0502020204030204" pitchFamily="34" charset="0"/>
                <a:cs typeface="Calibri" panose="020F0502020204030204" pitchFamily="34" charset="0"/>
              </a:rPr>
              <a:t>ν</a:t>
            </a:r>
            <a:r>
              <a:rPr lang="uk-UA" sz="1800" dirty="0">
                <a:effectLst/>
                <a:latin typeface="Calibri" panose="020F0502020204030204" pitchFamily="34" charset="0"/>
                <a:ea typeface="Calibri" panose="020F0502020204030204" pitchFamily="34" charset="0"/>
                <a:cs typeface="Times New Roman" panose="02020603050405020304" pitchFamily="18" charset="0"/>
              </a:rPr>
              <a:t>, які є квантами випромінювання, назвали пізніше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фотонами</a:t>
            </a:r>
            <a:r>
              <a:rPr lang="uk-UA" sz="1800" dirty="0">
                <a:effectLst/>
                <a:latin typeface="Calibri" panose="020F0502020204030204" pitchFamily="34" charset="0"/>
                <a:ea typeface="Calibri" panose="020F0502020204030204" pitchFamily="34"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Фотон – частка електромагнітної енергії, або квант електромагнітного випромінювання. Енергія фотона </a:t>
            </a:r>
            <a:r>
              <a:rPr lang="uk-UA" sz="1800" dirty="0">
                <a:effectLst/>
                <a:latin typeface="Calibri" panose="020F0502020204030204" pitchFamily="34" charset="0"/>
                <a:ea typeface="Calibri" panose="020F0502020204030204" pitchFamily="34" charset="0"/>
                <a:cs typeface="Calibri" panose="020F0502020204030204" pitchFamily="34" charset="0"/>
              </a:rPr>
              <a:t>∆</a:t>
            </a:r>
            <a:r>
              <a:rPr lang="uk-UA" sz="1800" dirty="0">
                <a:effectLst/>
                <a:latin typeface="Calibri" panose="020F0502020204030204" pitchFamily="34" charset="0"/>
                <a:ea typeface="Calibri" panose="020F0502020204030204" pitchFamily="34" charset="0"/>
                <a:cs typeface="Times New Roman" panose="02020603050405020304" pitchFamily="18" charset="0"/>
              </a:rPr>
              <a:t>Е пропорційна частоті випромінювання: </a:t>
            </a:r>
            <a:r>
              <a:rPr lang="uk-UA" sz="1800" b="1" dirty="0">
                <a:effectLst/>
                <a:latin typeface="Calibri" panose="020F0502020204030204" pitchFamily="34" charset="0"/>
                <a:ea typeface="Calibri" panose="020F0502020204030204" pitchFamily="34" charset="0"/>
                <a:cs typeface="Times New Roman" panose="02020603050405020304" pitchFamily="18" charset="0"/>
              </a:rPr>
              <a:t>(приклад 3.2)</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653B24EF-BBB8-EA7C-9B82-109B74C7A1A9}"/>
              </a:ext>
            </a:extLst>
          </p:cNvPr>
          <p:cNvPicPr>
            <a:picLocks noChangeAspect="1"/>
          </p:cNvPicPr>
          <p:nvPr/>
        </p:nvPicPr>
        <p:blipFill>
          <a:blip r:embed="rId3"/>
          <a:stretch>
            <a:fillRect/>
          </a:stretch>
        </p:blipFill>
        <p:spPr>
          <a:xfrm>
            <a:off x="813944" y="5149887"/>
            <a:ext cx="1343976" cy="513428"/>
          </a:xfrm>
          <a:prstGeom prst="rect">
            <a:avLst/>
          </a:prstGeom>
        </p:spPr>
      </p:pic>
      <p:pic>
        <p:nvPicPr>
          <p:cNvPr id="7" name="Мультимедиа в Интернете 6" title="Энергия фотона (видео 1) | Квантовая физика | Физика">
            <a:hlinkClick r:id="" action="ppaction://media"/>
            <a:extLst>
              <a:ext uri="{FF2B5EF4-FFF2-40B4-BE49-F238E27FC236}">
                <a16:creationId xmlns:a16="http://schemas.microsoft.com/office/drawing/2014/main" id="{5115C556-4139-F429-8C84-EEC73F55A328}"/>
              </a:ext>
            </a:extLst>
          </p:cNvPr>
          <p:cNvPicPr>
            <a:picLocks noRot="1" noChangeAspect="1"/>
          </p:cNvPicPr>
          <p:nvPr>
            <a:videoFile r:link="rId1"/>
          </p:nvPr>
        </p:nvPicPr>
        <p:blipFill>
          <a:blip r:embed="rId4"/>
          <a:stretch>
            <a:fillRect/>
          </a:stretch>
        </p:blipFill>
        <p:spPr>
          <a:xfrm>
            <a:off x="3454400" y="1117493"/>
            <a:ext cx="8182324" cy="4623013"/>
          </a:xfrm>
          <a:prstGeom prst="rect">
            <a:avLst/>
          </a:prstGeom>
        </p:spPr>
      </p:pic>
    </p:spTree>
    <p:extLst>
      <p:ext uri="{BB962C8B-B14F-4D97-AF65-F5344CB8AC3E}">
        <p14:creationId xmlns:p14="http://schemas.microsoft.com/office/powerpoint/2010/main" val="8131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9B0678-273A-4DCC-4CA4-56E084936833}"/>
              </a:ext>
            </a:extLst>
          </p:cNvPr>
          <p:cNvSpPr txBox="1"/>
          <p:nvPr/>
        </p:nvSpPr>
        <p:spPr>
          <a:xfrm>
            <a:off x="588753" y="366970"/>
            <a:ext cx="4543964" cy="4524315"/>
          </a:xfrm>
          <a:prstGeom prst="rect">
            <a:avLst/>
          </a:prstGeom>
          <a:noFill/>
        </p:spPr>
        <p:txBody>
          <a:bodyPr wrap="square">
            <a:spAutoFit/>
          </a:bodyPr>
          <a:lstStyle/>
          <a:p>
            <a:pPr algn="just"/>
            <a:r>
              <a:rPr lang="uk-UA" sz="1800" dirty="0">
                <a:effectLst/>
                <a:latin typeface="Calibri" panose="020F0502020204030204" pitchFamily="34" charset="0"/>
                <a:ea typeface="Calibri" panose="020F0502020204030204" pitchFamily="34" charset="0"/>
                <a:cs typeface="Times New Roman" panose="02020603050405020304" pitchFamily="18" charset="0"/>
              </a:rPr>
              <a:t>Ейнштейн використовував уявлення про фотон для пояснення фотоефекту (1905). Це пов'язане з вибиванням електронів з поверхні металу (або іншого матеріалу) під дією падаючого на нього світла. Оскільки світло складається з світлових квантів, або фотонів, енергія кожного фотона при поглинанні світла поверхнею металу повністю передається фотоелектрону, якщо енергія фотона перевищує деяку порогову величину. Для виходу електрона з металу треба витратити певну кількість енергії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Е</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і</a:t>
            </a:r>
            <a:r>
              <a:rPr lang="uk-UA" sz="1800" dirty="0">
                <a:effectLst/>
                <a:latin typeface="Calibri" panose="020F0502020204030204" pitchFamily="34" charset="0"/>
                <a:ea typeface="Calibri" panose="020F0502020204030204" pitchFamily="34" charset="0"/>
                <a:cs typeface="Times New Roman" panose="02020603050405020304" pitchFamily="18" charset="0"/>
              </a:rPr>
              <a:t> (енергія іонізації металу). Надлишкова енергія фотона в порівнянні з </a:t>
            </a:r>
            <a:r>
              <a:rPr lang="uk-UA" sz="1800" dirty="0" err="1">
                <a:effectLst/>
                <a:latin typeface="Calibri" panose="020F0502020204030204" pitchFamily="34" charset="0"/>
                <a:ea typeface="Calibri" panose="020F0502020204030204" pitchFamily="34" charset="0"/>
                <a:cs typeface="Times New Roman" panose="02020603050405020304" pitchFamily="18" charset="0"/>
              </a:rPr>
              <a:t>Е</a:t>
            </a:r>
            <a:r>
              <a:rPr lang="uk-UA" sz="1800" baseline="-25000" dirty="0" err="1">
                <a:effectLst/>
                <a:latin typeface="Calibri" panose="020F0502020204030204" pitchFamily="34" charset="0"/>
                <a:ea typeface="Calibri" panose="020F0502020204030204" pitchFamily="34" charset="0"/>
                <a:cs typeface="Times New Roman" panose="02020603050405020304" pitchFamily="18" charset="0"/>
              </a:rPr>
              <a:t>і</a:t>
            </a:r>
            <a:r>
              <a:rPr lang="uk-UA" sz="1800" dirty="0">
                <a:effectLst/>
                <a:latin typeface="Calibri" panose="020F0502020204030204" pitchFamily="34" charset="0"/>
                <a:ea typeface="Calibri" panose="020F0502020204030204" pitchFamily="34" charset="0"/>
                <a:cs typeface="Times New Roman" panose="02020603050405020304" pitchFamily="18" charset="0"/>
              </a:rPr>
              <a:t> перетворюється на кінетичну енергію фотоелектрона </a:t>
            </a:r>
            <a:endParaRPr lang="uk-UA" dirty="0"/>
          </a:p>
        </p:txBody>
      </p:sp>
      <p:pic>
        <p:nvPicPr>
          <p:cNvPr id="4" name="Рисунок 3">
            <a:extLst>
              <a:ext uri="{FF2B5EF4-FFF2-40B4-BE49-F238E27FC236}">
                <a16:creationId xmlns:a16="http://schemas.microsoft.com/office/drawing/2014/main" id="{7C888457-19DD-8587-1267-B8598FA6501F}"/>
              </a:ext>
            </a:extLst>
          </p:cNvPr>
          <p:cNvPicPr>
            <a:picLocks noChangeAspect="1"/>
          </p:cNvPicPr>
          <p:nvPr/>
        </p:nvPicPr>
        <p:blipFill>
          <a:blip r:embed="rId3"/>
          <a:stretch>
            <a:fillRect/>
          </a:stretch>
        </p:blipFill>
        <p:spPr>
          <a:xfrm>
            <a:off x="2346845" y="4558314"/>
            <a:ext cx="312420" cy="335280"/>
          </a:xfrm>
          <a:prstGeom prst="rect">
            <a:avLst/>
          </a:prstGeom>
        </p:spPr>
      </p:pic>
      <p:pic>
        <p:nvPicPr>
          <p:cNvPr id="5" name="Рисунок 4">
            <a:extLst>
              <a:ext uri="{FF2B5EF4-FFF2-40B4-BE49-F238E27FC236}">
                <a16:creationId xmlns:a16="http://schemas.microsoft.com/office/drawing/2014/main" id="{23CF72E4-A26E-1AAB-037C-D8FED0966D7C}"/>
              </a:ext>
            </a:extLst>
          </p:cNvPr>
          <p:cNvPicPr>
            <a:picLocks noChangeAspect="1"/>
          </p:cNvPicPr>
          <p:nvPr/>
        </p:nvPicPr>
        <p:blipFill>
          <a:blip r:embed="rId4"/>
          <a:stretch>
            <a:fillRect/>
          </a:stretch>
        </p:blipFill>
        <p:spPr>
          <a:xfrm>
            <a:off x="1822970" y="6064370"/>
            <a:ext cx="1443296" cy="495249"/>
          </a:xfrm>
          <a:prstGeom prst="rect">
            <a:avLst/>
          </a:prstGeom>
        </p:spPr>
      </p:pic>
      <p:sp>
        <p:nvSpPr>
          <p:cNvPr id="7" name="TextBox 6">
            <a:extLst>
              <a:ext uri="{FF2B5EF4-FFF2-40B4-BE49-F238E27FC236}">
                <a16:creationId xmlns:a16="http://schemas.microsoft.com/office/drawing/2014/main" id="{74963511-CFBB-0695-B9C6-5E4FF33568DE}"/>
              </a:ext>
            </a:extLst>
          </p:cNvPr>
          <p:cNvSpPr txBox="1"/>
          <p:nvPr/>
        </p:nvSpPr>
        <p:spPr>
          <a:xfrm>
            <a:off x="658483" y="4847185"/>
            <a:ext cx="4362091" cy="1070871"/>
          </a:xfrm>
          <a:prstGeom prst="rect">
            <a:avLst/>
          </a:prstGeom>
          <a:noFill/>
        </p:spPr>
        <p:txBody>
          <a:bodyPr wrap="square">
            <a:spAutoFit/>
          </a:bodyPr>
          <a:lstStyle/>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де </a:t>
            </a:r>
            <a:r>
              <a:rPr lang="en-US" sz="1800" dirty="0">
                <a:effectLst/>
                <a:latin typeface="Calibri" panose="020F0502020204030204" pitchFamily="34" charset="0"/>
                <a:ea typeface="Calibri" panose="020F0502020204030204" pitchFamily="34" charset="0"/>
                <a:cs typeface="Times New Roman" panose="02020603050405020304" pitchFamily="18" charset="0"/>
              </a:rPr>
              <a:t>m</a:t>
            </a:r>
            <a:r>
              <a:rPr lang="uk-UA" sz="1800" dirty="0">
                <a:effectLst/>
                <a:latin typeface="Calibri" panose="020F0502020204030204" pitchFamily="34" charset="0"/>
                <a:ea typeface="Calibri" panose="020F0502020204030204" pitchFamily="34" charset="0"/>
                <a:cs typeface="Times New Roman" panose="02020603050405020304" pitchFamily="18" charset="0"/>
              </a:rPr>
              <a:t> - маса; </a:t>
            </a:r>
            <a:r>
              <a:rPr lang="en-US" sz="1800" dirty="0">
                <a:effectLst/>
                <a:latin typeface="Calibri" panose="020F0502020204030204" pitchFamily="34" charset="0"/>
                <a:ea typeface="Calibri" panose="020F0502020204030204" pitchFamily="34" charset="0"/>
                <a:cs typeface="Times New Roman" panose="02020603050405020304" pitchFamily="18" charset="0"/>
              </a:rPr>
              <a:t>v</a:t>
            </a:r>
            <a:r>
              <a:rPr lang="uk-UA" sz="1800" dirty="0">
                <a:effectLst/>
                <a:latin typeface="Calibri" panose="020F0502020204030204" pitchFamily="34" charset="0"/>
                <a:ea typeface="Calibri" panose="020F0502020204030204" pitchFamily="34" charset="0"/>
                <a:cs typeface="Times New Roman" panose="02020603050405020304" pitchFamily="18" charset="0"/>
              </a:rPr>
              <a:t>- швидкість електрона.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800" dirty="0">
                <a:effectLst/>
                <a:latin typeface="Calibri" panose="020F0502020204030204" pitchFamily="34" charset="0"/>
                <a:ea typeface="Calibri" panose="020F0502020204030204" pitchFamily="34" charset="0"/>
                <a:cs typeface="Times New Roman" panose="02020603050405020304" pitchFamily="18" charset="0"/>
              </a:rPr>
              <a:t>Рівняння Ейнштейна для фотоелектричного ефекту має вигляд</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Мультимедиа в Интернете 7" title="Урок 19.2 Фотоефект.">
            <a:hlinkClick r:id="" action="ppaction://media"/>
            <a:extLst>
              <a:ext uri="{FF2B5EF4-FFF2-40B4-BE49-F238E27FC236}">
                <a16:creationId xmlns:a16="http://schemas.microsoft.com/office/drawing/2014/main" id="{C617431F-2703-3FC7-5DE8-0E18878737D0}"/>
              </a:ext>
            </a:extLst>
          </p:cNvPr>
          <p:cNvPicPr>
            <a:picLocks noRot="1" noChangeAspect="1"/>
          </p:cNvPicPr>
          <p:nvPr>
            <a:videoFile r:link="rId1"/>
          </p:nvPr>
        </p:nvPicPr>
        <p:blipFill>
          <a:blip r:embed="rId5"/>
          <a:stretch>
            <a:fillRect/>
          </a:stretch>
        </p:blipFill>
        <p:spPr>
          <a:xfrm>
            <a:off x="5714521" y="1581390"/>
            <a:ext cx="5780168" cy="3265795"/>
          </a:xfrm>
          <a:prstGeom prst="rect">
            <a:avLst/>
          </a:prstGeom>
        </p:spPr>
      </p:pic>
    </p:spTree>
    <p:extLst>
      <p:ext uri="{BB962C8B-B14F-4D97-AF65-F5344CB8AC3E}">
        <p14:creationId xmlns:p14="http://schemas.microsoft.com/office/powerpoint/2010/main" val="121930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CE9420-2680-1F85-38EE-688430C63B81}"/>
              </a:ext>
            </a:extLst>
          </p:cNvPr>
          <p:cNvSpPr txBox="1"/>
          <p:nvPr/>
        </p:nvSpPr>
        <p:spPr>
          <a:xfrm>
            <a:off x="260949" y="228292"/>
            <a:ext cx="4500832" cy="5358583"/>
          </a:xfrm>
          <a:prstGeom prst="rect">
            <a:avLst/>
          </a:prstGeom>
          <a:noFill/>
        </p:spPr>
        <p:txBody>
          <a:bodyPr wrap="square">
            <a:spAutoFit/>
          </a:bodyPr>
          <a:lstStyle/>
          <a:p>
            <a:pPr indent="450215" algn="just">
              <a:lnSpc>
                <a:spcPct val="107000"/>
              </a:lnSpc>
              <a:spcAft>
                <a:spcPts val="800"/>
              </a:spcAft>
            </a:pPr>
            <a:r>
              <a:rPr lang="uk-UA" sz="1400" b="1" dirty="0">
                <a:effectLst/>
                <a:latin typeface="Calibri" panose="020F0502020204030204" pitchFamily="34" charset="0"/>
                <a:ea typeface="Calibri" panose="020F0502020204030204" pitchFamily="34" charset="0"/>
                <a:cs typeface="Times New Roman" panose="02020603050405020304" pitchFamily="18" charset="0"/>
              </a:rPr>
              <a:t>3.3. Спектр атома водню та модель атома по Бору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Основу до створення квантової моделі атома склали результати спектроскопічних досліджень. Спектроскопія вивчає властивості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випромінювань</a:t>
            </a:r>
            <a:r>
              <a:rPr lang="uk-UA" sz="1400" dirty="0">
                <a:effectLst/>
                <a:latin typeface="Calibri" panose="020F0502020204030204" pitchFamily="34" charset="0"/>
                <a:ea typeface="Calibri" panose="020F0502020204030204" pitchFamily="34" charset="0"/>
                <a:cs typeface="Times New Roman" panose="02020603050405020304" pitchFamily="18" charset="0"/>
              </a:rPr>
              <a:t>, які випромінюються чи поглинаються речовинами. Якщо світло, що випускається абсолютно чорним тілом (за властивостями до нього близька сажа), пропустити через скляну призму, то вийде спектр, що охоплює діапазон частот, тобто. безперервний спектр (суцільний спектр). Але нагріті пари речовин чи гази, через які пропускають електричний розряд, дають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лінійчастий</a:t>
            </a:r>
            <a:r>
              <a:rPr lang="uk-UA" sz="1400" dirty="0">
                <a:effectLst/>
                <a:latin typeface="Calibri" panose="020F0502020204030204" pitchFamily="34" charset="0"/>
                <a:ea typeface="Calibri" panose="020F0502020204030204" pitchFamily="34" charset="0"/>
                <a:cs typeface="Times New Roman" panose="02020603050405020304" pitchFamily="18" charset="0"/>
              </a:rPr>
              <a:t> спектр. У такому спектрі виявляються лише окремі лінії, кожній з яких відповідає хвиля з фіксованим значенням </a:t>
            </a:r>
            <a:r>
              <a:rPr lang="uk-UA" sz="1400" b="1" dirty="0">
                <a:effectLst/>
                <a:latin typeface="Calibri" panose="020F0502020204030204" pitchFamily="34" charset="0"/>
                <a:ea typeface="Calibri" panose="020F0502020204030204" pitchFamily="34" charset="0"/>
                <a:cs typeface="Calibri" panose="020F0502020204030204" pitchFamily="34" charset="0"/>
              </a:rPr>
              <a:t>λ</a:t>
            </a:r>
            <a:r>
              <a:rPr lang="uk-UA" sz="1400" dirty="0">
                <a:effectLst/>
                <a:latin typeface="Calibri" panose="020F0502020204030204" pitchFamily="34" charset="0"/>
                <a:ea typeface="Calibri" panose="020F0502020204030204" pitchFamily="34" charset="0"/>
                <a:cs typeface="Times New Roman" panose="02020603050405020304" pitchFamily="18" charset="0"/>
              </a:rPr>
              <a:t> і для кожної речовини набір ліній виявляється строго визначеним.</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Спектр атомів водню у видимій області виглядає досить простим, він включає лише чотири лінії. У 1885 р швейцарський фізик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Йоган</a:t>
            </a:r>
            <a:r>
              <a:rPr lang="uk-UA" sz="1400" dirty="0">
                <a:effectLst/>
                <a:latin typeface="Calibri" panose="020F0502020204030204" pitchFamily="34" charset="0"/>
                <a:ea typeface="Calibri" panose="020F0502020204030204" pitchFamily="34" charset="0"/>
                <a:cs typeface="Times New Roman" panose="02020603050405020304" pitchFamily="18" charset="0"/>
              </a:rPr>
              <a:t> Якоб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Бальмер</a:t>
            </a:r>
            <a:r>
              <a:rPr lang="uk-UA" sz="1400" dirty="0">
                <a:effectLst/>
                <a:latin typeface="Calibri" panose="020F0502020204030204" pitchFamily="34" charset="0"/>
                <a:ea typeface="Calibri" panose="020F0502020204030204" pitchFamily="34" charset="0"/>
                <a:cs typeface="Times New Roman" panose="02020603050405020304" pitchFamily="18" charset="0"/>
              </a:rPr>
              <a:t> (1825-1898) запропонував формулу, яка дозволила передбачити значення X для хвиль у видимій частині спектру атома водню.</a:t>
            </a:r>
          </a:p>
        </p:txBody>
      </p:sp>
      <p:pic>
        <p:nvPicPr>
          <p:cNvPr id="5" name="Рисунок 4">
            <a:extLst>
              <a:ext uri="{FF2B5EF4-FFF2-40B4-BE49-F238E27FC236}">
                <a16:creationId xmlns:a16="http://schemas.microsoft.com/office/drawing/2014/main" id="{F4A10F6A-31CE-FFEF-C539-92B004E3571A}"/>
              </a:ext>
            </a:extLst>
          </p:cNvPr>
          <p:cNvPicPr>
            <a:picLocks noChangeAspect="1"/>
          </p:cNvPicPr>
          <p:nvPr/>
        </p:nvPicPr>
        <p:blipFill>
          <a:blip r:embed="rId2"/>
          <a:stretch>
            <a:fillRect/>
          </a:stretch>
        </p:blipFill>
        <p:spPr>
          <a:xfrm>
            <a:off x="1148003" y="5429575"/>
            <a:ext cx="2482756" cy="684898"/>
          </a:xfrm>
          <a:prstGeom prst="rect">
            <a:avLst/>
          </a:prstGeom>
        </p:spPr>
      </p:pic>
      <p:sp>
        <p:nvSpPr>
          <p:cNvPr id="7" name="TextBox 6">
            <a:extLst>
              <a:ext uri="{FF2B5EF4-FFF2-40B4-BE49-F238E27FC236}">
                <a16:creationId xmlns:a16="http://schemas.microsoft.com/office/drawing/2014/main" id="{B028C1ED-3FF5-9434-5353-BDDBE2F17548}"/>
              </a:ext>
            </a:extLst>
          </p:cNvPr>
          <p:cNvSpPr txBox="1"/>
          <p:nvPr/>
        </p:nvSpPr>
        <p:spPr>
          <a:xfrm>
            <a:off x="140899" y="6045586"/>
            <a:ext cx="4396595" cy="543162"/>
          </a:xfrm>
          <a:prstGeom prst="rect">
            <a:avLst/>
          </a:prstGeom>
          <a:noFill/>
        </p:spPr>
        <p:txBody>
          <a:bodyPr wrap="square">
            <a:spAutoFit/>
          </a:bodyPr>
          <a:lstStyle/>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де п - цілі числа: 3,4, 5, 6; 1,097</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a:effectLst/>
                <a:latin typeface="Calibri" panose="020F0502020204030204" pitchFamily="34" charset="0"/>
                <a:ea typeface="Calibri" panose="020F0502020204030204" pitchFamily="34" charset="0"/>
                <a:cs typeface="Times New Roman" panose="02020603050405020304" pitchFamily="18" charset="0"/>
              </a:rPr>
              <a:t>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7</a:t>
            </a:r>
            <a:r>
              <a:rPr lang="uk-UA" sz="1400" dirty="0">
                <a:effectLst/>
                <a:latin typeface="Calibri" panose="020F0502020204030204" pitchFamily="34" charset="0"/>
                <a:ea typeface="Calibri" panose="020F0502020204030204" pitchFamily="34" charset="0"/>
                <a:cs typeface="Times New Roman" panose="02020603050405020304" pitchFamily="18" charset="0"/>
              </a:rPr>
              <a:t>м</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uk-UA" sz="1400" dirty="0">
                <a:effectLst/>
                <a:latin typeface="Calibri" panose="020F0502020204030204" pitchFamily="34" charset="0"/>
                <a:ea typeface="Calibri" panose="020F0502020204030204" pitchFamily="34" charset="0"/>
                <a:cs typeface="Times New Roman" panose="02020603050405020304" pitchFamily="18" charset="0"/>
              </a:rPr>
              <a:t> - константа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Рідберга</a:t>
            </a:r>
            <a:r>
              <a:rPr lang="uk-UA" sz="1400" dirty="0">
                <a:effectLst/>
                <a:latin typeface="Calibri" panose="020F0502020204030204" pitchFamily="34" charset="0"/>
                <a:ea typeface="Calibri" panose="020F0502020204030204" pitchFamily="34" charset="0"/>
                <a:cs typeface="Times New Roman" panose="02020603050405020304" pitchFamily="18" charset="0"/>
              </a:rPr>
              <a:t> для атома водню.</a:t>
            </a:r>
          </a:p>
        </p:txBody>
      </p:sp>
      <p:sp>
        <p:nvSpPr>
          <p:cNvPr id="9" name="TextBox 8">
            <a:extLst>
              <a:ext uri="{FF2B5EF4-FFF2-40B4-BE49-F238E27FC236}">
                <a16:creationId xmlns:a16="http://schemas.microsoft.com/office/drawing/2014/main" id="{C478CD19-35F8-E77D-1A93-47049F555A78}"/>
              </a:ext>
            </a:extLst>
          </p:cNvPr>
          <p:cNvSpPr txBox="1"/>
          <p:nvPr/>
        </p:nvSpPr>
        <p:spPr>
          <a:xfrm>
            <a:off x="5170097" y="154647"/>
            <a:ext cx="6760953" cy="738664"/>
          </a:xfrm>
          <a:prstGeom prst="rect">
            <a:avLst/>
          </a:prstGeom>
          <a:noFill/>
        </p:spPr>
        <p:txBody>
          <a:bodyPr wrap="square">
            <a:spAutoFit/>
          </a:bodyPr>
          <a:lstStyle/>
          <a:p>
            <a:pPr algn="just"/>
            <a:r>
              <a:rPr lang="uk-UA" sz="1400" dirty="0"/>
              <a:t>Усі лінії в спектрі, що підкоряються цій формулі, об'єднуються в серію, яку було названо серією </a:t>
            </a:r>
            <a:r>
              <a:rPr lang="uk-UA" sz="1400" dirty="0" err="1"/>
              <a:t>Бальмера</a:t>
            </a:r>
            <a:r>
              <a:rPr lang="uk-UA" sz="1400" dirty="0"/>
              <a:t>. Пізніше у цій серії було виявлено додаткові лінії. Їм відповідали такі значення п: 7, 8, 9, ..., ° (рис. 3.2).</a:t>
            </a:r>
          </a:p>
        </p:txBody>
      </p:sp>
      <p:sp>
        <p:nvSpPr>
          <p:cNvPr id="11" name="TextBox 10">
            <a:extLst>
              <a:ext uri="{FF2B5EF4-FFF2-40B4-BE49-F238E27FC236}">
                <a16:creationId xmlns:a16="http://schemas.microsoft.com/office/drawing/2014/main" id="{EF02A1E7-99A0-4891-C987-B0980131D341}"/>
              </a:ext>
            </a:extLst>
          </p:cNvPr>
          <p:cNvSpPr txBox="1"/>
          <p:nvPr/>
        </p:nvSpPr>
        <p:spPr>
          <a:xfrm>
            <a:off x="5170096" y="893311"/>
            <a:ext cx="6760953" cy="1311962"/>
          </a:xfrm>
          <a:prstGeom prst="rect">
            <a:avLst/>
          </a:prstGeom>
          <a:noFill/>
        </p:spPr>
        <p:txBody>
          <a:bodyPr wrap="square">
            <a:spAutoFit/>
          </a:bodyPr>
          <a:lstStyle/>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то для конкретних серій величини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1400" dirty="0">
                <a:effectLst/>
                <a:latin typeface="Calibri" panose="020F0502020204030204" pitchFamily="34" charset="0"/>
                <a:ea typeface="Calibri" panose="020F0502020204030204" pitchFamily="34" charset="0"/>
                <a:cs typeface="Times New Roman" panose="02020603050405020304" pitchFamily="18" charset="0"/>
              </a:rPr>
              <a:t> n</a:t>
            </a:r>
            <a:r>
              <a:rPr lang="uk-UA" sz="1400" dirty="0">
                <a:effectLst/>
                <a:latin typeface="Calibri" panose="020F0502020204030204" pitchFamily="34" charset="0"/>
                <a:ea typeface="Calibri" panose="020F0502020204030204" pitchFamily="34" charset="0"/>
                <a:cs typeface="Times New Roman" panose="02020603050405020304" pitchFamily="18" charset="0"/>
              </a:rPr>
              <a:t> мають такі значення: </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Лаймана</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uk-UA" sz="1400" dirty="0">
                <a:effectLst/>
                <a:latin typeface="Calibri" panose="020F0502020204030204" pitchFamily="34" charset="0"/>
                <a:ea typeface="Calibri" panose="020F0502020204030204" pitchFamily="34" charset="0"/>
                <a:cs typeface="Times New Roman" panose="02020603050405020304" pitchFamily="18" charset="0"/>
              </a:rPr>
              <a:t> = 1,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2, 3, 4, ..., оо (ультрафіолетова область);</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Бальмера</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uk-UA" sz="1400" dirty="0">
                <a:effectLst/>
                <a:latin typeface="Calibri" panose="020F0502020204030204" pitchFamily="34" charset="0"/>
                <a:ea typeface="Calibri" panose="020F0502020204030204" pitchFamily="34" charset="0"/>
                <a:cs typeface="Times New Roman" panose="02020603050405020304" pitchFamily="18" charset="0"/>
              </a:rPr>
              <a:t> = 2,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3, 4, 5, ..., оо (видима - ультрафіолетова область);</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серія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Пашена</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baseline="-25000" dirty="0" err="1">
                <a:effectLst/>
                <a:latin typeface="Calibri" panose="020F0502020204030204" pitchFamily="34" charset="0"/>
                <a:ea typeface="Calibri" panose="020F0502020204030204" pitchFamily="34" charset="0"/>
                <a:cs typeface="Times New Roman" panose="02020603050405020304" pitchFamily="18" charset="0"/>
              </a:rPr>
              <a:t>i</a:t>
            </a:r>
            <a:r>
              <a:rPr lang="uk-UA" sz="1400" dirty="0">
                <a:effectLst/>
                <a:latin typeface="Calibri" panose="020F0502020204030204" pitchFamily="34" charset="0"/>
                <a:ea typeface="Calibri" panose="020F0502020204030204" pitchFamily="34" charset="0"/>
                <a:cs typeface="Times New Roman" panose="02020603050405020304" pitchFamily="18" charset="0"/>
              </a:rPr>
              <a:t> = 3,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4, 5, 6, ..., оо (інфрачервона область).</a:t>
            </a:r>
          </a:p>
        </p:txBody>
      </p:sp>
      <p:pic>
        <p:nvPicPr>
          <p:cNvPr id="13" name="Рисунок 12">
            <a:extLst>
              <a:ext uri="{FF2B5EF4-FFF2-40B4-BE49-F238E27FC236}">
                <a16:creationId xmlns:a16="http://schemas.microsoft.com/office/drawing/2014/main" id="{6DC6E468-2D58-C67E-8571-60D1A61D9724}"/>
              </a:ext>
            </a:extLst>
          </p:cNvPr>
          <p:cNvPicPr>
            <a:picLocks noChangeAspect="1"/>
          </p:cNvPicPr>
          <p:nvPr/>
        </p:nvPicPr>
        <p:blipFill>
          <a:blip r:embed="rId3"/>
          <a:stretch>
            <a:fillRect/>
          </a:stretch>
        </p:blipFill>
        <p:spPr>
          <a:xfrm>
            <a:off x="6563931" y="2320194"/>
            <a:ext cx="4500831" cy="3511372"/>
          </a:xfrm>
          <a:prstGeom prst="rect">
            <a:avLst/>
          </a:prstGeom>
        </p:spPr>
      </p:pic>
      <p:sp>
        <p:nvSpPr>
          <p:cNvPr id="15" name="TextBox 14">
            <a:extLst>
              <a:ext uri="{FF2B5EF4-FFF2-40B4-BE49-F238E27FC236}">
                <a16:creationId xmlns:a16="http://schemas.microsoft.com/office/drawing/2014/main" id="{463668E5-ADBB-57C5-0250-070DE7002927}"/>
              </a:ext>
            </a:extLst>
          </p:cNvPr>
          <p:cNvSpPr txBox="1"/>
          <p:nvPr/>
        </p:nvSpPr>
        <p:spPr>
          <a:xfrm>
            <a:off x="5767065" y="6132501"/>
            <a:ext cx="6094562" cy="369332"/>
          </a:xfrm>
          <a:prstGeom prst="rect">
            <a:avLst/>
          </a:prstGeom>
          <a:noFill/>
        </p:spPr>
        <p:txBody>
          <a:bodyPr wrap="square">
            <a:spAutoFit/>
          </a:bodyPr>
          <a:lstStyle/>
          <a:p>
            <a:r>
              <a:rPr lang="uk-UA" dirty="0"/>
              <a:t>Рис. 3.2. Спектр випромінювання атомного водню</a:t>
            </a:r>
          </a:p>
        </p:txBody>
      </p:sp>
    </p:spTree>
    <p:extLst>
      <p:ext uri="{BB962C8B-B14F-4D97-AF65-F5344CB8AC3E}">
        <p14:creationId xmlns:p14="http://schemas.microsoft.com/office/powerpoint/2010/main" val="3552859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72A63C-1B01-1119-B71F-8ACA0662738C}"/>
              </a:ext>
            </a:extLst>
          </p:cNvPr>
          <p:cNvSpPr txBox="1"/>
          <p:nvPr/>
        </p:nvSpPr>
        <p:spPr>
          <a:xfrm>
            <a:off x="580126" y="254989"/>
            <a:ext cx="4707866" cy="4401205"/>
          </a:xfrm>
          <a:prstGeom prst="rect">
            <a:avLst/>
          </a:prstGeom>
          <a:noFill/>
        </p:spPr>
        <p:txBody>
          <a:bodyPr wrap="square">
            <a:spAutoFit/>
          </a:bodyPr>
          <a:lstStyle/>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У 1913 році датський фізик Нільс Бор (1885-1962) створив квантову модель атома водню, яка пояснила його спектр. Він виходив із моделі атома, запропонованої Резерфордом, та ідеї Планка про квантування енергії атомів. У результаті Бор запропонував модель атома, згідно з якою електрони обертаються по орбітах навколо ядра подібно до того, як планети обертаються навколо сонця. Якщо виходити з класичної фізики, такий атом не міг бути стійким. Рух електронів має сповільнюватися. За рахунок тяжіння електронів до ядра їх траєкторія представляла б спіраль і вони б падали на ядро.</a:t>
            </a:r>
          </a:p>
          <a:p>
            <a:pPr indent="450215"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Бор пояснив, чому це не відбувається. Відповідно до його постулатів:</a:t>
            </a:r>
          </a:p>
          <a:p>
            <a:pPr algn="just"/>
            <a:r>
              <a:rPr lang="uk-UA" sz="1400" u="sng" dirty="0">
                <a:effectLst/>
                <a:latin typeface="Calibri" panose="020F0502020204030204" pitchFamily="34" charset="0"/>
                <a:ea typeface="Calibri" panose="020F0502020204030204" pitchFamily="34" charset="0"/>
                <a:cs typeface="Times New Roman" panose="02020603050405020304" pitchFamily="18" charset="0"/>
              </a:rPr>
              <a:t>1. Електрон не випромінює енергію і не уповільнює рух, якщо він знаходиться на одній і тій же орбіті.</a:t>
            </a:r>
            <a:r>
              <a:rPr lang="uk-UA" sz="1400" dirty="0">
                <a:effectLst/>
                <a:latin typeface="Calibri" panose="020F0502020204030204" pitchFamily="34" charset="0"/>
                <a:ea typeface="Calibri" panose="020F0502020204030204" pitchFamily="34" charset="0"/>
                <a:cs typeface="Times New Roman" panose="02020603050405020304" pitchFamily="18" charset="0"/>
              </a:rPr>
              <a:t> У цьому енергія електрона має цілком певну величину, яку називають </a:t>
            </a:r>
            <a:r>
              <a:rPr lang="uk-UA" sz="1400" b="1" dirty="0">
                <a:effectLst/>
                <a:latin typeface="Calibri" panose="020F0502020204030204" pitchFamily="34" charset="0"/>
                <a:ea typeface="Calibri" panose="020F0502020204030204" pitchFamily="34" charset="0"/>
                <a:cs typeface="Times New Roman" panose="02020603050405020304" pitchFamily="18" charset="0"/>
              </a:rPr>
              <a:t>енергетичним рівнем</a:t>
            </a:r>
            <a:r>
              <a:rPr lang="uk-UA" sz="1400" dirty="0">
                <a:effectLst/>
                <a:latin typeface="Calibri" panose="020F0502020204030204" pitchFamily="34" charset="0"/>
                <a:ea typeface="Calibri" panose="020F0502020204030204" pitchFamily="34" charset="0"/>
                <a:cs typeface="Times New Roman" panose="02020603050405020304" pitchFamily="18" charset="0"/>
              </a:rPr>
              <a:t>. Атом містить певний набір енергетичних рівнів. Бор запропонував формулу, що дозволяє обчислювати енергію електрона, що знаходиться на різних орбітах в атомі водню:</a:t>
            </a:r>
            <a:endParaRPr lang="uk-UA" sz="1400" dirty="0"/>
          </a:p>
        </p:txBody>
      </p:sp>
      <p:pic>
        <p:nvPicPr>
          <p:cNvPr id="5" name="Рисунок 4">
            <a:extLst>
              <a:ext uri="{FF2B5EF4-FFF2-40B4-BE49-F238E27FC236}">
                <a16:creationId xmlns:a16="http://schemas.microsoft.com/office/drawing/2014/main" id="{132C9B0D-F3ED-E410-D578-1E0593D77781}"/>
              </a:ext>
            </a:extLst>
          </p:cNvPr>
          <p:cNvPicPr>
            <a:picLocks noChangeAspect="1"/>
          </p:cNvPicPr>
          <p:nvPr/>
        </p:nvPicPr>
        <p:blipFill>
          <a:blip r:embed="rId2"/>
          <a:stretch>
            <a:fillRect/>
          </a:stretch>
        </p:blipFill>
        <p:spPr>
          <a:xfrm>
            <a:off x="2218174" y="4590616"/>
            <a:ext cx="1087433" cy="513171"/>
          </a:xfrm>
          <a:prstGeom prst="rect">
            <a:avLst/>
          </a:prstGeom>
        </p:spPr>
      </p:pic>
      <p:sp>
        <p:nvSpPr>
          <p:cNvPr id="7" name="TextBox 6">
            <a:extLst>
              <a:ext uri="{FF2B5EF4-FFF2-40B4-BE49-F238E27FC236}">
                <a16:creationId xmlns:a16="http://schemas.microsoft.com/office/drawing/2014/main" id="{ED170DB2-BB24-C8FA-7170-F0FC6C723419}"/>
              </a:ext>
            </a:extLst>
          </p:cNvPr>
          <p:cNvSpPr txBox="1"/>
          <p:nvPr/>
        </p:nvSpPr>
        <p:spPr>
          <a:xfrm>
            <a:off x="503207" y="5103787"/>
            <a:ext cx="4707866" cy="1337289"/>
          </a:xfrm>
          <a:prstGeom prst="rect">
            <a:avLst/>
          </a:prstGeom>
          <a:noFill/>
        </p:spPr>
        <p:txBody>
          <a:bodyPr wrap="square">
            <a:spAutoFit/>
          </a:bodyPr>
          <a:lstStyle/>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де R</a:t>
            </a:r>
            <a:r>
              <a:rPr lang="uk-UA" sz="1400" baseline="-25000" dirty="0">
                <a:effectLst/>
                <a:latin typeface="Calibri" panose="020F0502020204030204" pitchFamily="34" charset="0"/>
                <a:ea typeface="Calibri" panose="020F0502020204030204" pitchFamily="34" charset="0"/>
                <a:cs typeface="Times New Roman" panose="02020603050405020304" pitchFamily="18" charset="0"/>
              </a:rPr>
              <a:t>H</a:t>
            </a:r>
            <a:r>
              <a:rPr lang="uk-UA" sz="1400" dirty="0">
                <a:effectLst/>
                <a:latin typeface="Calibri" panose="020F0502020204030204" pitchFamily="34" charset="0"/>
                <a:ea typeface="Calibri" panose="020F0502020204030204" pitchFamily="34" charset="0"/>
                <a:cs typeface="Times New Roman" panose="02020603050405020304" pitchFamily="18" charset="0"/>
              </a:rPr>
              <a:t> - постійна для атома Н, R</a:t>
            </a:r>
            <a:r>
              <a:rPr lang="uk-UA" sz="1400" baseline="-25000" dirty="0">
                <a:effectLst/>
                <a:latin typeface="Calibri" panose="020F0502020204030204" pitchFamily="34" charset="0"/>
                <a:ea typeface="Calibri" panose="020F0502020204030204" pitchFamily="34" charset="0"/>
                <a:cs typeface="Times New Roman" panose="02020603050405020304" pitchFamily="18" charset="0"/>
              </a:rPr>
              <a:t>H</a:t>
            </a:r>
            <a:r>
              <a:rPr lang="uk-UA" sz="1400" dirty="0">
                <a:effectLst/>
                <a:latin typeface="Calibri" panose="020F0502020204030204" pitchFamily="34" charset="0"/>
                <a:ea typeface="Calibri" panose="020F0502020204030204" pitchFamily="34" charset="0"/>
                <a:cs typeface="Times New Roman" panose="02020603050405020304" pitchFamily="18" charset="0"/>
              </a:rPr>
              <a:t> = 13,6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еВ</a:t>
            </a:r>
            <a:r>
              <a:rPr lang="uk-UA" sz="1400" dirty="0">
                <a:effectLst/>
                <a:latin typeface="Calibri" panose="020F0502020204030204" pitchFamily="34" charset="0"/>
                <a:ea typeface="Calibri" panose="020F0502020204030204" pitchFamily="34" charset="0"/>
                <a:cs typeface="Times New Roman" panose="02020603050405020304" pitchFamily="18" charset="0"/>
              </a:rPr>
              <a:t> = 2,179</a:t>
            </a:r>
            <a:r>
              <a:rPr lang="uk-UA" sz="1400" dirty="0">
                <a:effectLst/>
                <a:latin typeface="Calibri" panose="020F0502020204030204" pitchFamily="34" charset="0"/>
                <a:ea typeface="Calibri" panose="020F0502020204030204" pitchFamily="34" charset="0"/>
                <a:cs typeface="Calibri" panose="020F0502020204030204" pitchFamily="34" charset="0"/>
              </a:rPr>
              <a:t>∙</a:t>
            </a:r>
            <a:r>
              <a:rPr lang="uk-UA" sz="1400" dirty="0">
                <a:effectLst/>
                <a:latin typeface="Calibri" panose="020F0502020204030204" pitchFamily="34" charset="0"/>
                <a:ea typeface="Calibri" panose="020F0502020204030204" pitchFamily="34" charset="0"/>
                <a:cs typeface="Times New Roman" panose="02020603050405020304" pitchFamily="18" charset="0"/>
              </a:rPr>
              <a:t>10</a:t>
            </a:r>
            <a:r>
              <a:rPr lang="uk-UA" sz="1400" baseline="30000" dirty="0">
                <a:effectLst/>
                <a:latin typeface="Calibri" panose="020F0502020204030204" pitchFamily="34" charset="0"/>
                <a:ea typeface="Calibri" panose="020F0502020204030204" pitchFamily="34" charset="0"/>
                <a:cs typeface="Times New Roman" panose="02020603050405020304" pitchFamily="18" charset="0"/>
              </a:rPr>
              <a:t>-18</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Дж</a:t>
            </a:r>
            <a:r>
              <a:rPr lang="uk-UA"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головне квантове число, n = 1, 2, 3, ..., оо.</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Негативний знак у рівнянні вибрано на основі таких подань. Електрон, що знаходиться на нескінченному віддаленні від ядра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оо), має нульову енергію:</a:t>
            </a:r>
          </a:p>
        </p:txBody>
      </p:sp>
      <p:sp>
        <p:nvSpPr>
          <p:cNvPr id="9" name="TextBox 8">
            <a:extLst>
              <a:ext uri="{FF2B5EF4-FFF2-40B4-BE49-F238E27FC236}">
                <a16:creationId xmlns:a16="http://schemas.microsoft.com/office/drawing/2014/main" id="{C277D0F0-2FFB-BCDE-9266-993B51A455F8}"/>
              </a:ext>
            </a:extLst>
          </p:cNvPr>
          <p:cNvSpPr txBox="1"/>
          <p:nvPr/>
        </p:nvSpPr>
        <p:spPr>
          <a:xfrm>
            <a:off x="5991765" y="254989"/>
            <a:ext cx="5791918" cy="1567801"/>
          </a:xfrm>
          <a:prstGeom prst="rect">
            <a:avLst/>
          </a:prstGeom>
          <a:noFill/>
        </p:spPr>
        <p:txBody>
          <a:bodyPr wrap="square">
            <a:spAutoFit/>
          </a:bodyPr>
          <a:lstStyle/>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Цей рівень прийнято початок відліку. Енергії електрона всіх інших рівнях в атомі приписують негативний знак стосовно нульового рівня.</a:t>
            </a:r>
          </a:p>
          <a:p>
            <a:pPr indent="450215" algn="just">
              <a:lnSpc>
                <a:spcPct val="107000"/>
              </a:lnSpc>
              <a:spcAft>
                <a:spcPts val="800"/>
              </a:spcAft>
            </a:pPr>
            <a:r>
              <a:rPr lang="uk-UA" sz="1400" dirty="0">
                <a:effectLst/>
                <a:latin typeface="Calibri" panose="020F0502020204030204" pitchFamily="34" charset="0"/>
                <a:ea typeface="Calibri" panose="020F0502020204030204" pitchFamily="34" charset="0"/>
                <a:cs typeface="Times New Roman" panose="02020603050405020304" pitchFamily="18" charset="0"/>
              </a:rPr>
              <a:t>Чим ближче орбіта електрона до ядра, то негативне значення енергії має електрон. Енергетичний рівень з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dirty="0">
                <a:effectLst/>
                <a:latin typeface="Calibri" panose="020F0502020204030204" pitchFamily="34" charset="0"/>
                <a:ea typeface="Calibri" panose="020F0502020204030204" pitchFamily="34" charset="0"/>
                <a:cs typeface="Times New Roman" panose="02020603050405020304" pitchFamily="18" charset="0"/>
              </a:rPr>
              <a:t> = 1 прийнятий як основний стан електрона. Електрон прагне перейти у цей стан, </a:t>
            </a:r>
            <a:r>
              <a:rPr lang="uk-UA" sz="1400" dirty="0" err="1">
                <a:effectLst/>
                <a:latin typeface="Calibri" panose="020F0502020204030204" pitchFamily="34" charset="0"/>
                <a:ea typeface="Calibri" panose="020F0502020204030204" pitchFamily="34" charset="0"/>
                <a:cs typeface="Times New Roman" panose="02020603050405020304" pitchFamily="18" charset="0"/>
              </a:rPr>
              <a:t>т.к</a:t>
            </a:r>
            <a:r>
              <a:rPr lang="uk-UA" sz="1400" dirty="0">
                <a:effectLst/>
                <a:latin typeface="Calibri" panose="020F0502020204030204" pitchFamily="34" charset="0"/>
                <a:ea typeface="Calibri" panose="020F0502020204030204" pitchFamily="34" charset="0"/>
                <a:cs typeface="Times New Roman" panose="02020603050405020304" pitchFamily="18" charset="0"/>
              </a:rPr>
              <a:t>. воно є найнижчим по відношенню до ядра</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a:t>
            </a:r>
            <a:r>
              <a:rPr lang="uk-UA" sz="1400" b="1" dirty="0">
                <a:effectLst/>
                <a:latin typeface="Calibri" panose="020F0502020204030204" pitchFamily="34" charset="0"/>
                <a:ea typeface="Calibri" panose="020F0502020204030204" pitchFamily="34" charset="0"/>
                <a:cs typeface="Times New Roman" panose="02020603050405020304" pitchFamily="18" charset="0"/>
              </a:rPr>
              <a:t>приклад 3.4</a:t>
            </a:r>
            <a:r>
              <a:rPr lang="en-US" sz="1400" b="1" dirty="0">
                <a:effectLst/>
                <a:latin typeface="Calibri" panose="020F0502020204030204" pitchFamily="34" charset="0"/>
                <a:ea typeface="Calibri" panose="020F0502020204030204" pitchFamily="34" charset="0"/>
                <a:cs typeface="Times New Roman" panose="02020603050405020304" pitchFamily="18" charset="0"/>
              </a:rPr>
              <a:t>)</a:t>
            </a:r>
            <a:r>
              <a:rPr lang="uk-UA" sz="1400" b="1"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11" name="TextBox 10">
            <a:extLst>
              <a:ext uri="{FF2B5EF4-FFF2-40B4-BE49-F238E27FC236}">
                <a16:creationId xmlns:a16="http://schemas.microsoft.com/office/drawing/2014/main" id="{A76E68B5-E905-F75E-E774-52E98A8F1500}"/>
              </a:ext>
            </a:extLst>
          </p:cNvPr>
          <p:cNvSpPr txBox="1"/>
          <p:nvPr/>
        </p:nvSpPr>
        <p:spPr>
          <a:xfrm>
            <a:off x="5991765" y="1915390"/>
            <a:ext cx="5731533" cy="523220"/>
          </a:xfrm>
          <a:prstGeom prst="rect">
            <a:avLst/>
          </a:prstGeom>
          <a:noFill/>
        </p:spPr>
        <p:txBody>
          <a:bodyPr wrap="square">
            <a:spAutoFit/>
          </a:bodyPr>
          <a:lstStyle/>
          <a:p>
            <a:pPr algn="just"/>
            <a:r>
              <a:rPr lang="uk-UA" sz="1400" dirty="0">
                <a:effectLst/>
                <a:latin typeface="Calibri" panose="020F0502020204030204" pitchFamily="34" charset="0"/>
                <a:ea typeface="Calibri" panose="020F0502020204030204" pitchFamily="34" charset="0"/>
                <a:cs typeface="Times New Roman" panose="02020603050405020304" pitchFamily="18" charset="0"/>
              </a:rPr>
              <a:t>Якщо головне квантове число вихідного рівня електрона понеділок,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ru-RU" sz="1400" baseline="-25000" dirty="0">
                <a:effectLst/>
                <a:latin typeface="Calibri" panose="020F0502020204030204" pitchFamily="34" charset="0"/>
                <a:ea typeface="Calibri" panose="020F0502020204030204" pitchFamily="34" charset="0"/>
                <a:cs typeface="Times New Roman" panose="02020603050405020304" pitchFamily="18" charset="0"/>
              </a:rPr>
              <a:t>и</a:t>
            </a:r>
            <a:r>
              <a:rPr lang="uk-UA" sz="1400" dirty="0">
                <a:effectLst/>
                <a:latin typeface="Calibri" panose="020F0502020204030204" pitchFamily="34" charset="0"/>
                <a:ea typeface="Calibri" panose="020F0502020204030204" pitchFamily="34" charset="0"/>
                <a:cs typeface="Times New Roman" panose="02020603050405020304" pitchFamily="18" charset="0"/>
              </a:rPr>
              <a:t> кінцевого - </a:t>
            </a:r>
            <a:r>
              <a:rPr lang="en-US" sz="1400" dirty="0">
                <a:effectLst/>
                <a:latin typeface="Calibri" panose="020F0502020204030204" pitchFamily="34" charset="0"/>
                <a:ea typeface="Calibri" panose="020F0502020204030204" pitchFamily="34" charset="0"/>
                <a:cs typeface="Times New Roman" panose="02020603050405020304" pitchFamily="18" charset="0"/>
              </a:rPr>
              <a:t>n</a:t>
            </a:r>
            <a:r>
              <a:rPr lang="uk-UA" sz="1400" baseline="-25000" dirty="0">
                <a:effectLst/>
                <a:latin typeface="Calibri" panose="020F0502020204030204" pitchFamily="34" charset="0"/>
                <a:ea typeface="Calibri" panose="020F0502020204030204" pitchFamily="34" charset="0"/>
                <a:cs typeface="Times New Roman" panose="02020603050405020304" pitchFamily="18" charset="0"/>
              </a:rPr>
              <a:t>к</a:t>
            </a:r>
            <a:r>
              <a:rPr lang="uk-UA" sz="1400" dirty="0">
                <a:effectLst/>
                <a:latin typeface="Calibri" panose="020F0502020204030204" pitchFamily="34" charset="0"/>
                <a:ea typeface="Calibri" panose="020F0502020204030204" pitchFamily="34" charset="0"/>
                <a:cs typeface="Times New Roman" panose="02020603050405020304" pitchFamily="18" charset="0"/>
              </a:rPr>
              <a:t>, то </a:t>
            </a:r>
            <a:r>
              <a:rPr lang="uk-UA" sz="1400" b="1" dirty="0">
                <a:effectLst/>
                <a:latin typeface="Calibri" panose="020F0502020204030204" pitchFamily="34" charset="0"/>
                <a:ea typeface="Calibri" panose="020F0502020204030204" pitchFamily="34" charset="0"/>
                <a:cs typeface="Times New Roman" panose="02020603050405020304" pitchFamily="18" charset="0"/>
              </a:rPr>
              <a:t>(Приклад 3.5)</a:t>
            </a:r>
            <a:endParaRPr lang="uk-UA" sz="1400" b="1" dirty="0"/>
          </a:p>
        </p:txBody>
      </p:sp>
      <p:pic>
        <p:nvPicPr>
          <p:cNvPr id="13" name="Рисунок 12">
            <a:extLst>
              <a:ext uri="{FF2B5EF4-FFF2-40B4-BE49-F238E27FC236}">
                <a16:creationId xmlns:a16="http://schemas.microsoft.com/office/drawing/2014/main" id="{BCDA13A8-5395-2B2D-73DA-7E58BB8BD271}"/>
              </a:ext>
            </a:extLst>
          </p:cNvPr>
          <p:cNvPicPr>
            <a:picLocks noChangeAspect="1"/>
          </p:cNvPicPr>
          <p:nvPr/>
        </p:nvPicPr>
        <p:blipFill>
          <a:blip r:embed="rId3"/>
          <a:stretch>
            <a:fillRect/>
          </a:stretch>
        </p:blipFill>
        <p:spPr>
          <a:xfrm>
            <a:off x="6550327" y="3567211"/>
            <a:ext cx="4251835" cy="1704360"/>
          </a:xfrm>
          <a:prstGeom prst="rect">
            <a:avLst/>
          </a:prstGeom>
        </p:spPr>
      </p:pic>
    </p:spTree>
    <p:extLst>
      <p:ext uri="{BB962C8B-B14F-4D97-AF65-F5344CB8AC3E}">
        <p14:creationId xmlns:p14="http://schemas.microsoft.com/office/powerpoint/2010/main" val="34059190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2709</TotalTime>
  <Words>3149</Words>
  <Application>Microsoft Office PowerPoint</Application>
  <PresentationFormat>Широкоэкранный</PresentationFormat>
  <Paragraphs>101</Paragraphs>
  <Slides>22</Slides>
  <Notes>0</Notes>
  <HiddenSlides>0</HiddenSlides>
  <MMClips>14</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Кудрявцев Сергій Олександрович</dc:creator>
  <cp:lastModifiedBy>Кудрявцев Сергій Олександрович</cp:lastModifiedBy>
  <cp:revision>115</cp:revision>
  <dcterms:created xsi:type="dcterms:W3CDTF">2023-04-09T07:28:22Z</dcterms:created>
  <dcterms:modified xsi:type="dcterms:W3CDTF">2023-05-12T06:22:36Z</dcterms:modified>
</cp:coreProperties>
</file>